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s/slide76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83.xml" ContentType="application/vnd.openxmlformats-officedocument.presentationml.slide+xml"/>
  <Override PartName="/ppt/slides/slide77.xml" ContentType="application/vnd.openxmlformats-officedocument.presentationml.slide+xml"/>
  <Override PartName="/ppt/slides/slide81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57.xml" ContentType="application/vnd.openxmlformats-officedocument.presentationml.slide+xml"/>
  <Override PartName="/ppt/slides/slide56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93.xml" ContentType="application/vnd.openxmlformats-officedocument.presentationml.slide+xml"/>
  <Override PartName="/ppt/slides/slide82.xml" ContentType="application/vnd.openxmlformats-officedocument.presentationml.slide+xml"/>
  <Override PartName="/ppt/slides/slide107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98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06.xml" ContentType="application/vnd.openxmlformats-officedocument.presentationml.slide+xml"/>
  <Override PartName="/ppt/slides/slide99.xml" ContentType="application/vnd.openxmlformats-officedocument.presentationml.slide+xml"/>
  <Override PartName="/ppt/slides/slide111.xml" ContentType="application/vnd.openxmlformats-officedocument.presentationml.slide+xml"/>
  <Override PartName="/ppt/slides/slide105.xml" ContentType="application/vnd.openxmlformats-officedocument.presentationml.slide+xml"/>
  <Override PartName="/ppt/slides/slide108.xml" ContentType="application/vnd.openxmlformats-officedocument.presentationml.slide+xml"/>
  <Override PartName="/ppt/slides/slide104.xml" ContentType="application/vnd.openxmlformats-officedocument.presentationml.slide+xml"/>
  <Override PartName="/ppt/slides/slide103.xml" ContentType="application/vnd.openxmlformats-officedocument.presentationml.slide+xml"/>
  <Override PartName="/ppt/slides/slide102.xml" ContentType="application/vnd.openxmlformats-officedocument.presentationml.slide+xml"/>
  <Override PartName="/ppt/slides/slide109.xml" ContentType="application/vnd.openxmlformats-officedocument.presentationml.slide+xml"/>
  <Override PartName="/ppt/slides/slide101.xml" ContentType="application/vnd.openxmlformats-officedocument.presentationml.slide+xml"/>
  <Override PartName="/ppt/slides/slide100.xml" ContentType="application/vnd.openxmlformats-officedocument.presentationml.slide+xml"/>
  <Override PartName="/ppt/slides/slide110.xml" ContentType="application/vnd.openxmlformats-officedocument.presentationml.slide+xml"/>
  <Override PartName="/ppt/slides/slide121.xml" ContentType="application/vnd.openxmlformats-officedocument.presentationml.slide+xml"/>
  <Override PartName="/ppt/slides/slide112.xml" ContentType="application/vnd.openxmlformats-officedocument.presentationml.slide+xml"/>
  <Override PartName="/ppt/slides/slide122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123.xml" ContentType="application/vnd.openxmlformats-officedocument.presentationml.slide+xml"/>
  <Override PartName="/ppt/notesSlides/notesSlide32.xml" ContentType="application/vnd.openxmlformats-officedocument.presentationml.notesSlide+xml"/>
  <Override PartName="/ppt/notesSlides/notesSlide43.xml" ContentType="application/vnd.openxmlformats-officedocument.presentationml.notesSlide+xml"/>
  <Override PartName="/ppt/slideLayouts/slideLayout3.xml" ContentType="application/vnd.openxmlformats-officedocument.presentationml.slideLayout+xml"/>
  <Override PartName="/ppt/notesSlides/notesSlide41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3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6.xml" ContentType="application/vnd.openxmlformats-officedocument.presentationml.notesSlide+xml"/>
  <Override PartName="/ppt/slideLayouts/slideLayout1.xml" ContentType="application/vnd.openxmlformats-officedocument.presentationml.slideLayout+xml"/>
  <Override PartName="/ppt/notesSlides/notesSlide40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31.xml" ContentType="application/vnd.openxmlformats-officedocument.presentationml.notesSlide+xml"/>
  <Override PartName="/ppt/slideLayouts/slideLayout5.xml" ContentType="application/vnd.openxmlformats-officedocument.presentationml.slideLayout+xml"/>
  <Override PartName="/ppt/notesSlides/notesSlide39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37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36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3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4.xml" ContentType="application/vnd.openxmlformats-officedocument.presentationml.notesSlide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comments/comment1.xml" ContentType="application/vnd.openxmlformats-officedocument.presentationml.comments+xml"/>
  <Override PartName="/ppt/theme/theme2.xml" ContentType="application/vnd.openxmlformats-officedocument.theme+xml"/>
  <Override PartName="/ppt/comments/comment2.xml" ContentType="application/vnd.openxmlformats-officedocument.presentationml.comment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gs/tag27.xml" ContentType="application/vnd.openxmlformats-officedocument.presentationml.tags+xml"/>
  <Override PartName="/ppt/tags/tag54.xml" ContentType="application/vnd.openxmlformats-officedocument.presentationml.tags+xml"/>
  <Override PartName="/ppt/tags/tag47.xml" ContentType="application/vnd.openxmlformats-officedocument.presentationml.tags+xml"/>
  <Override PartName="/ppt/tags/tag32.xml" ContentType="application/vnd.openxmlformats-officedocument.presentationml.tags+xml"/>
  <Override PartName="/ppt/tags/tag48.xml" ContentType="application/vnd.openxmlformats-officedocument.presentationml.tags+xml"/>
  <Override PartName="/ppt/tags/tag4.xml" ContentType="application/vnd.openxmlformats-officedocument.presentationml.tags+xml"/>
  <Override PartName="/ppt/tags/tag26.xml" ContentType="application/vnd.openxmlformats-officedocument.presentationml.tags+xml"/>
  <Override PartName="/ppt/tags/tag53.xml" ContentType="application/vnd.openxmlformats-officedocument.presentationml.tags+xml"/>
  <Override PartName="/ppt/tags/tag3.xml" ContentType="application/vnd.openxmlformats-officedocument.presentationml.tags+xml"/>
  <Override PartName="/ppt/tags/tag31.xml" ContentType="application/vnd.openxmlformats-officedocument.presentationml.tags+xml"/>
  <Override PartName="/ppt/tags/tag55.xml" ContentType="application/vnd.openxmlformats-officedocument.presentationml.tags+xml"/>
  <Override PartName="/ppt/tags/tag29.xml" ContentType="application/vnd.openxmlformats-officedocument.presentationml.tags+xml"/>
  <Override PartName="/ppt/tags/tag56.xml" ContentType="application/vnd.openxmlformats-officedocument.presentationml.tags+xml"/>
  <Override PartName="/ppt/tags/tag52.xml" ContentType="application/vnd.openxmlformats-officedocument.presentationml.tags+xml"/>
  <Override PartName="/ppt/tags/tag57.xml" ContentType="application/vnd.openxmlformats-officedocument.presentationml.tags+xml"/>
  <Override PartName="/ppt/tags/tag51.xml" ContentType="application/vnd.openxmlformats-officedocument.presentationml.tags+xml"/>
  <Override PartName="/ppt/tags/tag2.xml" ContentType="application/vnd.openxmlformats-officedocument.presentationml.tags+xml"/>
  <Override PartName="/ppt/tags/tag28.xml" ContentType="application/vnd.openxmlformats-officedocument.presentationml.tags+xml"/>
  <Override PartName="/ppt/tags/tag50.xml" ContentType="application/vnd.openxmlformats-officedocument.presentationml.tags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ags/tag49.xml" ContentType="application/vnd.openxmlformats-officedocument.presentationml.tags+xml"/>
  <Override PartName="/ppt/tags/tag43.xml" ContentType="application/vnd.openxmlformats-officedocument.presentationml.tags+xml"/>
  <Override PartName="/ppt/tags/tag45.xml" ContentType="application/vnd.openxmlformats-officedocument.presentationml.tags+xml"/>
  <Override PartName="/ppt/tags/tag34.xml" ContentType="application/vnd.openxmlformats-officedocument.presentationml.tags+xml"/>
  <Override PartName="/ppt/tags/tag30.xml" ContentType="application/vnd.openxmlformats-officedocument.presentationml.tags+xml"/>
  <Override PartName="/ppt/tags/tag37.xml" ContentType="application/vnd.openxmlformats-officedocument.presentationml.tags+xml"/>
  <Override PartName="/ppt/tags/tag21.xml" ContentType="application/vnd.openxmlformats-officedocument.presentationml.tags+xml"/>
  <Override PartName="/ppt/tags/tag38.xml" ContentType="application/vnd.openxmlformats-officedocument.presentationml.tags+xml"/>
  <Override PartName="/ppt/tags/tag12.xml" ContentType="application/vnd.openxmlformats-officedocument.presentationml.tags+xml"/>
  <Override PartName="/ppt/tags/tag36.xml" ContentType="application/vnd.openxmlformats-officedocument.presentationml.tags+xml"/>
  <Override PartName="/ppt/tags/tag20.xml" ContentType="application/vnd.openxmlformats-officedocument.presentationml.tags+xml"/>
  <Override PartName="/ppt/tags/tag13.xml" ContentType="application/vnd.openxmlformats-officedocument.presentationml.tags+xml"/>
  <Override PartName="/ppt/tags/tag16.xml" ContentType="application/vnd.openxmlformats-officedocument.presentationml.tags+xml"/>
  <Override PartName="/ppt/tags/tag18.xml" ContentType="application/vnd.openxmlformats-officedocument.presentationml.tags+xml"/>
  <Override PartName="/ppt/tags/tag15.xml" ContentType="application/vnd.openxmlformats-officedocument.presentationml.tags+xml"/>
  <Override PartName="/ppt/tags/tag19.xml" ContentType="application/vnd.openxmlformats-officedocument.presentationml.tags+xml"/>
  <Override PartName="/ppt/tags/tag14.xml" ContentType="application/vnd.openxmlformats-officedocument.presentationml.tags+xml"/>
  <Override PartName="/ppt/tags/tag35.xml" ContentType="application/vnd.openxmlformats-officedocument.presentationml.tags+xml"/>
  <Override PartName="/ppt/tags/tag33.xml" ContentType="application/vnd.openxmlformats-officedocument.presentationml.tags+xml"/>
  <Override PartName="/ppt/tags/tag39.xml" ContentType="application/vnd.openxmlformats-officedocument.presentationml.tags+xml"/>
  <Override PartName="/ppt/tags/tag11.xml" ContentType="application/vnd.openxmlformats-officedocument.presentationml.tags+xml"/>
  <Override PartName="/ppt/tags/tag7.xml" ContentType="application/vnd.openxmlformats-officedocument.presentationml.tags+xml"/>
  <Override PartName="/ppt/tags/tag17.xml" ContentType="application/vnd.openxmlformats-officedocument.presentationml.tags+xml"/>
  <Override PartName="/ppt/tags/tag6.xml" ContentType="application/vnd.openxmlformats-officedocument.presentationml.tags+xml"/>
  <Override PartName="/ppt/tags/tag44.xml" ContentType="application/vnd.openxmlformats-officedocument.presentationml.tags+xml"/>
  <Override PartName="/ppt/tags/tag25.xml" ContentType="application/vnd.openxmlformats-officedocument.presentationml.tags+xml"/>
  <Override PartName="/ppt/tags/tag5.xml" ContentType="application/vnd.openxmlformats-officedocument.presentationml.tags+xml"/>
  <Override PartName="/ppt/tags/tag24.xml" ContentType="application/vnd.openxmlformats-officedocument.presentationml.tags+xml"/>
  <Override PartName="/ppt/tags/tag8.xml" ContentType="application/vnd.openxmlformats-officedocument.presentationml.tags+xml"/>
  <Override PartName="/ppt/tags/tag42.xml" ContentType="application/vnd.openxmlformats-officedocument.presentationml.tags+xml"/>
  <Override PartName="/ppt/tags/tag22.xml" ContentType="application/vnd.openxmlformats-officedocument.presentationml.tags+xml"/>
  <Override PartName="/ppt/tags/tag10.xml" ContentType="application/vnd.openxmlformats-officedocument.presentationml.tags+xml"/>
  <Override PartName="/ppt/tags/tag40.xml" ContentType="application/vnd.openxmlformats-officedocument.presentationml.tags+xml"/>
  <Override PartName="/ppt/tags/tag9.xml" ContentType="application/vnd.openxmlformats-officedocument.presentationml.tags+xml"/>
  <Override PartName="/ppt/tags/tag23.xml" ContentType="application/vnd.openxmlformats-officedocument.presentationml.tags+xml"/>
  <Override PartName="/ppt/tags/tag41.xml" ContentType="application/vnd.openxmlformats-officedocument.presentationml.tags+xml"/>
  <Override PartName="/ppt/tags/tag46.xml" ContentType="application/vnd.openxmlformats-officedocument.presentationml.tag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5"/>
  </p:notesMasterIdLst>
  <p:sldIdLst>
    <p:sldId id="371" r:id="rId2"/>
    <p:sldId id="742" r:id="rId3"/>
    <p:sldId id="764" r:id="rId4"/>
    <p:sldId id="762" r:id="rId5"/>
    <p:sldId id="765" r:id="rId6"/>
    <p:sldId id="531" r:id="rId7"/>
    <p:sldId id="741" r:id="rId8"/>
    <p:sldId id="773" r:id="rId9"/>
    <p:sldId id="601" r:id="rId10"/>
    <p:sldId id="602" r:id="rId11"/>
    <p:sldId id="537" r:id="rId12"/>
    <p:sldId id="608" r:id="rId13"/>
    <p:sldId id="536" r:id="rId14"/>
    <p:sldId id="557" r:id="rId15"/>
    <p:sldId id="552" r:id="rId16"/>
    <p:sldId id="556" r:id="rId17"/>
    <p:sldId id="558" r:id="rId18"/>
    <p:sldId id="559" r:id="rId19"/>
    <p:sldId id="560" r:id="rId20"/>
    <p:sldId id="740" r:id="rId21"/>
    <p:sldId id="398" r:id="rId22"/>
    <p:sldId id="401" r:id="rId23"/>
    <p:sldId id="440" r:id="rId24"/>
    <p:sldId id="438" r:id="rId25"/>
    <p:sldId id="403" r:id="rId26"/>
    <p:sldId id="735" r:id="rId27"/>
    <p:sldId id="736" r:id="rId28"/>
    <p:sldId id="425" r:id="rId29"/>
    <p:sldId id="512" r:id="rId30"/>
    <p:sldId id="487" r:id="rId31"/>
    <p:sldId id="490" r:id="rId32"/>
    <p:sldId id="488" r:id="rId33"/>
    <p:sldId id="749" r:id="rId34"/>
    <p:sldId id="405" r:id="rId35"/>
    <p:sldId id="441" r:id="rId36"/>
    <p:sldId id="657" r:id="rId37"/>
    <p:sldId id="444" r:id="rId38"/>
    <p:sldId id="658" r:id="rId39"/>
    <p:sldId id="446" r:id="rId40"/>
    <p:sldId id="447" r:id="rId41"/>
    <p:sldId id="750" r:id="rId42"/>
    <p:sldId id="408" r:id="rId43"/>
    <p:sldId id="450" r:id="rId44"/>
    <p:sldId id="659" r:id="rId45"/>
    <p:sldId id="451" r:id="rId46"/>
    <p:sldId id="456" r:id="rId47"/>
    <p:sldId id="751" r:id="rId48"/>
    <p:sldId id="774" r:id="rId49"/>
    <p:sldId id="752" r:id="rId50"/>
    <p:sldId id="753" r:id="rId51"/>
    <p:sldId id="754" r:id="rId52"/>
    <p:sldId id="755" r:id="rId53"/>
    <p:sldId id="756" r:id="rId54"/>
    <p:sldId id="757" r:id="rId55"/>
    <p:sldId id="758" r:id="rId56"/>
    <p:sldId id="759" r:id="rId57"/>
    <p:sldId id="610" r:id="rId58"/>
    <p:sldId id="748" r:id="rId59"/>
    <p:sldId id="651" r:id="rId60"/>
    <p:sldId id="652" r:id="rId61"/>
    <p:sldId id="777" r:id="rId62"/>
    <p:sldId id="775" r:id="rId63"/>
    <p:sldId id="636" r:id="rId64"/>
    <p:sldId id="776" r:id="rId65"/>
    <p:sldId id="733" r:id="rId66"/>
    <p:sldId id="660" r:id="rId67"/>
    <p:sldId id="661" r:id="rId68"/>
    <p:sldId id="662" r:id="rId69"/>
    <p:sldId id="760" r:id="rId70"/>
    <p:sldId id="761" r:id="rId71"/>
    <p:sldId id="669" r:id="rId72"/>
    <p:sldId id="670" r:id="rId73"/>
    <p:sldId id="671" r:id="rId74"/>
    <p:sldId id="672" r:id="rId75"/>
    <p:sldId id="673" r:id="rId76"/>
    <p:sldId id="674" r:id="rId77"/>
    <p:sldId id="675" r:id="rId78"/>
    <p:sldId id="676" r:id="rId79"/>
    <p:sldId id="677" r:id="rId80"/>
    <p:sldId id="678" r:id="rId81"/>
    <p:sldId id="682" r:id="rId82"/>
    <p:sldId id="683" r:id="rId83"/>
    <p:sldId id="654" r:id="rId84"/>
    <p:sldId id="766" r:id="rId85"/>
    <p:sldId id="767" r:id="rId86"/>
    <p:sldId id="768" r:id="rId87"/>
    <p:sldId id="769" r:id="rId88"/>
    <p:sldId id="770" r:id="rId89"/>
    <p:sldId id="771" r:id="rId90"/>
    <p:sldId id="772" r:id="rId91"/>
    <p:sldId id="778" r:id="rId92"/>
    <p:sldId id="779" r:id="rId93"/>
    <p:sldId id="780" r:id="rId94"/>
    <p:sldId id="781" r:id="rId95"/>
    <p:sldId id="782" r:id="rId96"/>
    <p:sldId id="783" r:id="rId97"/>
    <p:sldId id="784" r:id="rId98"/>
    <p:sldId id="785" r:id="rId99"/>
    <p:sldId id="786" r:id="rId100"/>
    <p:sldId id="787" r:id="rId101"/>
    <p:sldId id="788" r:id="rId102"/>
    <p:sldId id="789" r:id="rId103"/>
    <p:sldId id="790" r:id="rId104"/>
    <p:sldId id="791" r:id="rId105"/>
    <p:sldId id="792" r:id="rId106"/>
    <p:sldId id="793" r:id="rId107"/>
    <p:sldId id="794" r:id="rId108"/>
    <p:sldId id="795" r:id="rId109"/>
    <p:sldId id="796" r:id="rId110"/>
    <p:sldId id="797" r:id="rId111"/>
    <p:sldId id="798" r:id="rId112"/>
    <p:sldId id="799" r:id="rId113"/>
    <p:sldId id="800" r:id="rId114"/>
    <p:sldId id="801" r:id="rId115"/>
    <p:sldId id="802" r:id="rId116"/>
    <p:sldId id="803" r:id="rId117"/>
    <p:sldId id="804" r:id="rId118"/>
    <p:sldId id="805" r:id="rId119"/>
    <p:sldId id="806" r:id="rId120"/>
    <p:sldId id="807" r:id="rId121"/>
    <p:sldId id="808" r:id="rId122"/>
    <p:sldId id="809" r:id="rId123"/>
    <p:sldId id="810" r:id="rId124"/>
  </p:sldIdLst>
  <p:sldSz cx="12192000" cy="6858000"/>
  <p:notesSz cx="6742113" cy="9872663"/>
  <p:custDataLst>
    <p:tags r:id="rId126"/>
  </p:custDataLst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ksjon" id="{CC427241-8FC9-4F25-BDEE-AD9E27C00447}">
          <p14:sldIdLst>
            <p14:sldId id="371"/>
            <p14:sldId id="742"/>
            <p14:sldId id="764"/>
            <p14:sldId id="762"/>
            <p14:sldId id="765"/>
            <p14:sldId id="531"/>
            <p14:sldId id="741"/>
            <p14:sldId id="773"/>
          </p14:sldIdLst>
        </p14:section>
        <p14:section name="Innsiktsgrunnlag og personas" id="{CACAEA53-FF9B-4865-8331-4F1D85AF5AA3}">
          <p14:sldIdLst>
            <p14:sldId id="601"/>
            <p14:sldId id="602"/>
            <p14:sldId id="537"/>
          </p14:sldIdLst>
        </p14:section>
        <p14:section name="Dagens brukerreise" id="{43E99B19-1B55-405F-8312-87E2A5193ABF}">
          <p14:sldIdLst>
            <p14:sldId id="608"/>
            <p14:sldId id="536"/>
            <p14:sldId id="557"/>
            <p14:sldId id="552"/>
            <p14:sldId id="556"/>
            <p14:sldId id="558"/>
            <p14:sldId id="559"/>
            <p14:sldId id="560"/>
          </p14:sldIdLst>
        </p14:section>
        <p14:section name="Oversikt over hovedfunn" id="{062F5AD1-0713-425D-992A-8A1035FCC6DF}">
          <p14:sldIdLst>
            <p14:sldId id="740"/>
            <p14:sldId id="398"/>
            <p14:sldId id="401"/>
            <p14:sldId id="440"/>
            <p14:sldId id="438"/>
          </p14:sldIdLst>
        </p14:section>
        <p14:section name="Tema 1" id="{39369F88-B6D1-4F30-A9CC-520C70945E8E}">
          <p14:sldIdLst>
            <p14:sldId id="403"/>
            <p14:sldId id="735"/>
            <p14:sldId id="736"/>
            <p14:sldId id="425"/>
            <p14:sldId id="512"/>
            <p14:sldId id="487"/>
            <p14:sldId id="490"/>
            <p14:sldId id="488"/>
            <p14:sldId id="749"/>
          </p14:sldIdLst>
        </p14:section>
        <p14:section name="tema 2" id="{6FE67521-D8D1-4646-9B25-A97D7B2A8D5B}">
          <p14:sldIdLst>
            <p14:sldId id="405"/>
            <p14:sldId id="441"/>
            <p14:sldId id="657"/>
            <p14:sldId id="444"/>
            <p14:sldId id="658"/>
            <p14:sldId id="446"/>
            <p14:sldId id="447"/>
            <p14:sldId id="750"/>
          </p14:sldIdLst>
        </p14:section>
        <p14:section name="tema 3" id="{9E465556-75B8-DD45-AEC6-247D713E2467}">
          <p14:sldIdLst>
            <p14:sldId id="408"/>
            <p14:sldId id="450"/>
            <p14:sldId id="659"/>
            <p14:sldId id="451"/>
            <p14:sldId id="456"/>
            <p14:sldId id="751"/>
          </p14:sldIdLst>
        </p14:section>
        <p14:section name="Designprinsipper" id="{FCDC8AF6-1B32-E04C-929D-7F38D5765C32}">
          <p14:sldIdLst>
            <p14:sldId id="774"/>
            <p14:sldId id="752"/>
            <p14:sldId id="753"/>
            <p14:sldId id="754"/>
            <p14:sldId id="755"/>
            <p14:sldId id="756"/>
            <p14:sldId id="757"/>
            <p14:sldId id="758"/>
            <p14:sldId id="759"/>
          </p14:sldIdLst>
        </p14:section>
        <p14:section name="Overordnet målbilde" id="{64525C5D-7F4C-44AD-849F-84165EC364C6}">
          <p14:sldIdLst>
            <p14:sldId id="610"/>
            <p14:sldId id="748"/>
            <p14:sldId id="651"/>
            <p14:sldId id="652"/>
          </p14:sldIdLst>
        </p14:section>
        <p14:section name="Tiltaksforslag" id="{F56BCA06-5DCA-4667-8797-25294B68F3CE}">
          <p14:sldIdLst>
            <p14:sldId id="777"/>
            <p14:sldId id="775"/>
            <p14:sldId id="636"/>
            <p14:sldId id="776"/>
            <p14:sldId id="733"/>
            <p14:sldId id="660"/>
            <p14:sldId id="661"/>
            <p14:sldId id="662"/>
            <p14:sldId id="760"/>
            <p14:sldId id="761"/>
            <p14:sldId id="669"/>
            <p14:sldId id="670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82"/>
            <p14:sldId id="683"/>
            <p14:sldId id="654"/>
            <p14:sldId id="766"/>
            <p14:sldId id="767"/>
            <p14:sldId id="768"/>
            <p14:sldId id="769"/>
            <p14:sldId id="770"/>
            <p14:sldId id="771"/>
            <p14:sldId id="772"/>
            <p14:sldId id="778"/>
            <p14:sldId id="779"/>
            <p14:sldId id="780"/>
            <p14:sldId id="781"/>
            <p14:sldId id="782"/>
            <p14:sldId id="783"/>
            <p14:sldId id="784"/>
            <p14:sldId id="785"/>
            <p14:sldId id="786"/>
            <p14:sldId id="787"/>
            <p14:sldId id="788"/>
            <p14:sldId id="789"/>
            <p14:sldId id="790"/>
            <p14:sldId id="791"/>
            <p14:sldId id="792"/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52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Marit Støylen" initials="MS [6]" lastIdx="1" clrIdx="6">
    <p:extLst/>
  </p:cmAuthor>
  <p:cmAuthor id="1" name="Gro Eriksen" initials="GE" lastIdx="92" clrIdx="0">
    <p:extLst/>
  </p:cmAuthor>
  <p:cmAuthor id="8" name="Marit Støylen" initials="MS [7]" lastIdx="1" clrIdx="7">
    <p:extLst/>
  </p:cmAuthor>
  <p:cmAuthor id="2" name="Marit Støylen" initials="MS" lastIdx="1" clrIdx="1">
    <p:extLst/>
  </p:cmAuthor>
  <p:cmAuthor id="3" name="Marit Støylen" initials="MS [2]" lastIdx="1" clrIdx="2">
    <p:extLst/>
  </p:cmAuthor>
  <p:cmAuthor id="4" name="Marit Støylen" initials="MS [3]" lastIdx="1" clrIdx="3">
    <p:extLst/>
  </p:cmAuthor>
  <p:cmAuthor id="5" name="Marit Støylen" initials="MS [4]" lastIdx="1" clrIdx="4">
    <p:extLst/>
  </p:cmAuthor>
  <p:cmAuthor id="6" name="Marit Støylen" initials="MS [5]" lastIdx="1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0070C0"/>
    <a:srgbClr val="00B0F0"/>
    <a:srgbClr val="595959"/>
    <a:srgbClr val="00B050"/>
    <a:srgbClr val="0090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5" autoAdjust="0"/>
    <p:restoredTop sz="95405" autoAdjust="0"/>
  </p:normalViewPr>
  <p:slideViewPr>
    <p:cSldViewPr snapToGrid="0">
      <p:cViewPr varScale="1">
        <p:scale>
          <a:sx n="82" d="100"/>
          <a:sy n="82" d="100"/>
        </p:scale>
        <p:origin x="682" y="62"/>
      </p:cViewPr>
      <p:guideLst>
        <p:guide orient="horz" pos="2183"/>
        <p:guide pos="52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-60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customXml" Target="../customXml/item3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customXml" Target="../customXml/item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customXml" Target="../customXml/item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6-12T11:31:46.833" idx="79">
    <p:pos x="1419" y="3328"/>
    <p:text>added "sier"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6-12T12:59:23.452" idx="92">
    <p:pos x="1077" y="2923"/>
    <p:text>Added "til"</p:text>
    <p:extLst>
      <p:ext uri="{C676402C-5697-4E1C-873F-D02D1690AC5C}">
        <p15:threadingInfo xmlns:p15="http://schemas.microsoft.com/office/powerpoint/2012/main" timeZoneBias="-12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1582" cy="495348"/>
          </a:xfrm>
          <a:prstGeom prst="rect">
            <a:avLst/>
          </a:prstGeom>
        </p:spPr>
        <p:txBody>
          <a:bodyPr vert="horz" lIns="91387" tIns="45693" rIns="91387" bIns="4569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8971" y="0"/>
            <a:ext cx="2921582" cy="495348"/>
          </a:xfrm>
          <a:prstGeom prst="rect">
            <a:avLst/>
          </a:prstGeom>
        </p:spPr>
        <p:txBody>
          <a:bodyPr vert="horz" lIns="91387" tIns="45693" rIns="91387" bIns="45693" rtlCol="0"/>
          <a:lstStyle>
            <a:lvl1pPr algn="r">
              <a:defRPr sz="1200"/>
            </a:lvl1pPr>
          </a:lstStyle>
          <a:p>
            <a:fld id="{91836415-E6B4-4129-9189-4D6CDBAD82B8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22963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87" tIns="45693" rIns="91387" bIns="4569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4212" y="4751231"/>
            <a:ext cx="5393690" cy="3887361"/>
          </a:xfrm>
          <a:prstGeom prst="rect">
            <a:avLst/>
          </a:prstGeom>
        </p:spPr>
        <p:txBody>
          <a:bodyPr vert="horz" lIns="91387" tIns="45693" rIns="91387" bIns="4569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26"/>
            <a:ext cx="2921582" cy="495347"/>
          </a:xfrm>
          <a:prstGeom prst="rect">
            <a:avLst/>
          </a:prstGeom>
        </p:spPr>
        <p:txBody>
          <a:bodyPr vert="horz" lIns="91387" tIns="45693" rIns="91387" bIns="4569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8971" y="9377326"/>
            <a:ext cx="2921582" cy="495347"/>
          </a:xfrm>
          <a:prstGeom prst="rect">
            <a:avLst/>
          </a:prstGeom>
        </p:spPr>
        <p:txBody>
          <a:bodyPr vert="horz" lIns="91387" tIns="45693" rIns="91387" bIns="45693" rtlCol="0" anchor="b"/>
          <a:lstStyle>
            <a:lvl1pPr algn="r">
              <a:defRPr sz="1200"/>
            </a:lvl1pPr>
          </a:lstStyle>
          <a:p>
            <a:fld id="{ED66E7F2-FFEA-4DBA-B625-DCAE69874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070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6E7F2-FFEA-4DBA-B625-DCAE698743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636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9C41A-A558-5546-A63F-0E236FCB5B7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128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0DE56-391B-47A9-9E84-6AB8282C613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19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0DE56-391B-47A9-9E84-6AB8282C613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9222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0DE56-391B-47A9-9E84-6AB8282C613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9436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0DE56-391B-47A9-9E84-6AB8282C613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175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0DE56-391B-47A9-9E84-6AB8282C613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0610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funnet</a:t>
            </a:r>
            <a:r>
              <a:rPr lang="en-US" baseline="0" dirty="0"/>
              <a:t> </a:t>
            </a:r>
            <a:r>
              <a:rPr lang="en-US" baseline="0" dirty="0" err="1"/>
              <a:t>andre</a:t>
            </a:r>
            <a:r>
              <a:rPr lang="en-US" baseline="0" dirty="0"/>
              <a:t> former for chat </a:t>
            </a:r>
            <a:r>
              <a:rPr lang="en-US" baseline="0" dirty="0" err="1"/>
              <a:t>eller</a:t>
            </a:r>
            <a:r>
              <a:rPr lang="en-US" baseline="0" dirty="0"/>
              <a:t> dialog.</a:t>
            </a:r>
          </a:p>
          <a:p>
            <a:r>
              <a:rPr lang="en-US" baseline="0" dirty="0"/>
              <a:t>Work in </a:t>
            </a:r>
            <a:r>
              <a:rPr lang="en-US" baseline="0" dirty="0" err="1"/>
              <a:t>norway</a:t>
            </a:r>
            <a:r>
              <a:rPr lang="en-US" baseline="0" dirty="0"/>
              <a:t> </a:t>
            </a:r>
            <a:r>
              <a:rPr lang="en-US" baseline="0" dirty="0" err="1"/>
              <a:t>og</a:t>
            </a:r>
            <a:r>
              <a:rPr lang="en-US" baseline="0" dirty="0"/>
              <a:t> </a:t>
            </a:r>
            <a:r>
              <a:rPr lang="en-US" baseline="0" dirty="0" err="1"/>
              <a:t>ny</a:t>
            </a:r>
            <a:r>
              <a:rPr lang="en-US" baseline="0" dirty="0"/>
              <a:t> i </a:t>
            </a:r>
            <a:r>
              <a:rPr lang="en-US" baseline="0" dirty="0" err="1"/>
              <a:t>norge</a:t>
            </a:r>
            <a:r>
              <a:rPr lang="en-US" baseline="0" dirty="0"/>
              <a:t> </a:t>
            </a:r>
            <a:r>
              <a:rPr lang="en-US" baseline="0" dirty="0" err="1"/>
              <a:t>har</a:t>
            </a:r>
            <a:r>
              <a:rPr lang="en-US" baseline="0" dirty="0"/>
              <a:t> </a:t>
            </a:r>
            <a:r>
              <a:rPr lang="en-US" baseline="0" dirty="0" err="1"/>
              <a:t>ikke</a:t>
            </a:r>
            <a:r>
              <a:rPr lang="en-US" baseline="0" dirty="0"/>
              <a:t> dialog, chat </a:t>
            </a:r>
            <a:r>
              <a:rPr lang="en-US" baseline="0" dirty="0" err="1"/>
              <a:t>eller</a:t>
            </a:r>
            <a:r>
              <a:rPr lang="en-US" baseline="0" dirty="0"/>
              <a:t> forum. </a:t>
            </a:r>
            <a:r>
              <a:rPr lang="en-US" baseline="0" dirty="0" err="1"/>
              <a:t>Jeg</a:t>
            </a:r>
            <a:r>
              <a:rPr lang="en-US" baseline="0" dirty="0"/>
              <a:t> </a:t>
            </a:r>
            <a:r>
              <a:rPr lang="en-US" baseline="0" dirty="0" err="1"/>
              <a:t>har</a:t>
            </a:r>
            <a:r>
              <a:rPr lang="en-US" baseline="0" dirty="0"/>
              <a:t> </a:t>
            </a:r>
            <a:r>
              <a:rPr lang="en-US" baseline="0" dirty="0" err="1"/>
              <a:t>heller</a:t>
            </a:r>
            <a:r>
              <a:rPr lang="en-US" baseline="0" dirty="0"/>
              <a:t> </a:t>
            </a:r>
            <a:r>
              <a:rPr lang="en-US" baseline="0" dirty="0" err="1"/>
              <a:t>ikke</a:t>
            </a:r>
            <a:r>
              <a:rPr lang="en-US" baseline="0" dirty="0"/>
              <a:t> sett </a:t>
            </a:r>
            <a:r>
              <a:rPr lang="en-US" baseline="0" dirty="0" err="1"/>
              <a:t>lenker</a:t>
            </a:r>
            <a:r>
              <a:rPr lang="en-US" baseline="0" dirty="0"/>
              <a:t> </a:t>
            </a:r>
            <a:r>
              <a:rPr lang="en-US" baseline="0" dirty="0" err="1"/>
              <a:t>til</a:t>
            </a:r>
            <a:r>
              <a:rPr lang="en-US" baseline="0" dirty="0"/>
              <a:t> </a:t>
            </a:r>
            <a:r>
              <a:rPr lang="en-US" baseline="0" dirty="0" err="1"/>
              <a:t>disse</a:t>
            </a:r>
            <a:r>
              <a:rPr lang="en-US" baseline="0" dirty="0"/>
              <a:t> </a:t>
            </a:r>
            <a:r>
              <a:rPr lang="en-US" baseline="0" dirty="0" err="1"/>
              <a:t>fra</a:t>
            </a:r>
            <a:r>
              <a:rPr lang="en-US" baseline="0" dirty="0"/>
              <a:t> </a:t>
            </a:r>
            <a:r>
              <a:rPr lang="en-US" baseline="0" dirty="0" err="1"/>
              <a:t>noen</a:t>
            </a:r>
            <a:r>
              <a:rPr lang="en-US" baseline="0" dirty="0"/>
              <a:t> </a:t>
            </a:r>
            <a:r>
              <a:rPr lang="en-US" baseline="0" dirty="0" err="1"/>
              <a:t>av</a:t>
            </a:r>
            <a:r>
              <a:rPr lang="en-US" baseline="0" dirty="0"/>
              <a:t> </a:t>
            </a:r>
            <a:r>
              <a:rPr lang="en-US" baseline="0" dirty="0" err="1"/>
              <a:t>disse</a:t>
            </a:r>
            <a:r>
              <a:rPr lang="en-US" baseline="0" dirty="0"/>
              <a:t> </a:t>
            </a:r>
            <a:r>
              <a:rPr lang="en-US" baseline="0" dirty="0" err="1"/>
              <a:t>sidene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6E7F2-FFEA-4DBA-B625-DCAE6987433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872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0DE56-391B-47A9-9E84-6AB8282C613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1166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0DE56-391B-47A9-9E84-6AB8282C613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22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0DE56-391B-47A9-9E84-6AB8282C613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997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0DE56-391B-47A9-9E84-6AB8282C613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453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0DE56-391B-47A9-9E84-6AB8282C613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5743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0DE56-391B-47A9-9E84-6AB8282C613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9247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0DE56-391B-47A9-9E84-6AB8282C613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4494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0DE56-391B-47A9-9E84-6AB8282C613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891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0DE56-391B-47A9-9E84-6AB8282C613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475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0DE56-391B-47A9-9E84-6AB8282C613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8209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0DE56-391B-47A9-9E84-6AB8282C613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334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0DE56-391B-47A9-9E84-6AB8282C613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328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0DE56-391B-47A9-9E84-6AB8282C613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7212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0DE56-391B-47A9-9E84-6AB8282C613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83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0DE56-391B-47A9-9E84-6AB8282C613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7736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0DE56-391B-47A9-9E84-6AB8282C613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611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0DE56-391B-47A9-9E84-6AB8282C613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1434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0DE56-391B-47A9-9E84-6AB8282C613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924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0DE56-391B-47A9-9E84-6AB8282C613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643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0DE56-391B-47A9-9E84-6AB8282C613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853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9C41A-A558-5546-A63F-0E236FCB5B7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6667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9C41A-A558-5546-A63F-0E236FCB5B7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3011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6E7F2-FFEA-4DBA-B625-DCAE6987433A}" type="slidenum">
              <a:rPr lang="en-US" smtClean="0">
                <a:solidFill>
                  <a:prstClr val="black"/>
                </a:solidFill>
              </a:rPr>
              <a:pPr/>
              <a:t>74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7819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Tar for seg store deler av brukerreisen</a:t>
            </a:r>
            <a:r>
              <a:rPr lang="en-US" baseline="0"/>
              <a:t> som ny i norge.</a:t>
            </a:r>
          </a:p>
          <a:p>
            <a:r>
              <a:rPr lang="en-US" baseline="0"/>
              <a:t>Når du er på plass i NZ brukes den "vanlige" siden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6E7F2-FFEA-4DBA-B625-DCAE6987433A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7848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Sweden.se </a:t>
            </a:r>
            <a:r>
              <a:rPr lang="mr-IN"/>
              <a:t>–</a:t>
            </a:r>
            <a:r>
              <a:rPr lang="en-US"/>
              <a:t> felles informasjonsside</a:t>
            </a:r>
            <a:r>
              <a:rPr lang="en-US" baseline="0"/>
              <a:t> for svige . Working in sweden har sin egen seksjon. Har mye informasjon og lenker ut til etater/virksomheter for detaljer info.</a:t>
            </a:r>
          </a:p>
          <a:p>
            <a:r>
              <a:rPr lang="en-US" baseline="0"/>
              <a:t>Personlig side, oppleves moderne og fristende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6E7F2-FFEA-4DBA-B625-DCAE6987433A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146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6E7F2-FFEA-4DBA-B625-DCAE698743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287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9C41A-A558-5546-A63F-0E236FCB5B7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98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9C41A-A558-5546-A63F-0E236FCB5B7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100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6E7F2-FFEA-4DBA-B625-DCAE6987433A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2733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6E7F2-FFEA-4DBA-B625-DCAE6987433A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1610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6E7F2-FFEA-4DBA-B625-DCAE6987433A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251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0DE56-391B-47A9-9E84-6AB8282C613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027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0DE56-391B-47A9-9E84-6AB8282C613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334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0DE56-391B-47A9-9E84-6AB8282C613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447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0DE56-391B-47A9-9E84-6AB8282C613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397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0DE56-391B-47A9-9E84-6AB8282C613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780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NULL"/><Relationship Id="rId4" Type="http://schemas.openxmlformats.org/officeDocument/2006/relationships/oleObject" Target="../embeddings/oleObject2.bin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E6582-C3DF-49B7-8D41-2F2F4E0956D1}" type="datetime1">
              <a:rPr lang="en-US" smtClean="0"/>
              <a:t>9/22/2017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403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1C797-3898-46E3-B8DB-474F6D179DE7}" type="datetime1">
              <a:rPr lang="en-US" smtClean="0"/>
              <a:t>9/22/2017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812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66C9B-9556-457F-B422-C10961682A0B}" type="datetime1">
              <a:rPr lang="en-US" smtClean="0"/>
              <a:t>9/22/2017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357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D37D-2FEC-419B-95B8-2CD154A8B82E}" type="datetime1">
              <a:rPr lang="en-US" smtClean="0"/>
              <a:t>9/22/2017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889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9880-E298-415A-B566-DEB75D8E218E}" type="datetime1">
              <a:rPr lang="en-US" smtClean="0"/>
              <a:t>9/22/2017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93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048F6-F4C3-490E-BD1E-226C7958097D}" type="datetime1">
              <a:rPr lang="en-US" smtClean="0"/>
              <a:t>9/22/2017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19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77B3-E920-41E7-88A2-18A6E2A7DDF2}" type="datetime1">
              <a:rPr lang="en-US" smtClean="0"/>
              <a:t>9/22/2017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32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A17C9-5A70-4EDA-B95F-4052B9B70E6F}" type="datetime1">
              <a:rPr lang="en-US" smtClean="0"/>
              <a:t>9/22/2017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161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6573082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093" name="think-cell Slide" r:id="rId4" imgW="530" imgH="528" progId="TCLayout.ActiveDocument.1">
                  <p:embed/>
                </p:oleObj>
              </mc:Choice>
              <mc:Fallback>
                <p:oleObj name="think-cell Slide" r:id="rId4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47CFF-0869-4E8D-B15F-600D2BAB774D}" type="datetime1">
              <a:rPr lang="en-US" smtClean="0"/>
              <a:t>9/22/2017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308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8FDD6-A355-4E3E-B862-06B3F6FAEBF0}" type="datetime1">
              <a:rPr lang="en-US" smtClean="0"/>
              <a:t>9/22/2017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0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48B7E-C9CA-40AC-98AC-9650AD1915BA}" type="datetime1">
              <a:rPr lang="en-US" smtClean="0"/>
              <a:t>9/22/2017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156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NUL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131033491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69" name="think-cell Slide" r:id="rId15" imgW="530" imgH="528" progId="TCLayout.ActiveDocument.1">
                  <p:embed/>
                </p:oleObj>
              </mc:Choice>
              <mc:Fallback>
                <p:oleObj name="think-cell Slide" r:id="rId15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4577C-38EF-49EF-8DFA-68930AD94314}" type="datetime1">
              <a:rPr lang="en-US" smtClean="0"/>
              <a:t>9/22/2017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DD603-FD65-4EEE-9B87-2A59E920C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9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emf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34.bin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6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35.bin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7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36.bin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8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37.bin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9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38.bin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0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39.bin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.xml"/><Relationship Id="rId1" Type="http://schemas.openxmlformats.org/officeDocument/2006/relationships/vmlDrawing" Target="../drawings/vmlDrawing40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40.bin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.xml"/><Relationship Id="rId1" Type="http://schemas.openxmlformats.org/officeDocument/2006/relationships/vmlDrawing" Target="../drawings/vmlDrawing41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41.bin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3.xml"/><Relationship Id="rId1" Type="http://schemas.openxmlformats.org/officeDocument/2006/relationships/vmlDrawing" Target="../drawings/vmlDrawing42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42.bin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4.xml"/><Relationship Id="rId1" Type="http://schemas.openxmlformats.org/officeDocument/2006/relationships/vmlDrawing" Target="../drawings/vmlDrawing43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43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5.xml"/><Relationship Id="rId1" Type="http://schemas.openxmlformats.org/officeDocument/2006/relationships/vmlDrawing" Target="../drawings/vmlDrawing44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44.bin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6.xml"/><Relationship Id="rId1" Type="http://schemas.openxmlformats.org/officeDocument/2006/relationships/vmlDrawing" Target="../drawings/vmlDrawing45.vml"/><Relationship Id="rId6" Type="http://schemas.openxmlformats.org/officeDocument/2006/relationships/comments" Target="../comments/comment2.x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45.bin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7.xml"/><Relationship Id="rId1" Type="http://schemas.openxmlformats.org/officeDocument/2006/relationships/vmlDrawing" Target="../drawings/vmlDrawing46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46.bin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8.xml"/><Relationship Id="rId1" Type="http://schemas.openxmlformats.org/officeDocument/2006/relationships/vmlDrawing" Target="../drawings/vmlDrawing47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47.bin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9.xml"/><Relationship Id="rId1" Type="http://schemas.openxmlformats.org/officeDocument/2006/relationships/vmlDrawing" Target="../drawings/vmlDrawing48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48.bin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0.xml"/><Relationship Id="rId1" Type="http://schemas.openxmlformats.org/officeDocument/2006/relationships/vmlDrawing" Target="../drawings/vmlDrawing49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49.bin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1.xml"/><Relationship Id="rId1" Type="http://schemas.openxmlformats.org/officeDocument/2006/relationships/vmlDrawing" Target="../drawings/vmlDrawing50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50.bin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2.xml"/><Relationship Id="rId1" Type="http://schemas.openxmlformats.org/officeDocument/2006/relationships/vmlDrawing" Target="../drawings/vmlDrawing51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51.bin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3.xml"/><Relationship Id="rId1" Type="http://schemas.openxmlformats.org/officeDocument/2006/relationships/vmlDrawing" Target="../drawings/vmlDrawing52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52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4.xml"/><Relationship Id="rId1" Type="http://schemas.openxmlformats.org/officeDocument/2006/relationships/vmlDrawing" Target="../drawings/vmlDrawing53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53.bin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5.xml"/><Relationship Id="rId1" Type="http://schemas.openxmlformats.org/officeDocument/2006/relationships/vmlDrawing" Target="../drawings/vmlDrawing54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54.bin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6.xml"/><Relationship Id="rId1" Type="http://schemas.openxmlformats.org/officeDocument/2006/relationships/vmlDrawing" Target="../drawings/vmlDrawing55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55.bin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7.xml"/><Relationship Id="rId1" Type="http://schemas.openxmlformats.org/officeDocument/2006/relationships/vmlDrawing" Target="../drawings/vmlDrawing56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56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emf"/><Relationship Id="rId11" Type="http://schemas.openxmlformats.org/officeDocument/2006/relationships/image" Target="../media/image21.png"/><Relationship Id="rId5" Type="http://schemas.openxmlformats.org/officeDocument/2006/relationships/oleObject" Target="../embeddings/oleObject3.bin"/><Relationship Id="rId10" Type="http://schemas.openxmlformats.org/officeDocument/2006/relationships/image" Target="../media/image20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12" Type="http://schemas.openxmlformats.org/officeDocument/2006/relationships/image" Target="../media/image17.png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6.emf"/><Relationship Id="rId11" Type="http://schemas.openxmlformats.org/officeDocument/2006/relationships/image" Target="../media/image20.png"/><Relationship Id="rId5" Type="http://schemas.openxmlformats.org/officeDocument/2006/relationships/oleObject" Target="../embeddings/oleObject4.bin"/><Relationship Id="rId10" Type="http://schemas.openxmlformats.org/officeDocument/2006/relationships/image" Target="../media/image22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21.png"/><Relationship Id="rId1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12" Type="http://schemas.openxmlformats.org/officeDocument/2006/relationships/image" Target="../media/image18.png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6.emf"/><Relationship Id="rId11" Type="http://schemas.openxmlformats.org/officeDocument/2006/relationships/image" Target="../media/image24.png"/><Relationship Id="rId5" Type="http://schemas.openxmlformats.org/officeDocument/2006/relationships/oleObject" Target="../embeddings/oleObject5.bin"/><Relationship Id="rId10" Type="http://schemas.openxmlformats.org/officeDocument/2006/relationships/image" Target="../media/image25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3.png"/><Relationship Id="rId1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12" Type="http://schemas.openxmlformats.org/officeDocument/2006/relationships/image" Target="../media/image19.png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6.emf"/><Relationship Id="rId11" Type="http://schemas.openxmlformats.org/officeDocument/2006/relationships/image" Target="../media/image18.png"/><Relationship Id="rId5" Type="http://schemas.openxmlformats.org/officeDocument/2006/relationships/oleObject" Target="../embeddings/oleObject6.bin"/><Relationship Id="rId10" Type="http://schemas.openxmlformats.org/officeDocument/2006/relationships/image" Target="../media/image25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23.png"/><Relationship Id="rId1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6.emf"/><Relationship Id="rId11" Type="http://schemas.openxmlformats.org/officeDocument/2006/relationships/image" Target="../media/image20.png"/><Relationship Id="rId5" Type="http://schemas.openxmlformats.org/officeDocument/2006/relationships/oleObject" Target="../embeddings/oleObject7.bin"/><Relationship Id="rId10" Type="http://schemas.openxmlformats.org/officeDocument/2006/relationships/image" Target="../media/image25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8.bin"/><Relationship Id="rId4" Type="http://schemas.openxmlformats.org/officeDocument/2006/relationships/notesSlide" Target="../notesSlides/notesSlide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9.bin"/><Relationship Id="rId4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.emf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.emf"/><Relationship Id="rId12" Type="http://schemas.openxmlformats.org/officeDocument/2006/relationships/image" Target="../media/image35.png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34.png"/><Relationship Id="rId5" Type="http://schemas.openxmlformats.org/officeDocument/2006/relationships/image" Target="../media/image30.png"/><Relationship Id="rId10" Type="http://schemas.openxmlformats.org/officeDocument/2006/relationships/image" Target="../media/image33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12.bin"/><Relationship Id="rId4" Type="http://schemas.openxmlformats.org/officeDocument/2006/relationships/notesSlide" Target="../notesSlides/notesSlide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janorwegia.pl/forum/showcat/4/pytania_o_prace-_biznes-_podatki-_formalnosci_i_urzedy/page1.html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nav.no/en/Home" TargetMode="External"/><Relationship Id="rId5" Type="http://schemas.openxmlformats.org/officeDocument/2006/relationships/hyperlink" Target="https://www.facebook.com/ArbeidsinnvandringUDI/" TargetMode="External"/><Relationship Id="rId4" Type="http://schemas.openxmlformats.org/officeDocument/2006/relationships/hyperlink" Target="https://www.facebook.com/skattenmin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13.bin"/><Relationship Id="rId4" Type="http://schemas.openxmlformats.org/officeDocument/2006/relationships/notesSlide" Target="../notesSlides/notesSlide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14.bin"/><Relationship Id="rId4" Type="http://schemas.openxmlformats.org/officeDocument/2006/relationships/notesSlide" Target="../notesSlides/notesSlide18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0.png"/><Relationship Id="rId2" Type="http://schemas.openxmlformats.org/officeDocument/2006/relationships/tags" Target="../tags/tag16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15.bin"/><Relationship Id="rId4" Type="http://schemas.openxmlformats.org/officeDocument/2006/relationships/notesSlide" Target="../notesSlides/notesSlide19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.emf"/><Relationship Id="rId2" Type="http://schemas.openxmlformats.org/officeDocument/2006/relationships/tags" Target="../tags/tag17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42.jpeg"/><Relationship Id="rId4" Type="http://schemas.openxmlformats.org/officeDocument/2006/relationships/notesSlide" Target="../notesSlides/notesSlide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2" Type="http://schemas.openxmlformats.org/officeDocument/2006/relationships/tags" Target="../tags/tag18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17.bin"/><Relationship Id="rId4" Type="http://schemas.openxmlformats.org/officeDocument/2006/relationships/notesSlide" Target="../notesSlides/notesSlide2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4.jpeg"/><Relationship Id="rId2" Type="http://schemas.openxmlformats.org/officeDocument/2006/relationships/tags" Target="../tags/tag19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18.bin"/><Relationship Id="rId4" Type="http://schemas.openxmlformats.org/officeDocument/2006/relationships/notesSlide" Target="../notesSlides/notesSlide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19.bin"/><Relationship Id="rId4" Type="http://schemas.openxmlformats.org/officeDocument/2006/relationships/notesSlide" Target="../notesSlides/notesSlide2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1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20.bin"/><Relationship Id="rId4" Type="http://schemas.openxmlformats.org/officeDocument/2006/relationships/notesSlide" Target="../notesSlides/notesSlide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21.bin"/><Relationship Id="rId4" Type="http://schemas.openxmlformats.org/officeDocument/2006/relationships/notesSlide" Target="../notesSlides/notesSlide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6.png"/><Relationship Id="rId2" Type="http://schemas.openxmlformats.org/officeDocument/2006/relationships/tags" Target="../tags/tag23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22.bin"/><Relationship Id="rId4" Type="http://schemas.openxmlformats.org/officeDocument/2006/relationships/notesSlide" Target="../notesSlides/notesSlide2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4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23.bin"/><Relationship Id="rId4" Type="http://schemas.openxmlformats.org/officeDocument/2006/relationships/notesSlide" Target="../notesSlides/notesSlide2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5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24.bin"/><Relationship Id="rId4" Type="http://schemas.openxmlformats.org/officeDocument/2006/relationships/notesSlide" Target="../notesSlides/notesSlide2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6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25.bin"/><Relationship Id="rId4" Type="http://schemas.openxmlformats.org/officeDocument/2006/relationships/notesSlide" Target="../notesSlides/notesSlide2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8.jpeg"/><Relationship Id="rId2" Type="http://schemas.openxmlformats.org/officeDocument/2006/relationships/tags" Target="../tags/tag27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26.bin"/><Relationship Id="rId4" Type="http://schemas.openxmlformats.org/officeDocument/2006/relationships/notesSlide" Target="../notesSlides/notesSlide3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9.jpeg"/><Relationship Id="rId2" Type="http://schemas.openxmlformats.org/officeDocument/2006/relationships/tags" Target="../tags/tag28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27.bin"/><Relationship Id="rId4" Type="http://schemas.openxmlformats.org/officeDocument/2006/relationships/notesSlide" Target="../notesSlides/notesSlide3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0.png"/><Relationship Id="rId2" Type="http://schemas.openxmlformats.org/officeDocument/2006/relationships/tags" Target="../tags/tag29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28.bin"/><Relationship Id="rId4" Type="http://schemas.openxmlformats.org/officeDocument/2006/relationships/notesSlide" Target="../notesSlides/notesSlide3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.emf"/><Relationship Id="rId2" Type="http://schemas.openxmlformats.org/officeDocument/2006/relationships/tags" Target="../tags/tag30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51.jpeg"/><Relationship Id="rId4" Type="http://schemas.openxmlformats.org/officeDocument/2006/relationships/notesSlide" Target="../notesSlides/notesSlide3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2.jpeg"/><Relationship Id="rId2" Type="http://schemas.openxmlformats.org/officeDocument/2006/relationships/tags" Target="../tags/tag31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30.bin"/><Relationship Id="rId4" Type="http://schemas.openxmlformats.org/officeDocument/2006/relationships/notesSlide" Target="../notesSlides/notesSlide3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2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31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s://nzready.immigration.govt.nz/?_ga=2.245869572.1446516687.1494419861-1810300226.1493036941" TargetMode="External"/><Relationship Id="rId13" Type="http://schemas.openxmlformats.org/officeDocument/2006/relationships/hyperlink" Target="https://www.workinestonia.com/" TargetMode="External"/><Relationship Id="rId3" Type="http://schemas.openxmlformats.org/officeDocument/2006/relationships/hyperlink" Target="https://www.newzealandnow.govt.nz/?utm_source=newzealand.com&amp;utm_medium=Referral&amp;utm_content=Original&amp;utm_campaign=newzealand.com%20referral" TargetMode="External"/><Relationship Id="rId7" Type="http://schemas.openxmlformats.org/officeDocument/2006/relationships/hyperlink" Target="https://www.newzealandnow.govt.nz/work-in-nz/nz-jobs-industries" TargetMode="External"/><Relationship Id="rId12" Type="http://schemas.openxmlformats.org/officeDocument/2006/relationships/hyperlink" Target="https://sweden.se/" TargetMode="External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make-it-in-germany.com/en/for-qualified-professionals/working/demanded-professions" TargetMode="External"/><Relationship Id="rId11" Type="http://schemas.openxmlformats.org/officeDocument/2006/relationships/hyperlink" Target="https://www.newzealandnow.govt.nz/why-choose-nz" TargetMode="External"/><Relationship Id="rId5" Type="http://schemas.openxmlformats.org/officeDocument/2006/relationships/hyperlink" Target="https://www.workinestonia.com/living-in-estonia/" TargetMode="External"/><Relationship Id="rId15" Type="http://schemas.openxmlformats.org/officeDocument/2006/relationships/hyperlink" Target="https://www.newzealandnow.govt.nz/living-in-nz/money-tax/comparable-living-costs" TargetMode="External"/><Relationship Id="rId10" Type="http://schemas.openxmlformats.org/officeDocument/2006/relationships/hyperlink" Target="https://sweden.se/society/10-steps-for-planning-your-move-to-sweden/" TargetMode="External"/><Relationship Id="rId4" Type="http://schemas.openxmlformats.org/officeDocument/2006/relationships/hyperlink" Target="https://sweden.se/society/20-things-to-know-before-moving-to-sweden/" TargetMode="External"/><Relationship Id="rId9" Type="http://schemas.openxmlformats.org/officeDocument/2006/relationships/hyperlink" Target="https://www.workinestonia.com/coming-to-estonia/" TargetMode="External"/><Relationship Id="rId14" Type="http://schemas.openxmlformats.org/officeDocument/2006/relationships/hyperlink" Target="http://skillshortages.immigration.govt.nz/?_ga=2.264624847.1950430607.1494423400-1810300226.1493036941" TargetMode="Externa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ewzealandnow.govt.nz/living-in-nz/housing" TargetMode="External"/><Relationship Id="rId3" Type="http://schemas.openxmlformats.org/officeDocument/2006/relationships/hyperlink" Target="http://www.make-it-in-germany.com/en/for-qualified-professionals/working/demanded-professions" TargetMode="External"/><Relationship Id="rId7" Type="http://schemas.openxmlformats.org/officeDocument/2006/relationships/hyperlink" Target="https://www.newzealandnow.govt.nz/living-in-nz/settling-in" TargetMode="External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workinestonia.com/coming-to-estonia/housing-general/#articleblock-Registeringyourplaceofresidence" TargetMode="External"/><Relationship Id="rId5" Type="http://schemas.openxmlformats.org/officeDocument/2006/relationships/hyperlink" Target="https://www.workinestonia.com/coming-to-estonia/" TargetMode="External"/><Relationship Id="rId4" Type="http://schemas.openxmlformats.org/officeDocument/2006/relationships/hyperlink" Target="https://nzready.immigration.govt.nz/tasks" TargetMode="External"/><Relationship Id="rId9" Type="http://schemas.openxmlformats.org/officeDocument/2006/relationships/hyperlink" Target="https://sweden.se/business/business-in-sweden-an-expats-view/" TargetMode="Externa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ewzealandnow.govt.nz/work-in-nz/finding-work" TargetMode="External"/><Relationship Id="rId13" Type="http://schemas.openxmlformats.org/officeDocument/2006/relationships/hyperlink" Target="http://www.make-it-in-germany.com/en/for-qualified-professionals/working/guide/work-contract#what-you-should-find-in-a-work-contract" TargetMode="External"/><Relationship Id="rId18" Type="http://schemas.openxmlformats.org/officeDocument/2006/relationships/hyperlink" Target="https://discussions.apple.com/thread/7892022" TargetMode="External"/><Relationship Id="rId3" Type="http://schemas.openxmlformats.org/officeDocument/2006/relationships/image" Target="../media/image59.jpeg"/><Relationship Id="rId7" Type="http://schemas.openxmlformats.org/officeDocument/2006/relationships/hyperlink" Target="https://www.workinestonia.com/living-in-estonia/language/" TargetMode="External"/><Relationship Id="rId12" Type="http://schemas.openxmlformats.org/officeDocument/2006/relationships/hyperlink" Target="https://www.facebook.com/NewtoNewZealand" TargetMode="External"/><Relationship Id="rId17" Type="http://schemas.openxmlformats.org/officeDocument/2006/relationships/hyperlink" Target="https://www.immigration.govt.nz/new-zealand-visas/options/work/explore-work-visa-options" TargetMode="External"/><Relationship Id="rId2" Type="http://schemas.openxmlformats.org/officeDocument/2006/relationships/notesSlide" Target="../notesSlides/notesSlide37.xml"/><Relationship Id="rId16" Type="http://schemas.openxmlformats.org/officeDocument/2006/relationships/hyperlink" Target="http://worktalk.immigration.govt.nz/?_ga=2.30424191.1950430607.1494423400-1810300226.149303694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newzealandnow.govt.nz/living-in-nz/english-language/learning-english" TargetMode="External"/><Relationship Id="rId11" Type="http://schemas.openxmlformats.org/officeDocument/2006/relationships/hyperlink" Target="https://www.facebook.com/ImmigrationNewZealandOfficial" TargetMode="External"/><Relationship Id="rId5" Type="http://schemas.openxmlformats.org/officeDocument/2006/relationships/hyperlink" Target="https://sweden.se/culture-traditions/swedish-glossary/" TargetMode="External"/><Relationship Id="rId15" Type="http://schemas.openxmlformats.org/officeDocument/2006/relationships/hyperlink" Target="https://www.newzealandnow.govt.nz/work-in-nz/employment-rights" TargetMode="External"/><Relationship Id="rId10" Type="http://schemas.openxmlformats.org/officeDocument/2006/relationships/hyperlink" Target="https://www.newzealandnow.govt.nz/contact-us" TargetMode="External"/><Relationship Id="rId19" Type="http://schemas.openxmlformats.org/officeDocument/2006/relationships/hyperlink" Target="https://www.gjensidige.no/privat/forsikring/bilforsikring/bable?WT.ac=bable_open" TargetMode="External"/><Relationship Id="rId4" Type="http://schemas.openxmlformats.org/officeDocument/2006/relationships/hyperlink" Target="https://sweden.se/culture-traditions/the-challenge-of-learning-swedish/" TargetMode="External"/><Relationship Id="rId9" Type="http://schemas.openxmlformats.org/officeDocument/2006/relationships/hyperlink" Target="http://www.make-it-in-germany.com/en/for-qualified-professionals/working/guide/looking-for-a-job" TargetMode="External"/><Relationship Id="rId14" Type="http://schemas.openxmlformats.org/officeDocument/2006/relationships/hyperlink" Target="https://www.workinestonia.com/working-in-estonia/" TargetMode="Externa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mmigration.govt.nz/new-zealand-visas/options/work/explore-work-visa-options" TargetMode="External"/><Relationship Id="rId3" Type="http://schemas.openxmlformats.org/officeDocument/2006/relationships/hyperlink" Target="http://www.make-it-in-germany.com/en/for-qualified-professionals/working/demanded-professions" TargetMode="External"/><Relationship Id="rId7" Type="http://schemas.openxmlformats.org/officeDocument/2006/relationships/hyperlink" Target="https://www.newzealandnow.govt.nz/living-in-nz/money-tax/nz-tax-system" TargetMode="External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weden.se/society/why-swedes-are-okay-with-paying-taxes/" TargetMode="External"/><Relationship Id="rId5" Type="http://schemas.openxmlformats.org/officeDocument/2006/relationships/hyperlink" Target="https://www.workinestonia.com/coming-to-estonia/welcoming-program/" TargetMode="External"/><Relationship Id="rId4" Type="http://schemas.openxmlformats.org/officeDocument/2006/relationships/hyperlink" Target="https://nzready.immigration.govt.nz/tasks" TargetMode="External"/><Relationship Id="rId9" Type="http://schemas.openxmlformats.org/officeDocument/2006/relationships/hyperlink" Target="https://sweden.se/collection/working-in-sweden/article/obtaining-a-work-permit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3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32.bin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4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33.bin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2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228600" y="-152400"/>
            <a:ext cx="12661900" cy="7213600"/>
          </a:xfrm>
          <a:prstGeom prst="rect">
            <a:avLst/>
          </a:prstGeom>
          <a:solidFill>
            <a:schemeClr val="accent5">
              <a:lumMod val="20000"/>
              <a:lumOff val="80000"/>
              <a:alpha val="39608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059" y="2753277"/>
            <a:ext cx="3556581" cy="756686"/>
          </a:xfrm>
        </p:spPr>
        <p:txBody>
          <a:bodyPr>
            <a:normAutofit fontScale="90000"/>
          </a:bodyPr>
          <a:lstStyle/>
          <a:p>
            <a:pPr algn="l"/>
            <a:r>
              <a:rPr lang="nb-NO" sz="5400" b="1" dirty="0" smtClean="0">
                <a:solidFill>
                  <a:srgbClr val="0070C0"/>
                </a:solidFill>
                <a:latin typeface="+mn-lt"/>
              </a:rPr>
              <a:t>Ny i Norge</a:t>
            </a:r>
            <a:endParaRPr lang="nb-NO" sz="54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059" y="3872765"/>
            <a:ext cx="8103572" cy="1040559"/>
          </a:xfrm>
        </p:spPr>
        <p:txBody>
          <a:bodyPr>
            <a:noAutofit/>
          </a:bodyPr>
          <a:lstStyle/>
          <a:p>
            <a:pPr algn="l"/>
            <a:r>
              <a:rPr lang="nb-NO" sz="2000" dirty="0" smtClean="0"/>
              <a:t>Arbeidsinnvandring fra EØS-land</a:t>
            </a:r>
          </a:p>
          <a:p>
            <a:pPr algn="l"/>
            <a:endParaRPr lang="nb-NO" sz="2000" dirty="0" smtClean="0"/>
          </a:p>
          <a:p>
            <a:pPr algn="l"/>
            <a:endParaRPr lang="nb-NO" sz="2000" dirty="0"/>
          </a:p>
          <a:p>
            <a:pPr algn="l"/>
            <a:endParaRPr lang="nb-NO" sz="2000" dirty="0" smtClean="0"/>
          </a:p>
          <a:p>
            <a:pPr algn="l"/>
            <a:r>
              <a:rPr lang="nb-NO" sz="2000" dirty="0" smtClean="0"/>
              <a:t/>
            </a:r>
            <a:br>
              <a:rPr lang="nb-NO" sz="2000" dirty="0" smtClean="0"/>
            </a:br>
            <a:r>
              <a:rPr lang="nb-NO" sz="1800" dirty="0" smtClean="0">
                <a:solidFill>
                  <a:schemeClr val="bg2">
                    <a:lumMod val="50000"/>
                  </a:schemeClr>
                </a:solidFill>
              </a:rPr>
              <a:t>SKATE-tiltak 1.1 og 1.2</a:t>
            </a:r>
          </a:p>
          <a:p>
            <a:pPr algn="l"/>
            <a:r>
              <a:rPr lang="nb-NO" sz="1800" dirty="0" smtClean="0">
                <a:solidFill>
                  <a:schemeClr val="bg2">
                    <a:lumMod val="50000"/>
                  </a:schemeClr>
                </a:solidFill>
              </a:rPr>
              <a:t>Sluttpresentasjon 12.06.2017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31008" y="3556551"/>
            <a:ext cx="3746352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448800" y="6914515"/>
            <a:ext cx="2743200" cy="365125"/>
          </a:xfrm>
        </p:spPr>
        <p:txBody>
          <a:bodyPr/>
          <a:lstStyle/>
          <a:p>
            <a:fld id="{164DD603-FD65-4EEE-9B87-2A59E920CFCD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435" y="3503155"/>
            <a:ext cx="1440611" cy="14122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361" y="2867473"/>
            <a:ext cx="1641839" cy="16095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4" b="19315"/>
          <a:stretch/>
        </p:blipFill>
        <p:spPr>
          <a:xfrm>
            <a:off x="7603609" y="1924790"/>
            <a:ext cx="1081989" cy="11394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317" y="3371445"/>
            <a:ext cx="1440611" cy="14122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921" y="2342215"/>
            <a:ext cx="1440611" cy="14122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764" y="1800910"/>
            <a:ext cx="1214267" cy="119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959" y="2027563"/>
            <a:ext cx="1441791" cy="141227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320" y="6252621"/>
            <a:ext cx="772160" cy="448534"/>
          </a:xfrm>
          <a:prstGeom prst="rect">
            <a:avLst/>
          </a:prstGeom>
        </p:spPr>
      </p:pic>
      <p:pic>
        <p:nvPicPr>
          <p:cNvPr id="17" name="Picture 2" descr="\\10.65.9.150\ds1\RRU\JOBS\LIBRARY\DSP02000 - DSP02099\DSP02001 Admin Logo Brand Update\logo files wip\NEW PA LOGO\New PA Logo 1-15 x 1-26.em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3021" y="6232301"/>
            <a:ext cx="480813" cy="44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08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676" y="4133918"/>
            <a:ext cx="236625" cy="315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676" y="4732325"/>
            <a:ext cx="236625" cy="3155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433" y="1107490"/>
            <a:ext cx="236625" cy="315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37" y="5995806"/>
            <a:ext cx="236625" cy="3155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163" y="4133918"/>
            <a:ext cx="242851" cy="29315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37" y="5493303"/>
            <a:ext cx="236625" cy="315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6921" y="5816894"/>
            <a:ext cx="236625" cy="3155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640" y="5823288"/>
            <a:ext cx="236625" cy="3155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411" y="5852840"/>
            <a:ext cx="236625" cy="3155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202" y="5829682"/>
            <a:ext cx="236625" cy="315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973" y="5846446"/>
            <a:ext cx="236625" cy="3155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692" y="5852840"/>
            <a:ext cx="236625" cy="315500"/>
          </a:xfrm>
          <a:prstGeom prst="rect">
            <a:avLst/>
          </a:prstGeom>
        </p:spPr>
      </p:pic>
      <p:sp>
        <p:nvSpPr>
          <p:cNvPr id="31" name="Content Placeholder 2"/>
          <p:cNvSpPr txBox="1">
            <a:spLocks/>
          </p:cNvSpPr>
          <p:nvPr/>
        </p:nvSpPr>
        <p:spPr>
          <a:xfrm>
            <a:off x="6699427" y="4732325"/>
            <a:ext cx="2281317" cy="391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620"/>
              </a:lnSpc>
              <a:buNone/>
            </a:pPr>
            <a:r>
              <a:rPr lang="nb-NO" sz="1100" dirty="0"/>
              <a:t>Emese, 25 år. </a:t>
            </a:r>
            <a:r>
              <a:rPr lang="nb-NO" sz="1100" dirty="0" smtClean="0"/>
              <a:t>Romania</a:t>
            </a:r>
            <a:endParaRPr lang="nb-NO" sz="1100" dirty="0">
              <a:solidFill>
                <a:srgbClr val="FF0000"/>
              </a:solidFill>
            </a:endParaRPr>
          </a:p>
          <a:p>
            <a:pPr marL="0" indent="0">
              <a:lnSpc>
                <a:spcPts val="620"/>
              </a:lnSpc>
              <a:buNone/>
            </a:pPr>
            <a:r>
              <a:rPr lang="nb-NO" sz="1100" dirty="0" smtClean="0"/>
              <a:t>Skal søke om </a:t>
            </a:r>
            <a:r>
              <a:rPr lang="nb-NO" sz="1100" dirty="0"/>
              <a:t>personnummer</a:t>
            </a:r>
            <a:endParaRPr lang="en-US" sz="1100" dirty="0"/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6699427" y="5340215"/>
            <a:ext cx="2266546" cy="472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620"/>
              </a:lnSpc>
              <a:buNone/>
            </a:pPr>
            <a:r>
              <a:rPr lang="nb-NO" sz="1100" dirty="0" smtClean="0"/>
              <a:t>Sylwia, </a:t>
            </a:r>
            <a:r>
              <a:rPr lang="nb-NO" sz="1100" dirty="0"/>
              <a:t>30 år. </a:t>
            </a:r>
            <a:r>
              <a:rPr lang="nb-NO" sz="1100" dirty="0" smtClean="0"/>
              <a:t>Polen</a:t>
            </a:r>
            <a:endParaRPr lang="nb-NO" sz="1100" dirty="0"/>
          </a:p>
          <a:p>
            <a:pPr marL="0" indent="0">
              <a:lnSpc>
                <a:spcPts val="620"/>
              </a:lnSpc>
              <a:buNone/>
            </a:pPr>
            <a:r>
              <a:rPr lang="nb-NO" sz="1100" dirty="0"/>
              <a:t>Ønsker mannen sin til Norge</a:t>
            </a:r>
            <a:endParaRPr lang="en-US" sz="1100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676" y="5340215"/>
            <a:ext cx="236625" cy="315500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6699427" y="4129444"/>
            <a:ext cx="2197177" cy="472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620"/>
              </a:lnSpc>
              <a:buNone/>
            </a:pPr>
            <a:r>
              <a:rPr lang="nb-NO" sz="1100" dirty="0"/>
              <a:t>Mann, 40 år. Romania</a:t>
            </a:r>
          </a:p>
          <a:p>
            <a:pPr marL="0" indent="0">
              <a:lnSpc>
                <a:spcPts val="620"/>
              </a:lnSpc>
              <a:buNone/>
            </a:pPr>
            <a:r>
              <a:rPr lang="nb-NO" sz="1100" dirty="0" smtClean="0"/>
              <a:t>Skal søke om D-nummer</a:t>
            </a:r>
            <a:endParaRPr lang="en-US" sz="1100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753" y="1103135"/>
            <a:ext cx="236625" cy="315500"/>
          </a:xfrm>
          <a:prstGeom prst="rect">
            <a:avLst/>
          </a:prstGeom>
        </p:spPr>
      </p:pic>
      <p:sp>
        <p:nvSpPr>
          <p:cNvPr id="36" name="Content Placeholder 2"/>
          <p:cNvSpPr txBox="1">
            <a:spLocks/>
          </p:cNvSpPr>
          <p:nvPr/>
        </p:nvSpPr>
        <p:spPr>
          <a:xfrm>
            <a:off x="6704935" y="1110971"/>
            <a:ext cx="1403063" cy="472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620"/>
              </a:lnSpc>
              <a:buNone/>
            </a:pPr>
            <a:r>
              <a:rPr lang="nb-NO" sz="1100" dirty="0"/>
              <a:t>Mann, 40 år. </a:t>
            </a:r>
            <a:r>
              <a:rPr lang="nb-NO" sz="1100" dirty="0" smtClean="0"/>
              <a:t>India </a:t>
            </a:r>
            <a:endParaRPr lang="nb-NO" sz="1100" dirty="0"/>
          </a:p>
          <a:p>
            <a:pPr marL="0" indent="0">
              <a:lnSpc>
                <a:spcPts val="620"/>
              </a:lnSpc>
              <a:buNone/>
            </a:pPr>
            <a:r>
              <a:rPr lang="nb-NO" sz="1100" dirty="0" smtClean="0"/>
              <a:t>Jobber hos DNB</a:t>
            </a:r>
            <a:endParaRPr lang="en-US" sz="1100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753" y="1694711"/>
            <a:ext cx="236625" cy="315500"/>
          </a:xfrm>
          <a:prstGeom prst="rect">
            <a:avLst/>
          </a:prstGeom>
        </p:spPr>
      </p:pic>
      <p:sp>
        <p:nvSpPr>
          <p:cNvPr id="38" name="Content Placeholder 2"/>
          <p:cNvSpPr txBox="1">
            <a:spLocks/>
          </p:cNvSpPr>
          <p:nvPr/>
        </p:nvSpPr>
        <p:spPr>
          <a:xfrm>
            <a:off x="6704935" y="1694711"/>
            <a:ext cx="1526113" cy="472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620"/>
              </a:lnSpc>
              <a:buNone/>
            </a:pPr>
            <a:r>
              <a:rPr lang="nb-NO" sz="1100" dirty="0"/>
              <a:t>Rafa, 50 år. </a:t>
            </a:r>
            <a:r>
              <a:rPr lang="nb-NO" sz="1100" dirty="0" smtClean="0"/>
              <a:t>Polen</a:t>
            </a:r>
            <a:endParaRPr lang="nb-NO" sz="1100" dirty="0"/>
          </a:p>
          <a:p>
            <a:pPr marL="0" indent="0">
              <a:lnSpc>
                <a:spcPts val="620"/>
              </a:lnSpc>
              <a:buNone/>
            </a:pPr>
            <a:r>
              <a:rPr lang="nb-NO" sz="1100" dirty="0" smtClean="0"/>
              <a:t>Jobber som taktekker</a:t>
            </a:r>
            <a:endParaRPr lang="nb-NO" sz="1100" dirty="0"/>
          </a:p>
        </p:txBody>
      </p:sp>
      <p:sp>
        <p:nvSpPr>
          <p:cNvPr id="39" name="Content Placeholder 2"/>
          <p:cNvSpPr txBox="1">
            <a:spLocks/>
          </p:cNvSpPr>
          <p:nvPr/>
        </p:nvSpPr>
        <p:spPr>
          <a:xfrm>
            <a:off x="6704935" y="2302601"/>
            <a:ext cx="2469712" cy="472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620"/>
              </a:lnSpc>
              <a:buNone/>
            </a:pPr>
            <a:r>
              <a:rPr lang="nb-NO" sz="1100" dirty="0"/>
              <a:t>Khem og </a:t>
            </a:r>
            <a:r>
              <a:rPr lang="nb-NO" sz="1100" dirty="0" smtClean="0"/>
              <a:t>Rabina, 30 år. Nepal/Polen</a:t>
            </a:r>
            <a:endParaRPr lang="nb-NO" sz="1100" dirty="0"/>
          </a:p>
          <a:p>
            <a:pPr marL="0" indent="0">
              <a:lnSpc>
                <a:spcPts val="620"/>
              </a:lnSpc>
              <a:buNone/>
            </a:pPr>
            <a:r>
              <a:rPr lang="nb-NO" sz="1100" dirty="0" smtClean="0"/>
              <a:t>Skal søke om </a:t>
            </a:r>
            <a:r>
              <a:rPr lang="nb-NO" sz="1100" dirty="0"/>
              <a:t>D-nummer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291021" y="2337001"/>
            <a:ext cx="352357" cy="291232"/>
            <a:chOff x="2503131" y="1949394"/>
            <a:chExt cx="352357" cy="29123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3131" y="1993251"/>
              <a:ext cx="185531" cy="247375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9957" y="1949394"/>
              <a:ext cx="185531" cy="247375"/>
            </a:xfrm>
            <a:prstGeom prst="rect">
              <a:avLst/>
            </a:prstGeom>
          </p:spPr>
        </p:pic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753" y="2952454"/>
            <a:ext cx="236625" cy="315500"/>
          </a:xfrm>
          <a:prstGeom prst="rect">
            <a:avLst/>
          </a:prstGeom>
        </p:spPr>
      </p:pic>
      <p:sp>
        <p:nvSpPr>
          <p:cNvPr id="43" name="Content Placeholder 2"/>
          <p:cNvSpPr txBox="1">
            <a:spLocks/>
          </p:cNvSpPr>
          <p:nvPr/>
        </p:nvSpPr>
        <p:spPr>
          <a:xfrm>
            <a:off x="6704935" y="2941149"/>
            <a:ext cx="2069587" cy="505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620"/>
              </a:lnSpc>
              <a:buNone/>
            </a:pPr>
            <a:r>
              <a:rPr lang="nb-NO" sz="1100" dirty="0"/>
              <a:t>Jaroslaw, 24 år. </a:t>
            </a:r>
            <a:r>
              <a:rPr lang="nb-NO" sz="1100" dirty="0" smtClean="0"/>
              <a:t>Polen</a:t>
            </a:r>
            <a:endParaRPr lang="nb-NO" sz="1100" dirty="0"/>
          </a:p>
          <a:p>
            <a:pPr marL="0" indent="0">
              <a:lnSpc>
                <a:spcPts val="620"/>
              </a:lnSpc>
              <a:buNone/>
            </a:pPr>
            <a:r>
              <a:rPr lang="nb-NO" sz="1100" dirty="0" smtClean="0"/>
              <a:t>Skal søke om </a:t>
            </a:r>
            <a:r>
              <a:rPr lang="nb-NO" sz="1100" dirty="0"/>
              <a:t>personnummer</a:t>
            </a:r>
          </a:p>
        </p:txBody>
      </p:sp>
      <p:sp>
        <p:nvSpPr>
          <p:cNvPr id="44" name="Content Placeholder 2"/>
          <p:cNvSpPr txBox="1">
            <a:spLocks/>
          </p:cNvSpPr>
          <p:nvPr/>
        </p:nvSpPr>
        <p:spPr>
          <a:xfrm>
            <a:off x="6699427" y="5978763"/>
            <a:ext cx="1945099" cy="472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620"/>
              </a:lnSpc>
              <a:buNone/>
            </a:pPr>
            <a:r>
              <a:rPr lang="nb-NO" sz="1100" dirty="0" smtClean="0"/>
              <a:t>Cody, </a:t>
            </a:r>
            <a:r>
              <a:rPr lang="nb-NO" sz="1100" dirty="0"/>
              <a:t>35 år. USA</a:t>
            </a:r>
          </a:p>
          <a:p>
            <a:pPr marL="0" indent="0">
              <a:lnSpc>
                <a:spcPts val="620"/>
              </a:lnSpc>
              <a:buNone/>
            </a:pPr>
            <a:r>
              <a:rPr lang="nb-NO" sz="1100" dirty="0" smtClean="0"/>
              <a:t>Skal søke om </a:t>
            </a:r>
            <a:r>
              <a:rPr lang="nb-NO" sz="1100" dirty="0"/>
              <a:t>arbeidstillatelse</a:t>
            </a:r>
            <a:endParaRPr lang="en-US" sz="1100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676" y="5978763"/>
            <a:ext cx="236625" cy="3155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753" y="3539804"/>
            <a:ext cx="236625" cy="315500"/>
          </a:xfrm>
          <a:prstGeom prst="rect">
            <a:avLst/>
          </a:prstGeom>
        </p:spPr>
      </p:pic>
      <p:sp>
        <p:nvSpPr>
          <p:cNvPr id="47" name="Content Placeholder 2"/>
          <p:cNvSpPr txBox="1">
            <a:spLocks/>
          </p:cNvSpPr>
          <p:nvPr/>
        </p:nvSpPr>
        <p:spPr>
          <a:xfrm>
            <a:off x="6704935" y="3519765"/>
            <a:ext cx="2069587" cy="484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620"/>
              </a:lnSpc>
              <a:buNone/>
            </a:pPr>
            <a:r>
              <a:rPr lang="nb-NO" sz="1100" dirty="0"/>
              <a:t>Mann, 22 år. </a:t>
            </a:r>
            <a:r>
              <a:rPr lang="nb-NO" sz="1100" dirty="0" smtClean="0"/>
              <a:t>Slovakia</a:t>
            </a:r>
            <a:endParaRPr lang="nb-NO" sz="1100" dirty="0"/>
          </a:p>
          <a:p>
            <a:pPr marL="0" indent="0">
              <a:lnSpc>
                <a:spcPts val="620"/>
              </a:lnSpc>
              <a:buNone/>
            </a:pPr>
            <a:r>
              <a:rPr lang="nb-NO" sz="1100" dirty="0" smtClean="0"/>
              <a:t>Skal purre </a:t>
            </a:r>
            <a:r>
              <a:rPr lang="nb-NO" sz="1100" dirty="0"/>
              <a:t>på personnummer</a:t>
            </a:r>
          </a:p>
        </p:txBody>
      </p:sp>
      <p:sp>
        <p:nvSpPr>
          <p:cNvPr id="50" name="Oval 49"/>
          <p:cNvSpPr/>
          <p:nvPr/>
        </p:nvSpPr>
        <p:spPr>
          <a:xfrm>
            <a:off x="6265687" y="331162"/>
            <a:ext cx="565200" cy="56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294252" y="455583"/>
            <a:ext cx="508070" cy="3163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nb-NO" sz="1600" b="1" dirty="0">
                <a:solidFill>
                  <a:schemeClr val="bg1"/>
                </a:solidFill>
              </a:rPr>
              <a:t>8 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512" y="1115746"/>
            <a:ext cx="236625" cy="315500"/>
          </a:xfrm>
          <a:prstGeom prst="rect">
            <a:avLst/>
          </a:prstGeom>
        </p:spPr>
      </p:pic>
      <p:sp>
        <p:nvSpPr>
          <p:cNvPr id="56" name="Content Placeholder 2"/>
          <p:cNvSpPr txBox="1">
            <a:spLocks/>
          </p:cNvSpPr>
          <p:nvPr/>
        </p:nvSpPr>
        <p:spPr>
          <a:xfrm>
            <a:off x="9747772" y="1110971"/>
            <a:ext cx="2316136" cy="4726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620"/>
              </a:lnSpc>
              <a:buNone/>
            </a:pPr>
            <a:r>
              <a:rPr lang="nb-NO" sz="1100" dirty="0" smtClean="0"/>
              <a:t>Marieta, </a:t>
            </a:r>
            <a:r>
              <a:rPr lang="nb-NO" sz="1100" dirty="0"/>
              <a:t>33 år. </a:t>
            </a:r>
            <a:r>
              <a:rPr lang="nb-NO" sz="1100" dirty="0" smtClean="0"/>
              <a:t>Hellas </a:t>
            </a:r>
            <a:endParaRPr lang="nb-NO" sz="1100" dirty="0"/>
          </a:p>
          <a:p>
            <a:pPr marL="0" indent="0">
              <a:lnSpc>
                <a:spcPts val="620"/>
              </a:lnSpc>
              <a:buNone/>
            </a:pPr>
            <a:r>
              <a:rPr lang="nb-NO" sz="1100" dirty="0" smtClean="0"/>
              <a:t>Jobber som helseassistent</a:t>
            </a:r>
            <a:endParaRPr lang="nb-NO" sz="1100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512" y="1694711"/>
            <a:ext cx="236625" cy="315500"/>
          </a:xfrm>
          <a:prstGeom prst="rect">
            <a:avLst/>
          </a:prstGeom>
        </p:spPr>
      </p:pic>
      <p:sp>
        <p:nvSpPr>
          <p:cNvPr id="58" name="Content Placeholder 2"/>
          <p:cNvSpPr txBox="1">
            <a:spLocks/>
          </p:cNvSpPr>
          <p:nvPr/>
        </p:nvSpPr>
        <p:spPr>
          <a:xfrm>
            <a:off x="9747772" y="1694711"/>
            <a:ext cx="2107511" cy="472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620"/>
              </a:lnSpc>
              <a:buNone/>
            </a:pPr>
            <a:r>
              <a:rPr lang="nb-NO" sz="1100" dirty="0"/>
              <a:t>Sandra, 28 år. </a:t>
            </a:r>
            <a:r>
              <a:rPr lang="nb-NO" sz="1100" dirty="0" smtClean="0"/>
              <a:t>Sveits</a:t>
            </a:r>
            <a:endParaRPr lang="nb-NO" sz="1100" dirty="0"/>
          </a:p>
          <a:p>
            <a:pPr marL="0" indent="0">
              <a:lnSpc>
                <a:spcPts val="620"/>
              </a:lnSpc>
              <a:buNone/>
            </a:pPr>
            <a:r>
              <a:rPr lang="nb-NO" sz="1100" dirty="0" smtClean="0"/>
              <a:t>Prøver å få jobb som jurist</a:t>
            </a:r>
            <a:endParaRPr lang="en-US" sz="1100" dirty="0"/>
          </a:p>
        </p:txBody>
      </p:sp>
      <p:sp>
        <p:nvSpPr>
          <p:cNvPr id="59" name="Content Placeholder 2"/>
          <p:cNvSpPr txBox="1">
            <a:spLocks/>
          </p:cNvSpPr>
          <p:nvPr/>
        </p:nvSpPr>
        <p:spPr>
          <a:xfrm>
            <a:off x="9747772" y="2302601"/>
            <a:ext cx="2069587" cy="4726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620"/>
              </a:lnSpc>
              <a:buNone/>
            </a:pPr>
            <a:r>
              <a:rPr lang="nb-NO" sz="1100" dirty="0"/>
              <a:t>Kamile og </a:t>
            </a:r>
            <a:r>
              <a:rPr lang="nb-NO" sz="1100" dirty="0" smtClean="0"/>
              <a:t>Michel, 25 år. Polen </a:t>
            </a:r>
            <a:endParaRPr lang="nb-NO" sz="1100" dirty="0"/>
          </a:p>
          <a:p>
            <a:pPr marL="0" indent="0">
              <a:lnSpc>
                <a:spcPts val="620"/>
              </a:lnSpc>
              <a:buNone/>
            </a:pPr>
            <a:r>
              <a:rPr lang="nb-NO" sz="1100" dirty="0"/>
              <a:t>Ønsker å starte </a:t>
            </a:r>
            <a:r>
              <a:rPr lang="nb-NO" sz="1100" dirty="0" smtClean="0"/>
              <a:t>restaurant</a:t>
            </a:r>
            <a:endParaRPr lang="nb-NO" sz="1100" dirty="0"/>
          </a:p>
        </p:txBody>
      </p:sp>
      <p:grpSp>
        <p:nvGrpSpPr>
          <p:cNvPr id="3" name="Group 2"/>
          <p:cNvGrpSpPr/>
          <p:nvPr/>
        </p:nvGrpSpPr>
        <p:grpSpPr>
          <a:xfrm>
            <a:off x="9371780" y="2337001"/>
            <a:ext cx="352357" cy="291232"/>
            <a:chOff x="2521822" y="6205436"/>
            <a:chExt cx="352357" cy="291232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1822" y="6249293"/>
              <a:ext cx="185531" cy="247375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8648" y="6205436"/>
              <a:ext cx="185531" cy="247375"/>
            </a:xfrm>
            <a:prstGeom prst="rect">
              <a:avLst/>
            </a:prstGeom>
          </p:spPr>
        </p:pic>
      </p:grpSp>
      <p:pic>
        <p:nvPicPr>
          <p:cNvPr id="62" name="Picture 6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519" y="2969978"/>
            <a:ext cx="236625" cy="315500"/>
          </a:xfrm>
          <a:prstGeom prst="rect">
            <a:avLst/>
          </a:prstGeom>
        </p:spPr>
      </p:pic>
      <p:sp>
        <p:nvSpPr>
          <p:cNvPr id="63" name="Content Placeholder 2"/>
          <p:cNvSpPr txBox="1">
            <a:spLocks/>
          </p:cNvSpPr>
          <p:nvPr/>
        </p:nvSpPr>
        <p:spPr>
          <a:xfrm>
            <a:off x="9764686" y="2941149"/>
            <a:ext cx="2191651" cy="472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620"/>
              </a:lnSpc>
              <a:buNone/>
            </a:pPr>
            <a:r>
              <a:rPr lang="nb-NO" sz="1100" dirty="0"/>
              <a:t>Kristina, 29 </a:t>
            </a:r>
            <a:r>
              <a:rPr lang="nb-NO" sz="1100" dirty="0" smtClean="0"/>
              <a:t>år. Croatia</a:t>
            </a:r>
            <a:endParaRPr lang="nb-NO" sz="1100" dirty="0"/>
          </a:p>
          <a:p>
            <a:pPr marL="0" indent="0">
              <a:lnSpc>
                <a:spcPts val="620"/>
              </a:lnSpc>
              <a:buNone/>
            </a:pPr>
            <a:r>
              <a:rPr lang="nb-NO" sz="1100" dirty="0" smtClean="0"/>
              <a:t>Prøver å få jobb som mat-teknolog</a:t>
            </a:r>
            <a:endParaRPr lang="en-US" sz="1100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274" y="3519765"/>
            <a:ext cx="236625" cy="315500"/>
          </a:xfrm>
          <a:prstGeom prst="rect">
            <a:avLst/>
          </a:prstGeom>
        </p:spPr>
      </p:pic>
      <p:sp>
        <p:nvSpPr>
          <p:cNvPr id="65" name="Content Placeholder 2"/>
          <p:cNvSpPr txBox="1">
            <a:spLocks/>
          </p:cNvSpPr>
          <p:nvPr/>
        </p:nvSpPr>
        <p:spPr>
          <a:xfrm>
            <a:off x="9764686" y="3519765"/>
            <a:ext cx="2107511" cy="472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620"/>
              </a:lnSpc>
              <a:buNone/>
            </a:pPr>
            <a:r>
              <a:rPr lang="nb-NO" sz="1100" dirty="0"/>
              <a:t>Patricia, 29 år. </a:t>
            </a:r>
            <a:r>
              <a:rPr lang="nb-NO" sz="1100" dirty="0" smtClean="0"/>
              <a:t>Ungarn</a:t>
            </a:r>
            <a:endParaRPr lang="nb-NO" sz="1100" dirty="0"/>
          </a:p>
          <a:p>
            <a:pPr marL="0" indent="0">
              <a:lnSpc>
                <a:spcPts val="620"/>
              </a:lnSpc>
              <a:buNone/>
            </a:pPr>
            <a:r>
              <a:rPr lang="nb-NO" sz="1100" dirty="0"/>
              <a:t>Bor med en </a:t>
            </a:r>
            <a:r>
              <a:rPr lang="nb-NO" sz="1100" dirty="0" smtClean="0"/>
              <a:t>venn</a:t>
            </a:r>
            <a:endParaRPr lang="en-US" sz="1100" dirty="0"/>
          </a:p>
        </p:txBody>
      </p:sp>
      <p:sp>
        <p:nvSpPr>
          <p:cNvPr id="71" name="Content Placeholder 2"/>
          <p:cNvSpPr txBox="1">
            <a:spLocks/>
          </p:cNvSpPr>
          <p:nvPr/>
        </p:nvSpPr>
        <p:spPr>
          <a:xfrm>
            <a:off x="3583488" y="2325141"/>
            <a:ext cx="1788042" cy="4547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620"/>
              </a:lnSpc>
              <a:buNone/>
            </a:pPr>
            <a:r>
              <a:rPr lang="nb-NO" sz="1100" dirty="0"/>
              <a:t>Liza, </a:t>
            </a:r>
            <a:r>
              <a:rPr lang="nb-NO" sz="1100" dirty="0" smtClean="0"/>
              <a:t>konsulent, Ukraina</a:t>
            </a:r>
          </a:p>
          <a:p>
            <a:pPr marL="0" indent="0">
              <a:lnSpc>
                <a:spcPts val="620"/>
              </a:lnSpc>
              <a:buNone/>
            </a:pPr>
            <a:r>
              <a:rPr lang="nb-NO" sz="1100" dirty="0" smtClean="0"/>
              <a:t>Har bodd 7 år i Norge </a:t>
            </a:r>
            <a:endParaRPr lang="nb-NO" sz="1100" dirty="0"/>
          </a:p>
        </p:txBody>
      </p:sp>
      <p:sp>
        <p:nvSpPr>
          <p:cNvPr id="72" name="Content Placeholder 2"/>
          <p:cNvSpPr txBox="1">
            <a:spLocks/>
          </p:cNvSpPr>
          <p:nvPr/>
        </p:nvSpPr>
        <p:spPr>
          <a:xfrm>
            <a:off x="3540132" y="4192289"/>
            <a:ext cx="1946062" cy="450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620"/>
              </a:lnSpc>
              <a:buNone/>
            </a:pPr>
            <a:r>
              <a:rPr lang="nb-NO" sz="1100" dirty="0" smtClean="0"/>
              <a:t>Marcus, IT-rådgiver, Sverige</a:t>
            </a:r>
          </a:p>
          <a:p>
            <a:pPr marL="0" indent="0">
              <a:lnSpc>
                <a:spcPts val="620"/>
              </a:lnSpc>
              <a:buNone/>
            </a:pPr>
            <a:r>
              <a:rPr lang="nb-NO" sz="1100" dirty="0" smtClean="0"/>
              <a:t>Har bodd 7 år i Norge</a:t>
            </a:r>
            <a:endParaRPr lang="nb-NO" sz="1100" dirty="0"/>
          </a:p>
        </p:txBody>
      </p:sp>
      <p:sp>
        <p:nvSpPr>
          <p:cNvPr id="73" name="Content Placeholder 2"/>
          <p:cNvSpPr txBox="1">
            <a:spLocks/>
          </p:cNvSpPr>
          <p:nvPr/>
        </p:nvSpPr>
        <p:spPr>
          <a:xfrm>
            <a:off x="966945" y="5534256"/>
            <a:ext cx="1403063" cy="310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sz="1100" dirty="0" smtClean="0"/>
              <a:t>Kvinne, rådgiver</a:t>
            </a:r>
            <a:endParaRPr lang="nb-NO" sz="1100" dirty="0"/>
          </a:p>
        </p:txBody>
      </p:sp>
      <p:sp>
        <p:nvSpPr>
          <p:cNvPr id="74" name="Content Placeholder 2"/>
          <p:cNvSpPr txBox="1">
            <a:spLocks/>
          </p:cNvSpPr>
          <p:nvPr/>
        </p:nvSpPr>
        <p:spPr>
          <a:xfrm>
            <a:off x="963529" y="6053926"/>
            <a:ext cx="1403063" cy="310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sz="1100" dirty="0" smtClean="0"/>
              <a:t>Kvinne, rådgiver</a:t>
            </a:r>
            <a:endParaRPr lang="nb-NO" sz="1100" dirty="0"/>
          </a:p>
        </p:txBody>
      </p:sp>
      <p:sp>
        <p:nvSpPr>
          <p:cNvPr id="76" name="Rectangle 75"/>
          <p:cNvSpPr/>
          <p:nvPr/>
        </p:nvSpPr>
        <p:spPr>
          <a:xfrm>
            <a:off x="431809" y="964255"/>
            <a:ext cx="2358775" cy="1463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2000" b="1" dirty="0" smtClean="0">
                <a:solidFill>
                  <a:schemeClr val="bg2">
                    <a:lumMod val="25000"/>
                  </a:schemeClr>
                </a:solidFill>
              </a:rPr>
              <a:t>Utførte intervjuer og samtaler</a:t>
            </a:r>
          </a:p>
          <a:p>
            <a:endParaRPr lang="nb-NO" sz="2000" b="1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nb-NO" sz="1200" b="1" dirty="0" smtClean="0">
                <a:solidFill>
                  <a:schemeClr val="bg2">
                    <a:lumMod val="25000"/>
                  </a:schemeClr>
                </a:solidFill>
              </a:rPr>
              <a:t>Totalt:</a:t>
            </a:r>
          </a:p>
          <a:p>
            <a:r>
              <a:rPr lang="nb-NO" sz="2000" b="1" dirty="0" smtClean="0">
                <a:solidFill>
                  <a:schemeClr val="bg2">
                    <a:lumMod val="25000"/>
                  </a:schemeClr>
                </a:solidFill>
              </a:rPr>
              <a:t>31 personer</a:t>
            </a:r>
          </a:p>
          <a:p>
            <a:endParaRPr lang="nb-NO" sz="2000" b="1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nb-NO" sz="1200" b="1" dirty="0">
                <a:solidFill>
                  <a:schemeClr val="bg2">
                    <a:lumMod val="25000"/>
                  </a:schemeClr>
                </a:solidFill>
              </a:rPr>
              <a:t>Se Vedlegg 1 for oppsummering av intervjuer i form av </a:t>
            </a:r>
            <a:r>
              <a:rPr lang="nb-NO" sz="1200" b="1" dirty="0" err="1">
                <a:solidFill>
                  <a:schemeClr val="bg2">
                    <a:lumMod val="25000"/>
                  </a:schemeClr>
                </a:solidFill>
              </a:rPr>
              <a:t>personas</a:t>
            </a:r>
            <a:r>
              <a:rPr lang="nb-NO" sz="1200" b="1" dirty="0">
                <a:solidFill>
                  <a:schemeClr val="bg2">
                    <a:lumMod val="25000"/>
                  </a:schemeClr>
                </a:solidFill>
              </a:rPr>
              <a:t>. 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274" y="4129444"/>
            <a:ext cx="236625" cy="315500"/>
          </a:xfrm>
          <a:prstGeom prst="rect">
            <a:avLst/>
          </a:prstGeom>
        </p:spPr>
      </p:pic>
      <p:sp>
        <p:nvSpPr>
          <p:cNvPr id="77" name="Content Placeholder 2"/>
          <p:cNvSpPr txBox="1">
            <a:spLocks/>
          </p:cNvSpPr>
          <p:nvPr/>
        </p:nvSpPr>
        <p:spPr>
          <a:xfrm>
            <a:off x="9764686" y="4129444"/>
            <a:ext cx="2107511" cy="472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620"/>
              </a:lnSpc>
              <a:buNone/>
            </a:pPr>
            <a:r>
              <a:rPr lang="nb-NO" sz="1100" dirty="0" err="1" smtClean="0"/>
              <a:t>Noelle</a:t>
            </a:r>
            <a:r>
              <a:rPr lang="nb-NO" sz="1100" dirty="0" smtClean="0"/>
              <a:t>, 31 </a:t>
            </a:r>
            <a:r>
              <a:rPr lang="nb-NO" sz="1100" dirty="0"/>
              <a:t>år. </a:t>
            </a:r>
            <a:r>
              <a:rPr lang="nb-NO" sz="1100" dirty="0" smtClean="0"/>
              <a:t>Sør Korea/Finland</a:t>
            </a:r>
            <a:endParaRPr lang="nb-NO" sz="1100" dirty="0"/>
          </a:p>
          <a:p>
            <a:pPr marL="0" indent="0">
              <a:lnSpc>
                <a:spcPts val="620"/>
              </a:lnSpc>
              <a:buNone/>
            </a:pPr>
            <a:r>
              <a:rPr lang="nb-NO" sz="1100" dirty="0" smtClean="0"/>
              <a:t>Lingvist</a:t>
            </a:r>
            <a:endParaRPr lang="en-US" sz="1100" dirty="0"/>
          </a:p>
        </p:txBody>
      </p:sp>
      <p:sp>
        <p:nvSpPr>
          <p:cNvPr id="79" name="Content Placeholder 2"/>
          <p:cNvSpPr txBox="1">
            <a:spLocks/>
          </p:cNvSpPr>
          <p:nvPr/>
        </p:nvSpPr>
        <p:spPr>
          <a:xfrm>
            <a:off x="3565015" y="1703059"/>
            <a:ext cx="1921179" cy="336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620"/>
              </a:lnSpc>
              <a:buNone/>
            </a:pPr>
            <a:r>
              <a:rPr lang="nb-NO" sz="1100" dirty="0" smtClean="0"/>
              <a:t>Natalia, programmerer, Polen</a:t>
            </a:r>
          </a:p>
          <a:p>
            <a:pPr marL="0" indent="0">
              <a:lnSpc>
                <a:spcPts val="620"/>
              </a:lnSpc>
              <a:buNone/>
            </a:pPr>
            <a:r>
              <a:rPr lang="nb-NO" sz="1100" dirty="0" smtClean="0"/>
              <a:t>Har bodd 3 år i Norge</a:t>
            </a:r>
            <a:endParaRPr lang="nb-NO" sz="1100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433" y="1703059"/>
            <a:ext cx="236625" cy="3155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745" y="4792342"/>
            <a:ext cx="242851" cy="293151"/>
          </a:xfrm>
          <a:prstGeom prst="rect">
            <a:avLst/>
          </a:prstGeom>
        </p:spPr>
      </p:pic>
      <p:sp>
        <p:nvSpPr>
          <p:cNvPr id="82" name="Content Placeholder 2"/>
          <p:cNvSpPr txBox="1">
            <a:spLocks/>
          </p:cNvSpPr>
          <p:nvPr/>
        </p:nvSpPr>
        <p:spPr>
          <a:xfrm>
            <a:off x="3544513" y="4792342"/>
            <a:ext cx="2351845" cy="3106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620"/>
              </a:lnSpc>
              <a:buNone/>
            </a:pPr>
            <a:r>
              <a:rPr lang="nb-NO" sz="1100" dirty="0" smtClean="0"/>
              <a:t>Pawel, Programmerer, Polen</a:t>
            </a:r>
          </a:p>
          <a:p>
            <a:pPr marL="0" indent="0">
              <a:lnSpc>
                <a:spcPts val="620"/>
              </a:lnSpc>
              <a:buNone/>
            </a:pPr>
            <a:r>
              <a:rPr lang="nb-NO" sz="1100" dirty="0" smtClean="0"/>
              <a:t>3 måneder i Norge</a:t>
            </a:r>
            <a:endParaRPr lang="nb-NO" sz="1100" dirty="0"/>
          </a:p>
        </p:txBody>
      </p:sp>
      <p:sp>
        <p:nvSpPr>
          <p:cNvPr id="84" name="Content Placeholder 2"/>
          <p:cNvSpPr txBox="1">
            <a:spLocks/>
          </p:cNvSpPr>
          <p:nvPr/>
        </p:nvSpPr>
        <p:spPr>
          <a:xfrm>
            <a:off x="3589641" y="5400232"/>
            <a:ext cx="2046346" cy="3106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620"/>
              </a:lnSpc>
              <a:buNone/>
            </a:pPr>
            <a:r>
              <a:rPr lang="nb-NO" sz="1100" dirty="0" err="1" smtClean="0"/>
              <a:t>Arkadiusz</a:t>
            </a:r>
            <a:r>
              <a:rPr lang="nb-NO" sz="1100" dirty="0" smtClean="0"/>
              <a:t> og samboer, Polen</a:t>
            </a:r>
          </a:p>
          <a:p>
            <a:pPr marL="0" indent="0">
              <a:lnSpc>
                <a:spcPts val="620"/>
              </a:lnSpc>
              <a:buNone/>
            </a:pPr>
            <a:r>
              <a:rPr lang="nb-NO" sz="1100" dirty="0" smtClean="0"/>
              <a:t>Skal flytte til Norge</a:t>
            </a:r>
            <a:endParaRPr lang="nb-NO" sz="1100" dirty="0"/>
          </a:p>
        </p:txBody>
      </p:sp>
      <p:grpSp>
        <p:nvGrpSpPr>
          <p:cNvPr id="87" name="Group 86"/>
          <p:cNvGrpSpPr/>
          <p:nvPr/>
        </p:nvGrpSpPr>
        <p:grpSpPr>
          <a:xfrm>
            <a:off x="3182409" y="5400232"/>
            <a:ext cx="352357" cy="291232"/>
            <a:chOff x="2503131" y="1949394"/>
            <a:chExt cx="352357" cy="291232"/>
          </a:xfrm>
        </p:grpSpPr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3131" y="1993251"/>
              <a:ext cx="185531" cy="247375"/>
            </a:xfrm>
            <a:prstGeom prst="rect">
              <a:avLst/>
            </a:prstGeom>
          </p:spPr>
        </p:pic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9957" y="1949394"/>
              <a:ext cx="185531" cy="247375"/>
            </a:xfrm>
            <a:prstGeom prst="rect">
              <a:avLst/>
            </a:prstGeom>
          </p:spPr>
        </p:pic>
      </p:grpSp>
      <p:sp>
        <p:nvSpPr>
          <p:cNvPr id="5" name="Rectangle 4"/>
          <p:cNvSpPr/>
          <p:nvPr/>
        </p:nvSpPr>
        <p:spPr>
          <a:xfrm>
            <a:off x="6872875" y="469647"/>
            <a:ext cx="13801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b-NO" sz="1400" b="1" dirty="0" smtClean="0">
                <a:solidFill>
                  <a:schemeClr val="bg2">
                    <a:lumMod val="25000"/>
                  </a:schemeClr>
                </a:solidFill>
              </a:rPr>
              <a:t>Brukere </a:t>
            </a:r>
            <a:r>
              <a:rPr lang="nb-NO" sz="1400" b="1" dirty="0">
                <a:solidFill>
                  <a:schemeClr val="bg2">
                    <a:lumMod val="25000"/>
                  </a:schemeClr>
                </a:solidFill>
              </a:rPr>
              <a:t>på SUA </a:t>
            </a:r>
            <a:endParaRPr lang="en-US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935852" y="297292"/>
            <a:ext cx="2461212" cy="592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nb-NO" sz="1400" b="1" dirty="0">
                <a:solidFill>
                  <a:schemeClr val="bg2">
                    <a:lumMod val="25000"/>
                  </a:schemeClr>
                </a:solidFill>
              </a:rPr>
              <a:t>Deltagere på EURES informasjonsmøte</a:t>
            </a:r>
            <a:endParaRPr lang="en-US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8" name="Oval 77"/>
          <p:cNvSpPr/>
          <p:nvPr/>
        </p:nvSpPr>
        <p:spPr>
          <a:xfrm>
            <a:off x="3085561" y="331616"/>
            <a:ext cx="565200" cy="56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Content Placeholder 2"/>
          <p:cNvSpPr txBox="1">
            <a:spLocks/>
          </p:cNvSpPr>
          <p:nvPr/>
        </p:nvSpPr>
        <p:spPr>
          <a:xfrm>
            <a:off x="3122607" y="432119"/>
            <a:ext cx="508070" cy="3163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nb-NO" sz="1600" b="1" dirty="0" smtClean="0">
                <a:solidFill>
                  <a:schemeClr val="bg1"/>
                </a:solidFill>
              </a:rPr>
              <a:t>10 </a:t>
            </a:r>
            <a:endParaRPr lang="nb-NO" sz="1600" b="1" dirty="0">
              <a:solidFill>
                <a:schemeClr val="bg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3544286" y="439326"/>
            <a:ext cx="21096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b-NO" sz="1400" b="1" smtClean="0">
                <a:solidFill>
                  <a:schemeClr val="bg2">
                    <a:lumMod val="25000"/>
                  </a:schemeClr>
                </a:solidFill>
              </a:rPr>
              <a:t>Kollegaer og bekjente</a:t>
            </a:r>
            <a:endParaRPr lang="en-US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6" name="Content Placeholder 2"/>
          <p:cNvSpPr txBox="1">
            <a:spLocks/>
          </p:cNvSpPr>
          <p:nvPr/>
        </p:nvSpPr>
        <p:spPr>
          <a:xfrm>
            <a:off x="3573401" y="1119424"/>
            <a:ext cx="2085318" cy="3842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620"/>
              </a:lnSpc>
              <a:buNone/>
            </a:pPr>
            <a:r>
              <a:rPr lang="nb-NO" sz="1100" dirty="0" smtClean="0"/>
              <a:t>Kvinne, arkitekt fra Portugal</a:t>
            </a:r>
          </a:p>
          <a:p>
            <a:pPr marL="0" indent="0">
              <a:lnSpc>
                <a:spcPts val="620"/>
              </a:lnSpc>
              <a:buNone/>
            </a:pPr>
            <a:r>
              <a:rPr lang="nb-NO" sz="1100" dirty="0" smtClean="0"/>
              <a:t>Har bodd 4 år i Norge</a:t>
            </a:r>
            <a:endParaRPr lang="nb-NO" sz="1100" dirty="0"/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433" y="2310949"/>
            <a:ext cx="236625" cy="31550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884" y="2949497"/>
            <a:ext cx="242851" cy="293151"/>
          </a:xfrm>
          <a:prstGeom prst="rect">
            <a:avLst/>
          </a:prstGeom>
        </p:spPr>
      </p:pic>
      <p:sp>
        <p:nvSpPr>
          <p:cNvPr id="93" name="Content Placeholder 2"/>
          <p:cNvSpPr txBox="1">
            <a:spLocks/>
          </p:cNvSpPr>
          <p:nvPr/>
        </p:nvSpPr>
        <p:spPr>
          <a:xfrm>
            <a:off x="3567176" y="2949497"/>
            <a:ext cx="1794268" cy="392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620"/>
              </a:lnSpc>
              <a:buNone/>
            </a:pPr>
            <a:r>
              <a:rPr lang="nb-NO" sz="1100" dirty="0" smtClean="0"/>
              <a:t>Mann, ingeniør fra Portugal</a:t>
            </a:r>
          </a:p>
          <a:p>
            <a:pPr marL="0" indent="0">
              <a:lnSpc>
                <a:spcPts val="620"/>
              </a:lnSpc>
              <a:buNone/>
            </a:pPr>
            <a:r>
              <a:rPr lang="nb-NO" sz="1100" dirty="0" smtClean="0"/>
              <a:t>Har bodd 3 år i Norge</a:t>
            </a:r>
            <a:endParaRPr lang="nb-NO" sz="1100"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745" y="6038780"/>
            <a:ext cx="242851" cy="293151"/>
          </a:xfrm>
          <a:prstGeom prst="rect">
            <a:avLst/>
          </a:prstGeom>
        </p:spPr>
      </p:pic>
      <p:sp>
        <p:nvSpPr>
          <p:cNvPr id="95" name="Content Placeholder 2"/>
          <p:cNvSpPr txBox="1">
            <a:spLocks/>
          </p:cNvSpPr>
          <p:nvPr/>
        </p:nvSpPr>
        <p:spPr>
          <a:xfrm>
            <a:off x="3620849" y="6038780"/>
            <a:ext cx="1937822" cy="3557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620"/>
              </a:lnSpc>
              <a:buNone/>
            </a:pPr>
            <a:r>
              <a:rPr lang="nb-NO" sz="1100" dirty="0" smtClean="0"/>
              <a:t>Mann, arbeidsledig fra Polen</a:t>
            </a:r>
          </a:p>
          <a:p>
            <a:pPr marL="0" indent="0">
              <a:lnSpc>
                <a:spcPts val="620"/>
              </a:lnSpc>
              <a:buNone/>
            </a:pPr>
            <a:r>
              <a:rPr lang="nb-NO" sz="1100" dirty="0"/>
              <a:t>Har bodd 3 år i Norge</a:t>
            </a:r>
          </a:p>
        </p:txBody>
      </p:sp>
      <p:sp>
        <p:nvSpPr>
          <p:cNvPr id="96" name="Content Placeholder 2"/>
          <p:cNvSpPr txBox="1">
            <a:spLocks/>
          </p:cNvSpPr>
          <p:nvPr/>
        </p:nvSpPr>
        <p:spPr>
          <a:xfrm>
            <a:off x="3573402" y="3528113"/>
            <a:ext cx="1788042" cy="336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620"/>
              </a:lnSpc>
              <a:buNone/>
            </a:pPr>
            <a:r>
              <a:rPr lang="nb-NO" sz="1100" dirty="0" smtClean="0"/>
              <a:t>Kvinne, forsker fra Polen</a:t>
            </a:r>
          </a:p>
          <a:p>
            <a:pPr marL="0" indent="0">
              <a:lnSpc>
                <a:spcPts val="620"/>
              </a:lnSpc>
              <a:buNone/>
            </a:pPr>
            <a:r>
              <a:rPr lang="nb-NO" sz="1100" dirty="0" smtClean="0"/>
              <a:t>Har bodd 3 år i Norge</a:t>
            </a:r>
            <a:endParaRPr lang="nb-NO" sz="1100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111" y="3528113"/>
            <a:ext cx="236625" cy="315500"/>
          </a:xfrm>
          <a:prstGeom prst="rect">
            <a:avLst/>
          </a:prstGeom>
        </p:spPr>
      </p:pic>
      <p:sp>
        <p:nvSpPr>
          <p:cNvPr id="98" name="Oval 97"/>
          <p:cNvSpPr/>
          <p:nvPr/>
        </p:nvSpPr>
        <p:spPr>
          <a:xfrm>
            <a:off x="450986" y="4737270"/>
            <a:ext cx="582598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ontent Placeholder 2"/>
          <p:cNvSpPr txBox="1">
            <a:spLocks/>
          </p:cNvSpPr>
          <p:nvPr/>
        </p:nvSpPr>
        <p:spPr>
          <a:xfrm>
            <a:off x="488251" y="4821581"/>
            <a:ext cx="508070" cy="3163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nb-NO" sz="1600" b="1" dirty="0" smtClean="0">
                <a:solidFill>
                  <a:schemeClr val="bg1"/>
                </a:solidFill>
              </a:rPr>
              <a:t>2 </a:t>
            </a:r>
            <a:endParaRPr lang="nb-NO" sz="1600" b="1" dirty="0">
              <a:solidFill>
                <a:schemeClr val="bg1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1093626" y="4838702"/>
            <a:ext cx="13700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b-NO" sz="1400" b="1" dirty="0" smtClean="0">
                <a:solidFill>
                  <a:schemeClr val="bg2">
                    <a:lumMod val="25000"/>
                  </a:schemeClr>
                </a:solidFill>
              </a:rPr>
              <a:t>Ansatte </a:t>
            </a:r>
            <a:r>
              <a:rPr lang="nb-NO" sz="1400" b="1" dirty="0">
                <a:solidFill>
                  <a:schemeClr val="bg2">
                    <a:lumMod val="25000"/>
                  </a:schemeClr>
                </a:solidFill>
              </a:rPr>
              <a:t>på SUA </a:t>
            </a:r>
            <a:endParaRPr lang="en-US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9967268" y="4897862"/>
            <a:ext cx="22282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400" b="1" dirty="0" smtClean="0">
                <a:solidFill>
                  <a:schemeClr val="bg2">
                    <a:lumMod val="25000"/>
                  </a:schemeClr>
                </a:solidFill>
              </a:rPr>
              <a:t>Observasjoner bak skranken </a:t>
            </a:r>
            <a:r>
              <a:rPr lang="nb-NO" sz="1400" b="1" dirty="0">
                <a:solidFill>
                  <a:schemeClr val="bg2">
                    <a:lumMod val="25000"/>
                  </a:schemeClr>
                </a:solidFill>
              </a:rPr>
              <a:t>på SUA </a:t>
            </a:r>
            <a:endParaRPr lang="en-US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9315860" y="4867026"/>
            <a:ext cx="582598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ontent Placeholder 2"/>
          <p:cNvSpPr txBox="1">
            <a:spLocks/>
          </p:cNvSpPr>
          <p:nvPr/>
        </p:nvSpPr>
        <p:spPr>
          <a:xfrm>
            <a:off x="9353125" y="4947657"/>
            <a:ext cx="508070" cy="3163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nb-NO" sz="1600" b="1" dirty="0" smtClean="0">
                <a:solidFill>
                  <a:schemeClr val="bg1"/>
                </a:solidFill>
              </a:rPr>
              <a:t>6 </a:t>
            </a:r>
            <a:endParaRPr lang="nb-NO" sz="1600" b="1" dirty="0">
              <a:solidFill>
                <a:schemeClr val="bg1"/>
              </a:solidFill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9315860" y="328815"/>
            <a:ext cx="565200" cy="56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ontent Placeholder 2"/>
          <p:cNvSpPr txBox="1">
            <a:spLocks/>
          </p:cNvSpPr>
          <p:nvPr/>
        </p:nvSpPr>
        <p:spPr>
          <a:xfrm>
            <a:off x="9344425" y="442603"/>
            <a:ext cx="508070" cy="3163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nb-NO" sz="1600" b="1" dirty="0">
                <a:solidFill>
                  <a:schemeClr val="bg1"/>
                </a:solidFill>
              </a:rPr>
              <a:t>5</a:t>
            </a:r>
            <a:r>
              <a:rPr lang="nb-NO" sz="1600" b="1" smtClean="0">
                <a:solidFill>
                  <a:schemeClr val="bg1"/>
                </a:solidFill>
              </a:rPr>
              <a:t> </a:t>
            </a:r>
            <a:endParaRPr lang="nb-NO" sz="1600" b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82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8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41" name="think-cell Slide" r:id="rId4" imgW="530" imgH="528" progId="TCLayout.ActiveDocument.1">
                  <p:embed/>
                </p:oleObj>
              </mc:Choice>
              <mc:Fallback>
                <p:oleObj name="think-cell Slide" r:id="rId4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7899400" y="1659466"/>
          <a:ext cx="3835400" cy="242146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44095"/>
                <a:gridCol w="2191305"/>
              </a:tblGrid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HOVEDANSVARLIG: 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dirty="0" smtClean="0">
                          <a:solidFill>
                            <a:schemeClr val="tx1"/>
                          </a:solidFill>
                        </a:rPr>
                        <a:t>NAV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UTFØRER: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dirty="0" smtClean="0"/>
                        <a:t>NAV,</a:t>
                      </a:r>
                      <a:r>
                        <a:rPr lang="nb-NO" sz="1400" b="0" baseline="0" dirty="0" smtClean="0"/>
                        <a:t> </a:t>
                      </a:r>
                      <a:r>
                        <a:rPr lang="nb-NO" sz="1400" b="0" dirty="0" smtClean="0"/>
                        <a:t>UDI, Politiet</a:t>
                      </a:r>
                      <a:r>
                        <a:rPr lang="nb-NO" sz="1400" b="0" baseline="0" dirty="0" smtClean="0"/>
                        <a:t>, Skatteetaten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KONSULTERES: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dirty="0" err="1" smtClean="0"/>
                        <a:t>IMDi</a:t>
                      </a:r>
                      <a:r>
                        <a:rPr lang="nb-NO" sz="1400" b="0" dirty="0" smtClean="0"/>
                        <a:t>, Arbeidstilsynet</a:t>
                      </a:r>
                      <a:endParaRPr lang="nb-NO" sz="14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INFORMERES: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nb-NO" sz="14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59624" y="697688"/>
            <a:ext cx="11912368" cy="401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2000" dirty="0" smtClean="0">
                <a:solidFill>
                  <a:schemeClr val="accent5">
                    <a:lumMod val="50000"/>
                  </a:schemeClr>
                </a:solidFill>
              </a:rPr>
              <a:t>1. Gjøre </a:t>
            </a:r>
            <a:r>
              <a:rPr lang="nb-NO" sz="2000" dirty="0">
                <a:solidFill>
                  <a:schemeClr val="accent5">
                    <a:lumMod val="50000"/>
                  </a:schemeClr>
                </a:solidFill>
              </a:rPr>
              <a:t>enkle utbedringer i </a:t>
            </a:r>
            <a:r>
              <a:rPr lang="nb-NO" sz="2000" dirty="0" err="1">
                <a:solidFill>
                  <a:schemeClr val="accent5">
                    <a:lumMod val="50000"/>
                  </a:schemeClr>
                </a:solidFill>
              </a:rPr>
              <a:t>Work</a:t>
            </a:r>
            <a:r>
              <a:rPr lang="nb-NO" sz="2000" dirty="0">
                <a:solidFill>
                  <a:schemeClr val="accent5">
                    <a:lumMod val="50000"/>
                  </a:schemeClr>
                </a:solidFill>
              </a:rPr>
              <a:t> in Norway-siden </a:t>
            </a:r>
          </a:p>
        </p:txBody>
      </p:sp>
      <p:sp>
        <p:nvSpPr>
          <p:cNvPr id="6" name="Rectangle 5"/>
          <p:cNvSpPr/>
          <p:nvPr/>
        </p:nvSpPr>
        <p:spPr>
          <a:xfrm>
            <a:off x="245533" y="1659468"/>
            <a:ext cx="7264400" cy="242146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b-NO" sz="1600" b="1" dirty="0" smtClean="0">
                <a:solidFill>
                  <a:schemeClr val="tx1"/>
                </a:solidFill>
              </a:rPr>
              <a:t>BESKRIVELSE</a:t>
            </a:r>
          </a:p>
          <a:p>
            <a:r>
              <a:rPr lang="nb-NO" sz="1400" dirty="0" smtClean="0">
                <a:solidFill>
                  <a:schemeClr val="tx1"/>
                </a:solidFill>
              </a:rPr>
              <a:t>Det er en rekke enkle, men viktige, utbedringer som kan gjøres på </a:t>
            </a:r>
            <a:r>
              <a:rPr lang="nb-NO" sz="1400" dirty="0" err="1" smtClean="0">
                <a:solidFill>
                  <a:schemeClr val="tx1"/>
                </a:solidFill>
              </a:rPr>
              <a:t>Work</a:t>
            </a:r>
            <a:r>
              <a:rPr lang="nb-NO" sz="1400" dirty="0" smtClean="0">
                <a:solidFill>
                  <a:schemeClr val="tx1"/>
                </a:solidFill>
              </a:rPr>
              <a:t> in Norway-siden: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Sikre høy rangering i Google-søketreff på relevante søkeord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>
                <a:solidFill>
                  <a:schemeClr val="tx1"/>
                </a:solidFill>
              </a:rPr>
              <a:t>Videreutvikle visuell profil for å gjøre nettsiden mer innbydende for brukere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Gjøre </a:t>
            </a:r>
            <a:r>
              <a:rPr lang="nb-NO" sz="1400" dirty="0">
                <a:solidFill>
                  <a:schemeClr val="tx1"/>
                </a:solidFill>
              </a:rPr>
              <a:t>visuelle endringer på knappen «</a:t>
            </a:r>
            <a:r>
              <a:rPr lang="nb-NO" sz="1400" dirty="0" err="1">
                <a:solidFill>
                  <a:schemeClr val="tx1"/>
                </a:solidFill>
              </a:rPr>
              <a:t>useful</a:t>
            </a:r>
            <a:r>
              <a:rPr lang="nb-NO" sz="1400" dirty="0">
                <a:solidFill>
                  <a:schemeClr val="tx1"/>
                </a:solidFill>
              </a:rPr>
              <a:t> </a:t>
            </a:r>
            <a:r>
              <a:rPr lang="nb-NO" sz="1400" dirty="0" err="1">
                <a:solidFill>
                  <a:schemeClr val="tx1"/>
                </a:solidFill>
              </a:rPr>
              <a:t>information</a:t>
            </a:r>
            <a:r>
              <a:rPr lang="nb-NO" sz="1400" dirty="0">
                <a:solidFill>
                  <a:schemeClr val="tx1"/>
                </a:solidFill>
              </a:rPr>
              <a:t>» slik at den er lettere å 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Revidere strukturen på nettsiden, blant annet om det skal fortsatt være skille mellom «</a:t>
            </a:r>
            <a:r>
              <a:rPr lang="nb-NO" sz="1400" dirty="0" err="1" smtClean="0">
                <a:solidFill>
                  <a:schemeClr val="tx1"/>
                </a:solidFill>
              </a:rPr>
              <a:t>Get</a:t>
            </a:r>
            <a:r>
              <a:rPr lang="nb-NO" sz="1400" dirty="0" smtClean="0">
                <a:solidFill>
                  <a:schemeClr val="tx1"/>
                </a:solidFill>
              </a:rPr>
              <a:t> </a:t>
            </a:r>
            <a:r>
              <a:rPr lang="nb-NO" sz="1400" dirty="0" err="1" smtClean="0">
                <a:solidFill>
                  <a:schemeClr val="tx1"/>
                </a:solidFill>
              </a:rPr>
              <a:t>started</a:t>
            </a:r>
            <a:r>
              <a:rPr lang="nb-NO" sz="1400" dirty="0" smtClean="0">
                <a:solidFill>
                  <a:schemeClr val="tx1"/>
                </a:solidFill>
              </a:rPr>
              <a:t> in Norway» og «</a:t>
            </a:r>
            <a:r>
              <a:rPr lang="nb-NO" sz="1400" dirty="0" err="1" smtClean="0">
                <a:solidFill>
                  <a:schemeClr val="tx1"/>
                </a:solidFill>
              </a:rPr>
              <a:t>Useful</a:t>
            </a:r>
            <a:r>
              <a:rPr lang="nb-NO" sz="1400" dirty="0" smtClean="0">
                <a:solidFill>
                  <a:schemeClr val="tx1"/>
                </a:solidFill>
              </a:rPr>
              <a:t> </a:t>
            </a:r>
            <a:r>
              <a:rPr lang="nb-NO" sz="1400" dirty="0" err="1" smtClean="0">
                <a:solidFill>
                  <a:schemeClr val="tx1"/>
                </a:solidFill>
              </a:rPr>
              <a:t>information</a:t>
            </a:r>
            <a:r>
              <a:rPr lang="nb-NO" sz="1400" dirty="0" smtClean="0">
                <a:solidFill>
                  <a:schemeClr val="tx1"/>
                </a:solidFill>
              </a:rPr>
              <a:t>»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>
                <a:solidFill>
                  <a:schemeClr val="tx1"/>
                </a:solidFill>
              </a:rPr>
              <a:t>Legge til innhold som støtter arbeidsinnvandreren tidlig i prosessen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Gjøre siden </a:t>
            </a:r>
            <a:r>
              <a:rPr lang="nb-NO" sz="1400" dirty="0" err="1" smtClean="0">
                <a:solidFill>
                  <a:schemeClr val="tx1"/>
                </a:solidFill>
              </a:rPr>
              <a:t>responsiv</a:t>
            </a:r>
            <a:r>
              <a:rPr lang="nb-NO" sz="1400" dirty="0" smtClean="0">
                <a:solidFill>
                  <a:schemeClr val="tx1"/>
                </a:solidFill>
              </a:rPr>
              <a:t>, slik at den tilpasser seg mindre skjermer og mobil</a:t>
            </a:r>
          </a:p>
        </p:txBody>
      </p:sp>
      <p:sp>
        <p:nvSpPr>
          <p:cNvPr id="7" name="Rectangle 6"/>
          <p:cNvSpPr/>
          <p:nvPr/>
        </p:nvSpPr>
        <p:spPr>
          <a:xfrm>
            <a:off x="7899399" y="1659469"/>
            <a:ext cx="3894667" cy="242146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-10357" y="-1"/>
            <a:ext cx="5345837" cy="288000"/>
            <a:chOff x="6367481" y="314017"/>
            <a:chExt cx="5824519" cy="252000"/>
          </a:xfrm>
        </p:grpSpPr>
        <p:sp>
          <p:nvSpPr>
            <p:cNvPr id="10" name="Rectangle 9"/>
            <p:cNvSpPr/>
            <p:nvPr/>
          </p:nvSpPr>
          <p:spPr>
            <a:xfrm>
              <a:off x="6367481" y="314017"/>
              <a:ext cx="1922235" cy="252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 smtClean="0">
                  <a:solidFill>
                    <a:schemeClr val="bg1"/>
                  </a:solidFill>
                </a:rPr>
                <a:t>Kort sikt</a:t>
              </a:r>
              <a:endParaRPr lang="nb-NO" sz="14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318623" y="314017"/>
              <a:ext cx="1922235" cy="25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 smtClean="0">
                  <a:solidFill>
                    <a:schemeClr val="bg1"/>
                  </a:solidFill>
                </a:rPr>
                <a:t>Mellomlang sikt</a:t>
              </a:r>
              <a:endParaRPr lang="nb-NO" sz="1400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269765" y="314017"/>
              <a:ext cx="1922235" cy="25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 smtClean="0">
                  <a:solidFill>
                    <a:schemeClr val="bg1"/>
                  </a:solidFill>
                </a:rPr>
                <a:t>Lang sikt</a:t>
              </a:r>
              <a:endParaRPr lang="nb-NO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245533" y="4299857"/>
            <a:ext cx="7264400" cy="234042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b-NO" sz="1600" b="1" dirty="0" smtClean="0">
                <a:solidFill>
                  <a:schemeClr val="tx1"/>
                </a:solidFill>
              </a:rPr>
              <a:t>GEVINST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Økt bruk av informasjon fra nettsiden som fører til </a:t>
            </a:r>
          </a:p>
          <a:p>
            <a:pPr marL="742950" lvl="1" indent="-285750">
              <a:buFontTx/>
              <a:buChar char="-"/>
            </a:pPr>
            <a:r>
              <a:rPr lang="nb-NO" sz="1400" dirty="0" smtClean="0">
                <a:solidFill>
                  <a:schemeClr val="tx1"/>
                </a:solidFill>
              </a:rPr>
              <a:t>noe raskere </a:t>
            </a:r>
            <a:r>
              <a:rPr lang="nb-NO" sz="1400" dirty="0">
                <a:solidFill>
                  <a:schemeClr val="tx1"/>
                </a:solidFill>
              </a:rPr>
              <a:t>etablering av </a:t>
            </a:r>
            <a:r>
              <a:rPr lang="nb-NO" sz="1400" dirty="0" smtClean="0">
                <a:solidFill>
                  <a:schemeClr val="tx1"/>
                </a:solidFill>
              </a:rPr>
              <a:t>arbeidsinnvandrere</a:t>
            </a:r>
          </a:p>
          <a:p>
            <a:pPr marL="742950" lvl="1" indent="-285750">
              <a:buFontTx/>
              <a:buChar char="-"/>
            </a:pPr>
            <a:r>
              <a:rPr lang="nb-NO" sz="1400" dirty="0">
                <a:solidFill>
                  <a:schemeClr val="tx1"/>
                </a:solidFill>
              </a:rPr>
              <a:t>n</a:t>
            </a:r>
            <a:r>
              <a:rPr lang="nb-NO" sz="1400" dirty="0" smtClean="0">
                <a:solidFill>
                  <a:schemeClr val="tx1"/>
                </a:solidFill>
              </a:rPr>
              <a:t>oe redusert sannsynlighet for ubevisste lovbrudd fra arbeidsinnvandrernes side</a:t>
            </a:r>
          </a:p>
          <a:p>
            <a:pPr marL="742950" lvl="1" indent="-285750">
              <a:buFontTx/>
              <a:buChar char="-"/>
            </a:pPr>
            <a:r>
              <a:rPr lang="nb-NO" sz="1400" dirty="0" smtClean="0">
                <a:solidFill>
                  <a:schemeClr val="tx1"/>
                </a:solidFill>
              </a:rPr>
              <a:t>noe redusert sannsynlighet for feil </a:t>
            </a:r>
            <a:r>
              <a:rPr lang="nb-NO" sz="1400" dirty="0">
                <a:solidFill>
                  <a:schemeClr val="tx1"/>
                </a:solidFill>
              </a:rPr>
              <a:t>i registreringer og rapporteringer </a:t>
            </a:r>
            <a:endParaRPr lang="nb-NO" sz="1400" dirty="0" smtClean="0">
              <a:solidFill>
                <a:schemeClr val="tx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nb-NO" sz="1400" dirty="0" smtClean="0">
                <a:solidFill>
                  <a:schemeClr val="tx1"/>
                </a:solidFill>
              </a:rPr>
              <a:t>færre </a:t>
            </a:r>
            <a:r>
              <a:rPr lang="nb-NO" sz="1400" dirty="0">
                <a:solidFill>
                  <a:schemeClr val="tx1"/>
                </a:solidFill>
              </a:rPr>
              <a:t>henvendelser til </a:t>
            </a:r>
            <a:r>
              <a:rPr lang="nb-NO" sz="1400" dirty="0" smtClean="0">
                <a:solidFill>
                  <a:schemeClr val="tx1"/>
                </a:solidFill>
              </a:rPr>
              <a:t>etater fra </a:t>
            </a:r>
            <a:r>
              <a:rPr lang="nb-NO" sz="1400" dirty="0">
                <a:solidFill>
                  <a:schemeClr val="tx1"/>
                </a:solidFill>
              </a:rPr>
              <a:t>arbeidsinnvandrere, og redusert tidsbruk knyttet til dette</a:t>
            </a:r>
          </a:p>
          <a:p>
            <a:pPr marL="742950" lvl="1" indent="-285750">
              <a:buFontTx/>
              <a:buChar char="-"/>
            </a:pPr>
            <a:endParaRPr lang="nb-NO" sz="14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1400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917071" y="4524543"/>
            <a:ext cx="0" cy="1908000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963069" y="5506063"/>
            <a:ext cx="1908000" cy="0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147743" y="4298064"/>
            <a:ext cx="1538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000" dirty="0" smtClean="0"/>
              <a:t>Enkel å gjennomføre</a:t>
            </a:r>
            <a:endParaRPr lang="nb-NO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9147744" y="6394065"/>
            <a:ext cx="1538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000" dirty="0" smtClean="0"/>
              <a:t>Vanskelig å gjennomføre</a:t>
            </a:r>
            <a:endParaRPr lang="nb-NO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8151802" y="5382952"/>
            <a:ext cx="8685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b-NO" sz="1000" dirty="0" smtClean="0"/>
              <a:t>Liten gevinst</a:t>
            </a:r>
            <a:endParaRPr lang="nb-NO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10771866" y="5382952"/>
            <a:ext cx="8685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b-NO" sz="1000" dirty="0" smtClean="0"/>
              <a:t>Stor gevinst</a:t>
            </a:r>
            <a:endParaRPr lang="nb-NO" sz="1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100</a:t>
            </a:fld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982200" y="4595396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8948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8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65" name="think-cell Slide" r:id="rId4" imgW="530" imgH="528" progId="TCLayout.ActiveDocument.1">
                  <p:embed/>
                </p:oleObj>
              </mc:Choice>
              <mc:Fallback>
                <p:oleObj name="think-cell Slide" r:id="rId4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7899400" y="1659466"/>
          <a:ext cx="3835400" cy="242146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44095"/>
                <a:gridCol w="2191305"/>
              </a:tblGrid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HOVEDANSVARLIG: 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dirty="0" err="1" smtClean="0">
                          <a:solidFill>
                            <a:schemeClr val="tx1"/>
                          </a:solidFill>
                        </a:rPr>
                        <a:t>IMDi</a:t>
                      </a:r>
                      <a:endParaRPr lang="nb-NO" sz="1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UTFØRER: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dirty="0" err="1" smtClean="0"/>
                        <a:t>IMDi</a:t>
                      </a:r>
                      <a:endParaRPr lang="nb-NO" sz="1400" b="0" baseline="0" dirty="0" smtClean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KONSULTERES: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b="0" dirty="0" smtClean="0"/>
                        <a:t>UDI, NAV, Arbeidstilsynet, Politiet</a:t>
                      </a:r>
                      <a:r>
                        <a:rPr lang="nb-NO" sz="1400" b="0" baseline="0" dirty="0" smtClean="0"/>
                        <a:t>, Skatteetaten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INFORMERES: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nb-NO" sz="14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59624" y="697688"/>
            <a:ext cx="11912368" cy="401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2000" dirty="0" smtClean="0">
                <a:solidFill>
                  <a:schemeClr val="accent5">
                    <a:lumMod val="50000"/>
                  </a:schemeClr>
                </a:solidFill>
              </a:rPr>
              <a:t>2. Gjøre </a:t>
            </a:r>
            <a:r>
              <a:rPr lang="nb-NO" sz="2000" dirty="0">
                <a:solidFill>
                  <a:schemeClr val="accent5">
                    <a:lumMod val="50000"/>
                  </a:schemeClr>
                </a:solidFill>
              </a:rPr>
              <a:t>enkle utbedringer i </a:t>
            </a:r>
            <a:r>
              <a:rPr lang="nb-NO" sz="2000" dirty="0" smtClean="0">
                <a:solidFill>
                  <a:schemeClr val="accent5">
                    <a:lumMod val="50000"/>
                  </a:schemeClr>
                </a:solidFill>
              </a:rPr>
              <a:t>Ny i Norge-siden </a:t>
            </a:r>
            <a:endParaRPr lang="nb-NO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5533" y="1659468"/>
            <a:ext cx="7264400" cy="242146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b-NO" sz="1600" b="1" dirty="0" smtClean="0">
                <a:solidFill>
                  <a:schemeClr val="tx1"/>
                </a:solidFill>
              </a:rPr>
              <a:t>BESKRIVELSE</a:t>
            </a:r>
          </a:p>
          <a:p>
            <a:r>
              <a:rPr lang="nb-NO" sz="1400" dirty="0">
                <a:solidFill>
                  <a:schemeClr val="tx1"/>
                </a:solidFill>
              </a:rPr>
              <a:t>Det er en rekke enkle, men viktige, utbedringer som kan gjøres på </a:t>
            </a:r>
            <a:r>
              <a:rPr lang="nb-NO" sz="1400" dirty="0" smtClean="0">
                <a:solidFill>
                  <a:schemeClr val="tx1"/>
                </a:solidFill>
              </a:rPr>
              <a:t>Ny i Norge-siden: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Sikre høy rangering i Google-søketreff på relevante søkeord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>
                <a:solidFill>
                  <a:schemeClr val="tx1"/>
                </a:solidFill>
              </a:rPr>
              <a:t>Videreutvikle visuell profil gjennom blant annet økt bruk av bilder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Revidere om det er behov for å ha valg-menyen på forsiden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Gjøre teksten på siden lettlest og innbydende å lese</a:t>
            </a:r>
            <a:endParaRPr lang="nb-NO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>
                <a:solidFill>
                  <a:schemeClr val="tx1"/>
                </a:solidFill>
              </a:rPr>
              <a:t>Oppdatere innhold på nettsiden, slik at nye artikler vises </a:t>
            </a:r>
            <a:r>
              <a:rPr lang="nb-NO" sz="1400" dirty="0" smtClean="0">
                <a:solidFill>
                  <a:schemeClr val="tx1"/>
                </a:solidFill>
              </a:rPr>
              <a:t>på forsiden</a:t>
            </a:r>
            <a:endParaRPr lang="nb-NO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Tydeliggjøre </a:t>
            </a:r>
            <a:r>
              <a:rPr lang="nb-NO" sz="1400" dirty="0">
                <a:solidFill>
                  <a:schemeClr val="tx1"/>
                </a:solidFill>
              </a:rPr>
              <a:t>hvilket innhold søkefeltet på siden søker 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chemeClr val="tx1"/>
                </a:solidFill>
              </a:rPr>
              <a:t>Gjøre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siden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responsiv</a:t>
            </a:r>
            <a:r>
              <a:rPr lang="en-US" sz="1400" dirty="0" smtClean="0">
                <a:solidFill>
                  <a:schemeClr val="tx1"/>
                </a:solidFill>
              </a:rPr>
              <a:t>, </a:t>
            </a:r>
            <a:r>
              <a:rPr lang="en-US" sz="1400" dirty="0" err="1" smtClean="0">
                <a:solidFill>
                  <a:schemeClr val="tx1"/>
                </a:solidFill>
              </a:rPr>
              <a:t>slik</a:t>
            </a:r>
            <a:r>
              <a:rPr lang="en-US" sz="1400" dirty="0" smtClean="0">
                <a:solidFill>
                  <a:schemeClr val="tx1"/>
                </a:solidFill>
              </a:rPr>
              <a:t> at den </a:t>
            </a:r>
            <a:r>
              <a:rPr lang="en-US" sz="1400" dirty="0" err="1" smtClean="0">
                <a:solidFill>
                  <a:schemeClr val="tx1"/>
                </a:solidFill>
              </a:rPr>
              <a:t>tilpasser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seg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mindre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skjermer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og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mobil</a:t>
            </a: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14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1400" dirty="0">
              <a:solidFill>
                <a:srgbClr val="00206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99399" y="1659469"/>
            <a:ext cx="3894667" cy="242146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5533" y="4299857"/>
            <a:ext cx="7264400" cy="234042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b-NO" sz="1600" b="1" dirty="0" smtClean="0">
                <a:solidFill>
                  <a:schemeClr val="tx1"/>
                </a:solidFill>
              </a:rPr>
              <a:t>GEVINST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>
                <a:solidFill>
                  <a:schemeClr val="tx1"/>
                </a:solidFill>
              </a:rPr>
              <a:t>Økt bruk av informasjon fra nettsiden som fører til </a:t>
            </a:r>
          </a:p>
          <a:p>
            <a:pPr marL="742950" lvl="1" indent="-285750">
              <a:buFontTx/>
              <a:buChar char="-"/>
            </a:pPr>
            <a:r>
              <a:rPr lang="nb-NO" sz="1400" dirty="0">
                <a:solidFill>
                  <a:schemeClr val="tx1"/>
                </a:solidFill>
              </a:rPr>
              <a:t>noe raskere etablering av arbeidsinnvandrere</a:t>
            </a:r>
          </a:p>
          <a:p>
            <a:pPr marL="742950" lvl="1" indent="-285750">
              <a:buFontTx/>
              <a:buChar char="-"/>
            </a:pPr>
            <a:r>
              <a:rPr lang="nb-NO" sz="1400" dirty="0">
                <a:solidFill>
                  <a:schemeClr val="tx1"/>
                </a:solidFill>
              </a:rPr>
              <a:t>noe redusert sannsynlighet for </a:t>
            </a:r>
            <a:r>
              <a:rPr lang="nb-NO" sz="1400" dirty="0" smtClean="0">
                <a:solidFill>
                  <a:schemeClr val="tx1"/>
                </a:solidFill>
              </a:rPr>
              <a:t>ubevisste </a:t>
            </a:r>
            <a:r>
              <a:rPr lang="nb-NO" sz="1400" dirty="0">
                <a:solidFill>
                  <a:schemeClr val="tx1"/>
                </a:solidFill>
              </a:rPr>
              <a:t>lovbrudd fra arbeidsinnvandrernes side</a:t>
            </a:r>
          </a:p>
          <a:p>
            <a:pPr marL="742950" lvl="1" indent="-285750">
              <a:buFontTx/>
              <a:buChar char="-"/>
            </a:pPr>
            <a:r>
              <a:rPr lang="nb-NO" sz="1400" dirty="0">
                <a:solidFill>
                  <a:schemeClr val="tx1"/>
                </a:solidFill>
              </a:rPr>
              <a:t>noe redusert sannsynlighet for feil i registreringer og rapporteringer </a:t>
            </a:r>
            <a:endParaRPr lang="nb-NO" sz="1400" dirty="0" smtClean="0">
              <a:solidFill>
                <a:schemeClr val="tx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nb-NO" sz="1400" dirty="0">
                <a:solidFill>
                  <a:schemeClr val="tx1"/>
                </a:solidFill>
              </a:rPr>
              <a:t>færre henvendelser til etater fra arbeidsinnvandrere, og redusert tidsbruk knyttet til dette</a:t>
            </a:r>
          </a:p>
          <a:p>
            <a:pPr marL="742950" lvl="1" indent="-285750">
              <a:buFontTx/>
              <a:buChar char="-"/>
            </a:pPr>
            <a:endParaRPr lang="nb-NO" sz="1400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917071" y="4524543"/>
            <a:ext cx="0" cy="1908000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963069" y="5506063"/>
            <a:ext cx="1908000" cy="0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147743" y="4298064"/>
            <a:ext cx="1538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000" dirty="0" smtClean="0"/>
              <a:t>Enkel å gjennomføre</a:t>
            </a:r>
            <a:endParaRPr lang="nb-NO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9147744" y="6394065"/>
            <a:ext cx="1538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000" dirty="0" smtClean="0"/>
              <a:t>Vanskelig å gjennomføre</a:t>
            </a:r>
            <a:endParaRPr lang="nb-NO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8151802" y="5382952"/>
            <a:ext cx="8685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b-NO" sz="1000" dirty="0" smtClean="0"/>
              <a:t>Liten gevinst</a:t>
            </a:r>
            <a:endParaRPr lang="nb-NO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10771866" y="5382952"/>
            <a:ext cx="8685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b-NO" sz="1000" dirty="0" smtClean="0"/>
              <a:t>Stor gevinst</a:t>
            </a:r>
            <a:endParaRPr lang="nb-NO" sz="10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-10357" y="-1"/>
            <a:ext cx="5345837" cy="288000"/>
            <a:chOff x="6367481" y="314017"/>
            <a:chExt cx="5824519" cy="252000"/>
          </a:xfrm>
        </p:grpSpPr>
        <p:sp>
          <p:nvSpPr>
            <p:cNvPr id="21" name="Rectangle 20"/>
            <p:cNvSpPr/>
            <p:nvPr/>
          </p:nvSpPr>
          <p:spPr>
            <a:xfrm>
              <a:off x="6367481" y="314017"/>
              <a:ext cx="1922235" cy="252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 smtClean="0">
                  <a:solidFill>
                    <a:schemeClr val="bg1"/>
                  </a:solidFill>
                </a:rPr>
                <a:t>Kort sikt</a:t>
              </a:r>
              <a:endParaRPr lang="nb-NO" sz="1400" dirty="0">
                <a:solidFill>
                  <a:schemeClr val="bg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318623" y="314017"/>
              <a:ext cx="1922235" cy="25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 smtClean="0">
                  <a:solidFill>
                    <a:schemeClr val="bg1"/>
                  </a:solidFill>
                </a:rPr>
                <a:t>Mellomlang sikt</a:t>
              </a:r>
              <a:endParaRPr lang="nb-NO" sz="1400" dirty="0">
                <a:solidFill>
                  <a:schemeClr val="bg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0269765" y="314017"/>
              <a:ext cx="1922235" cy="25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 smtClean="0">
                  <a:solidFill>
                    <a:schemeClr val="bg1"/>
                  </a:solidFill>
                </a:rPr>
                <a:t>Lang sikt</a:t>
              </a:r>
              <a:endParaRPr lang="nb-NO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101</a:t>
            </a:fld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9982200" y="4595396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6462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8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89" name="think-cell Slide" r:id="rId4" imgW="530" imgH="528" progId="TCLayout.ActiveDocument.1">
                  <p:embed/>
                </p:oleObj>
              </mc:Choice>
              <mc:Fallback>
                <p:oleObj name="think-cell Slide" r:id="rId4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7899400" y="1659466"/>
          <a:ext cx="3835400" cy="242146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44095"/>
                <a:gridCol w="2191305"/>
              </a:tblGrid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HOVEDANSVARLIG: 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dirty="0" smtClean="0">
                          <a:solidFill>
                            <a:schemeClr val="tx1"/>
                          </a:solidFill>
                        </a:rPr>
                        <a:t>NAV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UTFØRER: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dirty="0" smtClean="0"/>
                        <a:t>NAV</a:t>
                      </a:r>
                      <a:endParaRPr lang="nb-NO" sz="1400" b="0" baseline="0" dirty="0" smtClean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KONSULTERES: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b-NO" sz="1400" b="0" baseline="0" dirty="0" smtClean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INFORMERES: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b="0" dirty="0" smtClean="0"/>
                        <a:t>UDI, </a:t>
                      </a:r>
                      <a:r>
                        <a:rPr lang="nb-NO" sz="1400" b="0" dirty="0" err="1" smtClean="0"/>
                        <a:t>IMDi</a:t>
                      </a:r>
                      <a:r>
                        <a:rPr lang="nb-NO" sz="1400" b="0" dirty="0" smtClean="0"/>
                        <a:t>, Arbeidstilsynet, Politiet</a:t>
                      </a:r>
                      <a:r>
                        <a:rPr lang="nb-NO" sz="1400" b="0" baseline="0" dirty="0" smtClean="0"/>
                        <a:t>, Skatteetaten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59624" y="697688"/>
            <a:ext cx="11912368" cy="401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2000" dirty="0" smtClean="0">
                <a:solidFill>
                  <a:schemeClr val="accent5">
                    <a:lumMod val="50000"/>
                  </a:schemeClr>
                </a:solidFill>
              </a:rPr>
              <a:t>3. Forbedre </a:t>
            </a:r>
            <a:r>
              <a:rPr lang="nb-NO" sz="2000" dirty="0">
                <a:solidFill>
                  <a:schemeClr val="accent5">
                    <a:lumMod val="50000"/>
                  </a:schemeClr>
                </a:solidFill>
              </a:rPr>
              <a:t>navigasjon på engelsk på NAV.no</a:t>
            </a:r>
          </a:p>
        </p:txBody>
      </p:sp>
      <p:sp>
        <p:nvSpPr>
          <p:cNvPr id="6" name="Rectangle 5"/>
          <p:cNvSpPr/>
          <p:nvPr/>
        </p:nvSpPr>
        <p:spPr>
          <a:xfrm>
            <a:off x="245533" y="1659468"/>
            <a:ext cx="7264400" cy="242146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b-NO" sz="1600" b="1" dirty="0" smtClean="0">
                <a:solidFill>
                  <a:schemeClr val="tx1"/>
                </a:solidFill>
              </a:rPr>
              <a:t>BESKRIVELSE</a:t>
            </a:r>
          </a:p>
          <a:p>
            <a:r>
              <a:rPr lang="nb-NO" sz="1400" dirty="0" smtClean="0">
                <a:solidFill>
                  <a:schemeClr val="tx1"/>
                </a:solidFill>
              </a:rPr>
              <a:t>Navigasjon på NAV.no kan forbedres gjennom flere enkle grep: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Sikre at søk på den engelske siden gir treff på engelskspråklige sider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Gjøre det enklere å finne frem til informasjon om EURES-møter og andre EURES-tjenester </a:t>
            </a:r>
            <a:endParaRPr lang="nb-NO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Gjøre registrering av CV i NAV sin database tilgjengelig på engelsk</a:t>
            </a: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14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1400" dirty="0">
              <a:solidFill>
                <a:srgbClr val="00206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99399" y="1659469"/>
            <a:ext cx="3894667" cy="242146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5533" y="4299857"/>
            <a:ext cx="7264400" cy="234042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b-NO" sz="1600" b="1" dirty="0" smtClean="0">
                <a:solidFill>
                  <a:schemeClr val="tx1"/>
                </a:solidFill>
              </a:rPr>
              <a:t>GEVINST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Færre henvendelser til NAV fra </a:t>
            </a:r>
            <a:r>
              <a:rPr lang="nb-NO" sz="1400" dirty="0">
                <a:solidFill>
                  <a:schemeClr val="tx1"/>
                </a:solidFill>
              </a:rPr>
              <a:t>arbeidsinnvandrere, og redusert tidsbruk knyttet til </a:t>
            </a:r>
            <a:r>
              <a:rPr lang="nb-NO" sz="1400" dirty="0" smtClean="0">
                <a:solidFill>
                  <a:schemeClr val="tx1"/>
                </a:solidFill>
              </a:rPr>
              <a:t>dette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Flere arbeidsinnvandrere registrerer CV på nav.no. Dette hjelper arbeidsinnvandrere til å komme raskere i arbeid, og øker sannsynligheten for at arbeidsinnvandrere får jobb hos seriøse arbeidsgivere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Økt deltakelse på EURES-møter som kan hjelpe arbeidsinnvandrere til å komme raskere i arbeid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Noe redusert </a:t>
            </a:r>
            <a:r>
              <a:rPr lang="nb-NO" sz="1400" dirty="0">
                <a:solidFill>
                  <a:schemeClr val="tx1"/>
                </a:solidFill>
              </a:rPr>
              <a:t>sannsynlighet </a:t>
            </a:r>
            <a:r>
              <a:rPr lang="nb-NO" sz="1400" dirty="0" smtClean="0">
                <a:solidFill>
                  <a:schemeClr val="tx1"/>
                </a:solidFill>
              </a:rPr>
              <a:t>for ubevisste </a:t>
            </a:r>
            <a:r>
              <a:rPr lang="nb-NO" sz="1400" dirty="0">
                <a:solidFill>
                  <a:schemeClr val="tx1"/>
                </a:solidFill>
              </a:rPr>
              <a:t>lovbrudd fra </a:t>
            </a:r>
            <a:r>
              <a:rPr lang="nb-NO" sz="1400" dirty="0" smtClean="0">
                <a:solidFill>
                  <a:schemeClr val="tx1"/>
                </a:solidFill>
              </a:rPr>
              <a:t>arbeidsinnvandrernes side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917071" y="4524543"/>
            <a:ext cx="0" cy="1908000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963069" y="5506063"/>
            <a:ext cx="1908000" cy="0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147743" y="4298064"/>
            <a:ext cx="1538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000" dirty="0" smtClean="0"/>
              <a:t>Enkel å gjennomføre</a:t>
            </a:r>
            <a:endParaRPr lang="nb-NO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9147744" y="6394065"/>
            <a:ext cx="1538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000" dirty="0" smtClean="0"/>
              <a:t>Vanskelig å gjennomføre</a:t>
            </a:r>
            <a:endParaRPr lang="nb-NO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8151802" y="5382952"/>
            <a:ext cx="8685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b-NO" sz="1000" dirty="0" smtClean="0"/>
              <a:t>Liten gevinst</a:t>
            </a:r>
            <a:endParaRPr lang="nb-NO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10771866" y="5382952"/>
            <a:ext cx="8685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b-NO" sz="1000" dirty="0" smtClean="0"/>
              <a:t>Stor gevinst</a:t>
            </a:r>
            <a:endParaRPr lang="nb-NO" sz="10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-10357" y="-1"/>
            <a:ext cx="5345837" cy="288000"/>
            <a:chOff x="6367481" y="314017"/>
            <a:chExt cx="5824519" cy="252000"/>
          </a:xfrm>
        </p:grpSpPr>
        <p:sp>
          <p:nvSpPr>
            <p:cNvPr id="21" name="Rectangle 20"/>
            <p:cNvSpPr/>
            <p:nvPr/>
          </p:nvSpPr>
          <p:spPr>
            <a:xfrm>
              <a:off x="6367481" y="314017"/>
              <a:ext cx="1922235" cy="252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 smtClean="0">
                  <a:solidFill>
                    <a:schemeClr val="bg1"/>
                  </a:solidFill>
                </a:rPr>
                <a:t>Kort sikt</a:t>
              </a:r>
              <a:endParaRPr lang="nb-NO" sz="1400" dirty="0">
                <a:solidFill>
                  <a:schemeClr val="bg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318623" y="314017"/>
              <a:ext cx="1922235" cy="25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 smtClean="0">
                  <a:solidFill>
                    <a:schemeClr val="bg1"/>
                  </a:solidFill>
                </a:rPr>
                <a:t>Mellomlang sikt</a:t>
              </a:r>
              <a:endParaRPr lang="nb-NO" sz="1400" dirty="0">
                <a:solidFill>
                  <a:schemeClr val="bg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0269765" y="314017"/>
              <a:ext cx="1922235" cy="25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 smtClean="0">
                  <a:solidFill>
                    <a:schemeClr val="bg1"/>
                  </a:solidFill>
                </a:rPr>
                <a:t>Lang sikt</a:t>
              </a:r>
              <a:endParaRPr lang="nb-NO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102</a:t>
            </a:fld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9982200" y="4595396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9126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8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14" name="think-cell Slide" r:id="rId4" imgW="530" imgH="528" progId="TCLayout.ActiveDocument.1">
                  <p:embed/>
                </p:oleObj>
              </mc:Choice>
              <mc:Fallback>
                <p:oleObj name="think-cell Slide" r:id="rId4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7899400" y="1659466"/>
          <a:ext cx="3835400" cy="242146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44095"/>
                <a:gridCol w="2191305"/>
              </a:tblGrid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HOVEDANSVARLIG: 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dirty="0" smtClean="0">
                          <a:solidFill>
                            <a:schemeClr val="tx1"/>
                          </a:solidFill>
                        </a:rPr>
                        <a:t>Skatteetaten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UTFØRER: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dirty="0" smtClean="0"/>
                        <a:t>Skatteetaten</a:t>
                      </a:r>
                      <a:endParaRPr lang="nb-NO" sz="1400" b="0" baseline="0" dirty="0" smtClean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KONSULTERES: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b-NO" sz="1400" b="0" baseline="0" dirty="0" smtClean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INFORMERES: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b="0" dirty="0" smtClean="0"/>
                        <a:t>UDI, </a:t>
                      </a:r>
                      <a:r>
                        <a:rPr lang="nb-NO" sz="1400" b="0" dirty="0" err="1" smtClean="0"/>
                        <a:t>IMDi</a:t>
                      </a:r>
                      <a:r>
                        <a:rPr lang="nb-NO" sz="1400" b="0" dirty="0" smtClean="0"/>
                        <a:t>, Arbeidstilsynet, Politiet</a:t>
                      </a:r>
                      <a:r>
                        <a:rPr lang="nb-NO" sz="1400" b="0" baseline="0" dirty="0" smtClean="0"/>
                        <a:t>, NAV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59624" y="697688"/>
            <a:ext cx="11912368" cy="401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2000" dirty="0" smtClean="0">
                <a:solidFill>
                  <a:schemeClr val="accent5">
                    <a:lumMod val="50000"/>
                  </a:schemeClr>
                </a:solidFill>
              </a:rPr>
              <a:t>4. Gjøre </a:t>
            </a:r>
            <a:r>
              <a:rPr lang="nb-NO" sz="2000" dirty="0">
                <a:solidFill>
                  <a:schemeClr val="accent5">
                    <a:lumMod val="50000"/>
                  </a:schemeClr>
                </a:solidFill>
              </a:rPr>
              <a:t>enkle utbedringer i Taxnorway.no</a:t>
            </a:r>
          </a:p>
        </p:txBody>
      </p:sp>
      <p:sp>
        <p:nvSpPr>
          <p:cNvPr id="6" name="Rectangle 5"/>
          <p:cNvSpPr/>
          <p:nvPr/>
        </p:nvSpPr>
        <p:spPr>
          <a:xfrm>
            <a:off x="245533" y="1659468"/>
            <a:ext cx="7264400" cy="242146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b-NO" sz="1600" b="1" dirty="0" smtClean="0">
                <a:solidFill>
                  <a:schemeClr val="tx1"/>
                </a:solidFill>
              </a:rPr>
              <a:t>BESKRIVELSE</a:t>
            </a:r>
          </a:p>
          <a:p>
            <a:r>
              <a:rPr lang="nb-NO" sz="1400" dirty="0">
                <a:solidFill>
                  <a:schemeClr val="tx1"/>
                </a:solidFill>
              </a:rPr>
              <a:t>Det er en rekke enkle, men viktige, utbedringer som kan gjøres på </a:t>
            </a:r>
            <a:r>
              <a:rPr lang="nb-NO" sz="1400" dirty="0" smtClean="0">
                <a:solidFill>
                  <a:schemeClr val="tx1"/>
                </a:solidFill>
              </a:rPr>
              <a:t>Taxnorway.no: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Sikre at søk på den engelske siden gir treff på engelskspråklige sider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Forbedre treffsikkerhet for søkefunksjonen for å sikre at arbeidsinnvandreren finner raskt frem til mest relevant informasjon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Ta enkle grep for å samkjøre den visuelle profilen til taxnorway.no med skatteetaten.no</a:t>
            </a:r>
            <a:endParaRPr lang="nb-NO" sz="1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99399" y="1659469"/>
            <a:ext cx="3894667" cy="242146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5533" y="4299857"/>
            <a:ext cx="7264400" cy="234042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b-NO" sz="1600" b="1" dirty="0" smtClean="0">
                <a:solidFill>
                  <a:schemeClr val="tx1"/>
                </a:solidFill>
              </a:rPr>
              <a:t>GEVINST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>
                <a:solidFill>
                  <a:schemeClr val="tx1"/>
                </a:solidFill>
              </a:rPr>
              <a:t>Økt bruk av informasjon fra nettsiden som fører til </a:t>
            </a:r>
          </a:p>
          <a:p>
            <a:pPr marL="742950" lvl="1" indent="-285750">
              <a:buFontTx/>
              <a:buChar char="-"/>
            </a:pPr>
            <a:r>
              <a:rPr lang="nb-NO" sz="1400" dirty="0">
                <a:solidFill>
                  <a:schemeClr val="tx1"/>
                </a:solidFill>
              </a:rPr>
              <a:t>noe redusert sannsynlighet for feil i registreringer og rapporteringer </a:t>
            </a:r>
          </a:p>
          <a:p>
            <a:pPr marL="742950" lvl="1" indent="-285750">
              <a:buFontTx/>
              <a:buChar char="-"/>
            </a:pPr>
            <a:r>
              <a:rPr lang="nb-NO" sz="1400" dirty="0" smtClean="0">
                <a:solidFill>
                  <a:schemeClr val="tx1"/>
                </a:solidFill>
              </a:rPr>
              <a:t>noe </a:t>
            </a:r>
            <a:r>
              <a:rPr lang="nb-NO" sz="1400" dirty="0">
                <a:solidFill>
                  <a:schemeClr val="tx1"/>
                </a:solidFill>
              </a:rPr>
              <a:t>redusert sannsynlighet for </a:t>
            </a:r>
            <a:r>
              <a:rPr lang="nb-NO" sz="1400" dirty="0" smtClean="0">
                <a:solidFill>
                  <a:schemeClr val="tx1"/>
                </a:solidFill>
              </a:rPr>
              <a:t>ubevisste </a:t>
            </a:r>
            <a:r>
              <a:rPr lang="nb-NO" sz="1400" dirty="0">
                <a:solidFill>
                  <a:schemeClr val="tx1"/>
                </a:solidFill>
              </a:rPr>
              <a:t>lovbrudd fra arbeidsinnvandrernes </a:t>
            </a:r>
            <a:r>
              <a:rPr lang="nb-NO" sz="1400" dirty="0" smtClean="0">
                <a:solidFill>
                  <a:schemeClr val="tx1"/>
                </a:solidFill>
              </a:rPr>
              <a:t>side</a:t>
            </a:r>
          </a:p>
          <a:p>
            <a:pPr marL="742950" lvl="1" indent="-285750">
              <a:buFontTx/>
              <a:buChar char="-"/>
            </a:pPr>
            <a:r>
              <a:rPr lang="nb-NO" sz="1400" dirty="0">
                <a:solidFill>
                  <a:schemeClr val="tx1"/>
                </a:solidFill>
              </a:rPr>
              <a:t>færre henvendelser til </a:t>
            </a:r>
            <a:r>
              <a:rPr lang="nb-NO" sz="1400" dirty="0" smtClean="0">
                <a:solidFill>
                  <a:schemeClr val="tx1"/>
                </a:solidFill>
              </a:rPr>
              <a:t>Skatteetaten fra </a:t>
            </a:r>
            <a:r>
              <a:rPr lang="nb-NO" sz="1400" dirty="0">
                <a:solidFill>
                  <a:schemeClr val="tx1"/>
                </a:solidFill>
              </a:rPr>
              <a:t>arbeidsinnvandrere, og redusert tidsbruk knyttet til dette</a:t>
            </a:r>
          </a:p>
          <a:p>
            <a:pPr marL="742950" lvl="1" indent="-285750">
              <a:buFontTx/>
              <a:buChar char="-"/>
            </a:pPr>
            <a:endParaRPr lang="nb-NO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1400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917071" y="4524543"/>
            <a:ext cx="0" cy="1908000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963069" y="5506063"/>
            <a:ext cx="1908000" cy="0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147743" y="4298064"/>
            <a:ext cx="1538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000" dirty="0" smtClean="0"/>
              <a:t>Enkel å gjennomføre</a:t>
            </a:r>
            <a:endParaRPr lang="nb-NO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9147744" y="6394065"/>
            <a:ext cx="1538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000" dirty="0" smtClean="0"/>
              <a:t>Vanskelig å gjennomføre</a:t>
            </a:r>
            <a:endParaRPr lang="nb-NO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8151802" y="5382952"/>
            <a:ext cx="8685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b-NO" sz="1000" dirty="0" smtClean="0"/>
              <a:t>Liten gevinst</a:t>
            </a:r>
            <a:endParaRPr lang="nb-NO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10771866" y="5382952"/>
            <a:ext cx="8685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b-NO" sz="1000" dirty="0" smtClean="0"/>
              <a:t>Stor gevinst</a:t>
            </a:r>
            <a:endParaRPr lang="nb-NO" sz="10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-10357" y="-1"/>
            <a:ext cx="5345837" cy="288000"/>
            <a:chOff x="6367481" y="314017"/>
            <a:chExt cx="5824519" cy="252000"/>
          </a:xfrm>
        </p:grpSpPr>
        <p:sp>
          <p:nvSpPr>
            <p:cNvPr id="21" name="Rectangle 20"/>
            <p:cNvSpPr/>
            <p:nvPr/>
          </p:nvSpPr>
          <p:spPr>
            <a:xfrm>
              <a:off x="6367481" y="314017"/>
              <a:ext cx="1922235" cy="252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 smtClean="0">
                  <a:solidFill>
                    <a:schemeClr val="bg1"/>
                  </a:solidFill>
                </a:rPr>
                <a:t>Kort sikt</a:t>
              </a:r>
              <a:endParaRPr lang="nb-NO" sz="1400" dirty="0">
                <a:solidFill>
                  <a:schemeClr val="bg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318623" y="314017"/>
              <a:ext cx="1922235" cy="25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 smtClean="0">
                  <a:solidFill>
                    <a:schemeClr val="bg1"/>
                  </a:solidFill>
                </a:rPr>
                <a:t>Mellomlang sikt</a:t>
              </a:r>
              <a:endParaRPr lang="nb-NO" sz="1400" dirty="0">
                <a:solidFill>
                  <a:schemeClr val="bg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0269765" y="314017"/>
              <a:ext cx="1922235" cy="25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 smtClean="0">
                  <a:solidFill>
                    <a:schemeClr val="bg1"/>
                  </a:solidFill>
                </a:rPr>
                <a:t>Lang sikt</a:t>
              </a:r>
              <a:endParaRPr lang="nb-NO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103</a:t>
            </a:fld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9982200" y="4595396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7023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8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37" name="think-cell Slide" r:id="rId4" imgW="530" imgH="528" progId="TCLayout.ActiveDocument.1">
                  <p:embed/>
                </p:oleObj>
              </mc:Choice>
              <mc:Fallback>
                <p:oleObj name="think-cell Slide" r:id="rId4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7899400" y="1659466"/>
          <a:ext cx="3835400" cy="242146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44095"/>
                <a:gridCol w="2191305"/>
              </a:tblGrid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HOVEDANSVARLIG: 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dirty="0" smtClean="0">
                          <a:solidFill>
                            <a:schemeClr val="tx1"/>
                          </a:solidFill>
                        </a:rPr>
                        <a:t>Skatteetaten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UTFØRER: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dirty="0" smtClean="0"/>
                        <a:t>Skatteetaten</a:t>
                      </a:r>
                      <a:endParaRPr lang="nb-NO" sz="1400" b="0" baseline="0" dirty="0" smtClean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KONSULTERES: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b-NO" sz="1400" b="0" baseline="0" dirty="0" smtClean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INFORMERES: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b="0" dirty="0" smtClean="0"/>
                        <a:t>UDI, </a:t>
                      </a:r>
                      <a:r>
                        <a:rPr lang="nb-NO" sz="1400" b="0" dirty="0" err="1" smtClean="0"/>
                        <a:t>IMDi</a:t>
                      </a:r>
                      <a:r>
                        <a:rPr lang="nb-NO" sz="1400" b="0" dirty="0" smtClean="0"/>
                        <a:t>, Arbeidstilsynet, Politiet</a:t>
                      </a:r>
                      <a:r>
                        <a:rPr lang="nb-NO" sz="1400" b="0" baseline="0" dirty="0" smtClean="0"/>
                        <a:t>, NAV, </a:t>
                      </a:r>
                      <a:r>
                        <a:rPr lang="nb-NO" sz="1400" b="0" baseline="0" dirty="0" err="1" smtClean="0"/>
                        <a:t>Difi</a:t>
                      </a:r>
                      <a:endParaRPr lang="nb-NO" sz="1400" b="0" baseline="0" dirty="0" smtClean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59624" y="697688"/>
            <a:ext cx="11912368" cy="401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2000" dirty="0" smtClean="0">
                <a:solidFill>
                  <a:srgbClr val="002060"/>
                </a:solidFill>
              </a:rPr>
              <a:t>5</a:t>
            </a:r>
            <a:r>
              <a:rPr lang="nb-NO" sz="2000" dirty="0">
                <a:solidFill>
                  <a:srgbClr val="002060"/>
                </a:solidFill>
              </a:rPr>
              <a:t>. Sette i drift ny Folkeregister-tjeneste som muliggjør effektiv rekvirering og rask tildeling av </a:t>
            </a:r>
            <a:r>
              <a:rPr lang="nb-NO" sz="2000" dirty="0" smtClean="0">
                <a:solidFill>
                  <a:srgbClr val="002060"/>
                </a:solidFill>
              </a:rPr>
              <a:t>D-nummer</a:t>
            </a:r>
            <a:endParaRPr lang="nb-NO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5533" y="1659468"/>
            <a:ext cx="7264400" cy="242146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b-NO" sz="1600" b="1" dirty="0" smtClean="0">
                <a:solidFill>
                  <a:schemeClr val="tx1"/>
                </a:solidFill>
              </a:rPr>
              <a:t>BESKRIVELSE</a:t>
            </a:r>
          </a:p>
          <a:p>
            <a:r>
              <a:rPr lang="nb-NO" sz="1400" dirty="0" smtClean="0">
                <a:solidFill>
                  <a:schemeClr val="tx1"/>
                </a:solidFill>
              </a:rPr>
              <a:t>Prosjektet «Modernisering av Folkeregisteret» jobber med å muliggjøre effektiv rekvirering og rask tildeling av D-nummer. Tjenesten vil kunne tas i bruk av alle rekvirenter av D-nummer, herunder også NAV og skattekontor. </a:t>
            </a:r>
          </a:p>
        </p:txBody>
      </p:sp>
      <p:sp>
        <p:nvSpPr>
          <p:cNvPr id="7" name="Rectangle 6"/>
          <p:cNvSpPr/>
          <p:nvPr/>
        </p:nvSpPr>
        <p:spPr>
          <a:xfrm>
            <a:off x="7899399" y="1659469"/>
            <a:ext cx="3894667" cy="242146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5533" y="4299857"/>
            <a:ext cx="7264400" cy="234042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b-NO" sz="1600" b="1" dirty="0" smtClean="0">
                <a:solidFill>
                  <a:schemeClr val="tx1"/>
                </a:solidFill>
              </a:rPr>
              <a:t>GEVINST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Spart tid på rekvirering av D-nummer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Raskere tildeling av D-nummer for arbeidsinnvandrere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>
                <a:solidFill>
                  <a:schemeClr val="tx1"/>
                </a:solidFill>
              </a:rPr>
              <a:t>Raskere tilgang til nettbaserte offentlige tjenester for arbeidsinnvandrere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1400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917071" y="4524543"/>
            <a:ext cx="0" cy="1908000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963069" y="5506063"/>
            <a:ext cx="1908000" cy="0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147743" y="4298064"/>
            <a:ext cx="1538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000" dirty="0" smtClean="0"/>
              <a:t>Enkel å gjennomføre</a:t>
            </a:r>
            <a:endParaRPr lang="nb-NO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9147744" y="6394065"/>
            <a:ext cx="1538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000" dirty="0" smtClean="0"/>
              <a:t>Vanskelig å gjennomføre</a:t>
            </a:r>
            <a:endParaRPr lang="nb-NO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8151802" y="5382952"/>
            <a:ext cx="8685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b-NO" sz="1000" dirty="0" smtClean="0"/>
              <a:t>Liten gevinst</a:t>
            </a:r>
            <a:endParaRPr lang="nb-NO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10771866" y="5382952"/>
            <a:ext cx="8685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b-NO" sz="1000" dirty="0" smtClean="0"/>
              <a:t>Stor gevinst</a:t>
            </a:r>
            <a:endParaRPr lang="nb-NO" sz="10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-10357" y="-1"/>
            <a:ext cx="5345837" cy="288000"/>
            <a:chOff x="6367481" y="314017"/>
            <a:chExt cx="5824519" cy="252000"/>
          </a:xfrm>
        </p:grpSpPr>
        <p:sp>
          <p:nvSpPr>
            <p:cNvPr id="21" name="Rectangle 20"/>
            <p:cNvSpPr/>
            <p:nvPr/>
          </p:nvSpPr>
          <p:spPr>
            <a:xfrm>
              <a:off x="6367481" y="314017"/>
              <a:ext cx="1922235" cy="252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>
                  <a:solidFill>
                    <a:schemeClr val="bg1"/>
                  </a:solidFill>
                </a:rPr>
                <a:t>Kort sikt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318623" y="314017"/>
              <a:ext cx="1922235" cy="25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 smtClean="0">
                  <a:solidFill>
                    <a:schemeClr val="bg1"/>
                  </a:solidFill>
                </a:rPr>
                <a:t>Mellomlang </a:t>
              </a:r>
              <a:r>
                <a:rPr lang="nb-NO" sz="1400" dirty="0">
                  <a:solidFill>
                    <a:schemeClr val="bg1"/>
                  </a:solidFill>
                </a:rPr>
                <a:t>sikt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0269765" y="314017"/>
              <a:ext cx="1922235" cy="25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 smtClean="0">
                  <a:solidFill>
                    <a:schemeClr val="bg1"/>
                  </a:solidFill>
                </a:rPr>
                <a:t>Lang sikt</a:t>
              </a:r>
              <a:endParaRPr lang="nb-NO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104</a:t>
            </a:fld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0627866" y="6233241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1622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8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661" name="think-cell Slide" r:id="rId4" imgW="530" imgH="528" progId="TCLayout.ActiveDocument.1">
                  <p:embed/>
                </p:oleObj>
              </mc:Choice>
              <mc:Fallback>
                <p:oleObj name="think-cell Slide" r:id="rId4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7899400" y="1659466"/>
          <a:ext cx="3835400" cy="242146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44095"/>
                <a:gridCol w="2191305"/>
              </a:tblGrid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HOVEDANSVARLIG: 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dirty="0" smtClean="0">
                          <a:solidFill>
                            <a:schemeClr val="tx1"/>
                          </a:solidFill>
                        </a:rPr>
                        <a:t>Skatteetaten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UTFØRER: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dirty="0" smtClean="0"/>
                        <a:t>Skatteetaten, </a:t>
                      </a:r>
                      <a:r>
                        <a:rPr lang="nb-NO" sz="1400" b="0" dirty="0" err="1" smtClean="0"/>
                        <a:t>Difi</a:t>
                      </a:r>
                      <a:endParaRPr lang="nb-NO" sz="1400" b="0" baseline="0" dirty="0" smtClean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KONSULTERES: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b-NO" sz="1400" b="0" baseline="0" dirty="0" smtClean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INFORMERES: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b="0" dirty="0" smtClean="0"/>
                        <a:t>UDI, </a:t>
                      </a:r>
                      <a:r>
                        <a:rPr lang="nb-NO" sz="1400" b="0" dirty="0" err="1" smtClean="0"/>
                        <a:t>IMDi</a:t>
                      </a:r>
                      <a:r>
                        <a:rPr lang="nb-NO" sz="1400" b="0" dirty="0" smtClean="0"/>
                        <a:t>, Arbeidstilsynet, Politiet</a:t>
                      </a:r>
                      <a:r>
                        <a:rPr lang="nb-NO" sz="1400" b="0" baseline="0" dirty="0" smtClean="0"/>
                        <a:t>, NAV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59624" y="697688"/>
            <a:ext cx="11912368" cy="401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2000" dirty="0" smtClean="0">
                <a:solidFill>
                  <a:srgbClr val="002060"/>
                </a:solidFill>
              </a:rPr>
              <a:t>6. </a:t>
            </a:r>
            <a:r>
              <a:rPr lang="nb-NO" sz="2000" dirty="0">
                <a:solidFill>
                  <a:srgbClr val="002060"/>
                </a:solidFill>
              </a:rPr>
              <a:t>Innføre digital søknad for skattekort som fylles ut av </a:t>
            </a:r>
            <a:r>
              <a:rPr lang="nb-NO" sz="2000" dirty="0" smtClean="0">
                <a:solidFill>
                  <a:srgbClr val="002060"/>
                </a:solidFill>
              </a:rPr>
              <a:t>arbeidsgiver </a:t>
            </a:r>
            <a:endParaRPr lang="nb-NO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5533" y="1659468"/>
            <a:ext cx="7264400" cy="242146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b-NO" sz="1600" b="1" dirty="0" smtClean="0">
                <a:solidFill>
                  <a:schemeClr val="tx1"/>
                </a:solidFill>
              </a:rPr>
              <a:t>BESKRIVELSE</a:t>
            </a:r>
          </a:p>
          <a:p>
            <a:r>
              <a:rPr lang="nb-NO" sz="1400" dirty="0" smtClean="0">
                <a:solidFill>
                  <a:schemeClr val="tx1"/>
                </a:solidFill>
              </a:rPr>
              <a:t>Dette er et pågående tiltak hos Skatteetaten som innebærer 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Arbeidsgiver sender inn elektronisk søknad om skattekort på vegne av arbeidsinnvandreren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Arbeidsinnvandreren møter opp på Skatteetaten for ID-kontroll og registrering av mobilnummer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Arbeidsinnvandrer får D-nummer på stedet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Arbeidsinnvandrer får hjelp til å bli e-bruker på stedet</a:t>
            </a:r>
            <a:endParaRPr lang="nb-NO" sz="1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99399" y="1659469"/>
            <a:ext cx="3894667" cy="242146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5533" y="4299857"/>
            <a:ext cx="7264400" cy="234042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b-NO" sz="1600" b="1" dirty="0" smtClean="0">
                <a:solidFill>
                  <a:schemeClr val="tx1"/>
                </a:solidFill>
              </a:rPr>
              <a:t>GEVINST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Redusert tidsbruk på veiledning av arbeidsinnvandrere som skal fylle ut søknaden om skattekort og D-nummer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Redusert tidsbruk på registrering av informasjon fra søknadene om skattekort og D-nummer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Færre feil i søknader om skattekort og D-nummer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Forenklet søknadsprosess og redusert tidsbruk for arbeidsinnvandrere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Raskere tildeling av D-nummer for arbeidsinnvandrere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>
                <a:solidFill>
                  <a:schemeClr val="tx1"/>
                </a:solidFill>
              </a:rPr>
              <a:t>Raskere tilgang til nettbaserte offentlige tjenester for arbeidsinnvandrere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>
                <a:solidFill>
                  <a:schemeClr val="tx1"/>
                </a:solidFill>
              </a:rPr>
              <a:t>Mulighet for arbeidsinnvandrere til å motta </a:t>
            </a:r>
            <a:r>
              <a:rPr lang="nb-NO" sz="1400" dirty="0" smtClean="0">
                <a:solidFill>
                  <a:schemeClr val="tx1"/>
                </a:solidFill>
              </a:rPr>
              <a:t>svar og informasjon digitalt som </a:t>
            </a:r>
            <a:r>
              <a:rPr lang="nb-NO" sz="1400" dirty="0">
                <a:solidFill>
                  <a:schemeClr val="tx1"/>
                </a:solidFill>
              </a:rPr>
              <a:t>fører til redusert svartid og redusert risiko for tap av brev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1400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917071" y="4524543"/>
            <a:ext cx="0" cy="1908000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963069" y="5506063"/>
            <a:ext cx="1908000" cy="0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147743" y="4298064"/>
            <a:ext cx="1538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000" dirty="0" smtClean="0"/>
              <a:t>Enkel å gjennomføre</a:t>
            </a:r>
            <a:endParaRPr lang="nb-NO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9147744" y="6394065"/>
            <a:ext cx="1538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000" dirty="0" smtClean="0"/>
              <a:t>Vanskelig å gjennomføre</a:t>
            </a:r>
            <a:endParaRPr lang="nb-NO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8151802" y="5382952"/>
            <a:ext cx="8685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b-NO" sz="1000" dirty="0" smtClean="0"/>
              <a:t>Liten gevinst</a:t>
            </a:r>
            <a:endParaRPr lang="nb-NO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10771866" y="5382952"/>
            <a:ext cx="8685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b-NO" sz="1000" dirty="0" smtClean="0"/>
              <a:t>Stor gevinst</a:t>
            </a:r>
            <a:endParaRPr lang="nb-NO" sz="10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-10357" y="-1"/>
            <a:ext cx="5345837" cy="288000"/>
            <a:chOff x="6367481" y="314017"/>
            <a:chExt cx="5824519" cy="252000"/>
          </a:xfrm>
        </p:grpSpPr>
        <p:sp>
          <p:nvSpPr>
            <p:cNvPr id="21" name="Rectangle 20"/>
            <p:cNvSpPr/>
            <p:nvPr/>
          </p:nvSpPr>
          <p:spPr>
            <a:xfrm>
              <a:off x="6367481" y="314017"/>
              <a:ext cx="1922235" cy="252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>
                  <a:solidFill>
                    <a:schemeClr val="bg1"/>
                  </a:solidFill>
                </a:rPr>
                <a:t>Kort sikt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318623" y="314017"/>
              <a:ext cx="1922235" cy="25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 smtClean="0">
                  <a:solidFill>
                    <a:schemeClr val="bg1"/>
                  </a:solidFill>
                </a:rPr>
                <a:t>Mellomlang </a:t>
              </a:r>
              <a:r>
                <a:rPr lang="nb-NO" sz="1400" dirty="0">
                  <a:solidFill>
                    <a:schemeClr val="bg1"/>
                  </a:solidFill>
                </a:rPr>
                <a:t>sikt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0269765" y="314017"/>
              <a:ext cx="1922235" cy="25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 smtClean="0">
                  <a:solidFill>
                    <a:schemeClr val="bg1"/>
                  </a:solidFill>
                </a:rPr>
                <a:t>Lang sikt</a:t>
              </a:r>
              <a:endParaRPr lang="nb-NO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105</a:t>
            </a:fld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0714985" y="5875717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9674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8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685" name="think-cell Slide" r:id="rId4" imgW="530" imgH="528" progId="TCLayout.ActiveDocument.1">
                  <p:embed/>
                </p:oleObj>
              </mc:Choice>
              <mc:Fallback>
                <p:oleObj name="think-cell Slide" r:id="rId4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7899400" y="1659466"/>
          <a:ext cx="3835400" cy="242146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44095"/>
                <a:gridCol w="2191305"/>
              </a:tblGrid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HOVEDANSVARLIG: 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dirty="0" smtClean="0">
                          <a:solidFill>
                            <a:schemeClr val="tx1"/>
                          </a:solidFill>
                        </a:rPr>
                        <a:t>NAV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UTFØRER: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dirty="0" smtClean="0"/>
                        <a:t>NAV</a:t>
                      </a:r>
                      <a:endParaRPr lang="nb-NO" sz="1400" b="0" baseline="0" dirty="0" smtClean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KONSULTERES: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b-NO" sz="1400" b="0" baseline="0" dirty="0" smtClean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INFORMERES: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b="0" dirty="0" smtClean="0"/>
                        <a:t>UDI, </a:t>
                      </a:r>
                      <a:r>
                        <a:rPr lang="nb-NO" sz="1400" b="0" dirty="0" err="1" smtClean="0"/>
                        <a:t>IMDi</a:t>
                      </a:r>
                      <a:r>
                        <a:rPr lang="nb-NO" sz="1400" b="0" dirty="0" smtClean="0"/>
                        <a:t>, Arbeidstilsynet, Politiet</a:t>
                      </a:r>
                      <a:r>
                        <a:rPr lang="nb-NO" sz="1400" b="0" baseline="0" dirty="0" smtClean="0"/>
                        <a:t>, NAV, Skatteetaten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59624" y="697688"/>
            <a:ext cx="11912368" cy="401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2000" dirty="0" smtClean="0">
                <a:solidFill>
                  <a:schemeClr val="accent5">
                    <a:lumMod val="50000"/>
                  </a:schemeClr>
                </a:solidFill>
              </a:rPr>
              <a:t>7. Gjøre det enkelt for arbeidsinnvandrere å registrere seg som arbeidssøker hos NAV</a:t>
            </a:r>
            <a:endParaRPr lang="nb-NO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5533" y="1659468"/>
            <a:ext cx="7264400" cy="242146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b-NO" sz="1600" b="1" dirty="0" smtClean="0">
                <a:solidFill>
                  <a:schemeClr val="tx1"/>
                </a:solidFill>
              </a:rPr>
              <a:t>BESKRIVELSE</a:t>
            </a:r>
          </a:p>
          <a:p>
            <a:r>
              <a:rPr lang="nb-NO" sz="1400" dirty="0" smtClean="0">
                <a:solidFill>
                  <a:schemeClr val="tx1"/>
                </a:solidFill>
              </a:rPr>
              <a:t>Registrering som arbeidssøker hos NAV bør gjøres mer tilgjengelig for arbeidsinnvandrere gjennom: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Lett tilgjengelig informasjon om registrering på engelsk på NAV.no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Mulighet for å registrere seg med eget brukernavn og passord på den engelske nettsiden</a:t>
            </a:r>
          </a:p>
          <a:p>
            <a:endParaRPr lang="nb-NO" sz="1400" dirty="0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99399" y="1659469"/>
            <a:ext cx="3894667" cy="242146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5533" y="4299857"/>
            <a:ext cx="7264400" cy="234042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b-NO" sz="1600" b="1" dirty="0" smtClean="0">
                <a:solidFill>
                  <a:schemeClr val="tx1"/>
                </a:solidFill>
              </a:rPr>
              <a:t>GEVINST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Potensielt raskere sysselsetting av arbeidsinnvandrere</a:t>
            </a:r>
            <a:endParaRPr lang="nb-NO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>
                <a:solidFill>
                  <a:schemeClr val="tx1"/>
                </a:solidFill>
              </a:rPr>
              <a:t>Økt sannsynlighet for at arbeidsinnvandrere får jobb hos seriøse arbeidsgivere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Færre </a:t>
            </a:r>
            <a:r>
              <a:rPr lang="nb-NO" sz="1400" dirty="0">
                <a:solidFill>
                  <a:schemeClr val="tx1"/>
                </a:solidFill>
              </a:rPr>
              <a:t>henvendelser til </a:t>
            </a:r>
            <a:r>
              <a:rPr lang="nb-NO" sz="1400" dirty="0" smtClean="0">
                <a:solidFill>
                  <a:schemeClr val="tx1"/>
                </a:solidFill>
              </a:rPr>
              <a:t>NAV fra </a:t>
            </a:r>
            <a:r>
              <a:rPr lang="nb-NO" sz="1400" dirty="0">
                <a:solidFill>
                  <a:schemeClr val="tx1"/>
                </a:solidFill>
              </a:rPr>
              <a:t>arbeidsinnvandrere, og redusert tidsbruk knyttet til </a:t>
            </a:r>
            <a:r>
              <a:rPr lang="nb-NO" sz="1400" dirty="0" smtClean="0">
                <a:solidFill>
                  <a:schemeClr val="tx1"/>
                </a:solidFill>
              </a:rPr>
              <a:t>dette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917071" y="4524543"/>
            <a:ext cx="0" cy="1908000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963069" y="5506063"/>
            <a:ext cx="1908000" cy="0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147743" y="4298064"/>
            <a:ext cx="1538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000" dirty="0" smtClean="0"/>
              <a:t>Enkel å gjennomføre</a:t>
            </a:r>
            <a:endParaRPr lang="nb-NO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9147744" y="6394065"/>
            <a:ext cx="1538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000" dirty="0" smtClean="0"/>
              <a:t>Vanskelig å gjennomføre</a:t>
            </a:r>
            <a:endParaRPr lang="nb-NO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8151802" y="5382952"/>
            <a:ext cx="8685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b-NO" sz="1000" dirty="0" smtClean="0"/>
              <a:t>Liten gevinst</a:t>
            </a:r>
            <a:endParaRPr lang="nb-NO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10771866" y="5382952"/>
            <a:ext cx="8685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b-NO" sz="1000" dirty="0" smtClean="0"/>
              <a:t>Stor gevinst</a:t>
            </a:r>
            <a:endParaRPr lang="nb-NO" sz="10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-10357" y="-1"/>
            <a:ext cx="5345837" cy="288000"/>
            <a:chOff x="6367481" y="314017"/>
            <a:chExt cx="5824519" cy="252000"/>
          </a:xfrm>
        </p:grpSpPr>
        <p:sp>
          <p:nvSpPr>
            <p:cNvPr id="21" name="Rectangle 20"/>
            <p:cNvSpPr/>
            <p:nvPr/>
          </p:nvSpPr>
          <p:spPr>
            <a:xfrm>
              <a:off x="6367481" y="314017"/>
              <a:ext cx="1922235" cy="252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>
                  <a:solidFill>
                    <a:schemeClr val="bg1"/>
                  </a:solidFill>
                </a:rPr>
                <a:t>Kort sikt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318623" y="314017"/>
              <a:ext cx="1922235" cy="25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 smtClean="0">
                  <a:solidFill>
                    <a:schemeClr val="bg1"/>
                  </a:solidFill>
                </a:rPr>
                <a:t>Mellomlang </a:t>
              </a:r>
              <a:r>
                <a:rPr lang="nb-NO" sz="1400" dirty="0">
                  <a:solidFill>
                    <a:schemeClr val="bg1"/>
                  </a:solidFill>
                </a:rPr>
                <a:t>sikt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0269765" y="314017"/>
              <a:ext cx="1922235" cy="25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 smtClean="0">
                  <a:solidFill>
                    <a:schemeClr val="bg1"/>
                  </a:solidFill>
                </a:rPr>
                <a:t>Lang sikt</a:t>
              </a:r>
              <a:endParaRPr lang="nb-NO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106</a:t>
            </a:fld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0187666" y="4601435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3869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8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710" name="think-cell Slide" r:id="rId4" imgW="530" imgH="528" progId="TCLayout.ActiveDocument.1">
                  <p:embed/>
                </p:oleObj>
              </mc:Choice>
              <mc:Fallback>
                <p:oleObj name="think-cell Slide" r:id="rId4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500219"/>
              </p:ext>
            </p:extLst>
          </p:nvPr>
        </p:nvGraphicFramePr>
        <p:xfrm>
          <a:off x="7899400" y="1659466"/>
          <a:ext cx="3835400" cy="242146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44095"/>
                <a:gridCol w="2191305"/>
              </a:tblGrid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HOVEDANSVARLIG: 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dirty="0" smtClean="0">
                          <a:solidFill>
                            <a:schemeClr val="tx1"/>
                          </a:solidFill>
                        </a:rPr>
                        <a:t>NAV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UTFØRER: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dirty="0" smtClean="0"/>
                        <a:t>NAV</a:t>
                      </a:r>
                      <a:endParaRPr lang="nb-NO" sz="1400" b="0" baseline="0" dirty="0" smtClean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KONSULTERES: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b="0" dirty="0" smtClean="0">
                          <a:solidFill>
                            <a:schemeClr val="tx1"/>
                          </a:solidFill>
                        </a:rPr>
                        <a:t>Skatteetaten, UDI, Politiet, </a:t>
                      </a:r>
                      <a:r>
                        <a:rPr lang="nb-NO" sz="1400" b="0" dirty="0" err="1" smtClean="0">
                          <a:solidFill>
                            <a:schemeClr val="tx1"/>
                          </a:solidFill>
                        </a:rPr>
                        <a:t>Difi</a:t>
                      </a:r>
                      <a:endParaRPr lang="nb-NO" sz="1400" b="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INFORMERES: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b="0" baseline="0" dirty="0" err="1" smtClean="0"/>
                        <a:t>IMDi</a:t>
                      </a:r>
                      <a:r>
                        <a:rPr lang="nb-NO" sz="1400" b="0" baseline="0" dirty="0" smtClean="0"/>
                        <a:t>, NAV, Arbeidstilsynet</a:t>
                      </a:r>
                      <a:endParaRPr lang="nb-NO" sz="1400" b="0" baseline="0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59624" y="697688"/>
            <a:ext cx="11912368" cy="401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2000" dirty="0" smtClean="0">
                <a:solidFill>
                  <a:schemeClr val="accent5">
                    <a:lumMod val="50000"/>
                  </a:schemeClr>
                </a:solidFill>
              </a:rPr>
              <a:t>8. Tildele </a:t>
            </a:r>
            <a:r>
              <a:rPr lang="nb-NO" sz="2000" dirty="0">
                <a:solidFill>
                  <a:schemeClr val="accent5">
                    <a:lumMod val="50000"/>
                  </a:schemeClr>
                </a:solidFill>
              </a:rPr>
              <a:t>D-nummer ved registrering som </a:t>
            </a:r>
            <a:r>
              <a:rPr lang="nb-NO" sz="2000" dirty="0" smtClean="0">
                <a:solidFill>
                  <a:schemeClr val="accent5">
                    <a:lumMod val="50000"/>
                  </a:schemeClr>
                </a:solidFill>
              </a:rPr>
              <a:t>arbeidssøker </a:t>
            </a:r>
            <a:r>
              <a:rPr lang="nb-NO" sz="2000" dirty="0">
                <a:solidFill>
                  <a:schemeClr val="accent5">
                    <a:lumMod val="50000"/>
                  </a:schemeClr>
                </a:solidFill>
              </a:rPr>
              <a:t>hos </a:t>
            </a:r>
            <a:r>
              <a:rPr lang="nb-NO" sz="2000" dirty="0" smtClean="0">
                <a:solidFill>
                  <a:schemeClr val="accent5">
                    <a:lumMod val="50000"/>
                  </a:schemeClr>
                </a:solidFill>
              </a:rPr>
              <a:t>NAV</a:t>
            </a:r>
            <a:endParaRPr lang="nb-NO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5533" y="1659468"/>
            <a:ext cx="7264400" cy="242146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b-NO" sz="1600" b="1" dirty="0" smtClean="0">
                <a:solidFill>
                  <a:schemeClr val="tx1"/>
                </a:solidFill>
              </a:rPr>
              <a:t>BESKRIVELSE</a:t>
            </a:r>
          </a:p>
          <a:p>
            <a:r>
              <a:rPr lang="nb-NO" sz="1400" dirty="0" smtClean="0">
                <a:solidFill>
                  <a:schemeClr val="tx1"/>
                </a:solidFill>
              </a:rPr>
              <a:t>Som rekvirent av D-nummer, kan NAV ta i bruk en ny Folkeregister-tjeneste som gjør det mulig å tildele D-nummer til EØS-arbeidssøkere så fort de registrerer seg hos NAV. De kan samtidig få støtte til å bli e-brukere.</a:t>
            </a:r>
          </a:p>
        </p:txBody>
      </p:sp>
      <p:sp>
        <p:nvSpPr>
          <p:cNvPr id="7" name="Rectangle 6"/>
          <p:cNvSpPr/>
          <p:nvPr/>
        </p:nvSpPr>
        <p:spPr>
          <a:xfrm>
            <a:off x="7899399" y="1659469"/>
            <a:ext cx="3894667" cy="242146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5533" y="4299857"/>
            <a:ext cx="7264400" cy="234042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b-NO" sz="1600" b="1" dirty="0" smtClean="0">
                <a:solidFill>
                  <a:schemeClr val="tx1"/>
                </a:solidFill>
              </a:rPr>
              <a:t>GEVINST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>
                <a:solidFill>
                  <a:schemeClr val="tx1"/>
                </a:solidFill>
              </a:rPr>
              <a:t>Ø</a:t>
            </a:r>
            <a:r>
              <a:rPr lang="nb-NO" sz="1400" dirty="0" smtClean="0">
                <a:solidFill>
                  <a:schemeClr val="tx1"/>
                </a:solidFill>
              </a:rPr>
              <a:t>kt andel arbeidssøkere som registrerer seg og dermed bedre oversikt over EØS-borgere som befinner seg i Norge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Raskere tilgang til private og offentlige tjenester for arbeidsinnvandrere</a:t>
            </a:r>
            <a:endParaRPr lang="nb-NO" sz="1400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917071" y="4524543"/>
            <a:ext cx="0" cy="1908000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963069" y="5506063"/>
            <a:ext cx="1908000" cy="0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147743" y="4298064"/>
            <a:ext cx="1538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000" dirty="0" smtClean="0"/>
              <a:t>Enkel å gjennomføre</a:t>
            </a:r>
            <a:endParaRPr lang="nb-NO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9147744" y="6394065"/>
            <a:ext cx="1538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000" dirty="0" smtClean="0"/>
              <a:t>Vanskelig å gjennomføre</a:t>
            </a:r>
            <a:endParaRPr lang="nb-NO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8151802" y="5382952"/>
            <a:ext cx="8685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b-NO" sz="1000" dirty="0" smtClean="0"/>
              <a:t>Liten gevinst</a:t>
            </a:r>
            <a:endParaRPr lang="nb-NO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10771866" y="5382952"/>
            <a:ext cx="8685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b-NO" sz="1000" dirty="0" smtClean="0"/>
              <a:t>Stor gevinst</a:t>
            </a:r>
            <a:endParaRPr lang="nb-NO" sz="10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-10357" y="-1"/>
            <a:ext cx="5345837" cy="288000"/>
            <a:chOff x="6367481" y="314017"/>
            <a:chExt cx="5824519" cy="252000"/>
          </a:xfrm>
        </p:grpSpPr>
        <p:sp>
          <p:nvSpPr>
            <p:cNvPr id="21" name="Rectangle 20"/>
            <p:cNvSpPr/>
            <p:nvPr/>
          </p:nvSpPr>
          <p:spPr>
            <a:xfrm>
              <a:off x="6367481" y="314017"/>
              <a:ext cx="1922235" cy="252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>
                  <a:solidFill>
                    <a:schemeClr val="bg1"/>
                  </a:solidFill>
                </a:rPr>
                <a:t>Kort sikt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318623" y="314017"/>
              <a:ext cx="1922235" cy="25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 smtClean="0">
                  <a:solidFill>
                    <a:schemeClr val="bg1"/>
                  </a:solidFill>
                </a:rPr>
                <a:t>Mellomlang </a:t>
              </a:r>
              <a:r>
                <a:rPr lang="nb-NO" sz="1400" dirty="0">
                  <a:solidFill>
                    <a:schemeClr val="bg1"/>
                  </a:solidFill>
                </a:rPr>
                <a:t>sikt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0269765" y="314017"/>
              <a:ext cx="1922235" cy="25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 smtClean="0">
                  <a:solidFill>
                    <a:schemeClr val="bg1"/>
                  </a:solidFill>
                </a:rPr>
                <a:t>Lang sikt</a:t>
              </a:r>
              <a:endParaRPr lang="nb-NO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107</a:t>
            </a:fld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0657727" y="5882563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3766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8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733" name="think-cell Slide" r:id="rId4" imgW="530" imgH="528" progId="TCLayout.ActiveDocument.1">
                  <p:embed/>
                </p:oleObj>
              </mc:Choice>
              <mc:Fallback>
                <p:oleObj name="think-cell Slide" r:id="rId4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7899400" y="1659466"/>
          <a:ext cx="3835400" cy="242146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44095"/>
                <a:gridCol w="2191305"/>
              </a:tblGrid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HOVEDANSVARLIG: 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dirty="0" smtClean="0">
                          <a:solidFill>
                            <a:schemeClr val="tx1"/>
                          </a:solidFill>
                        </a:rPr>
                        <a:t>UDI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UTFØRER: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dirty="0" smtClean="0"/>
                        <a:t>UDI</a:t>
                      </a:r>
                      <a:endParaRPr lang="nb-NO" sz="1400" b="0" baseline="0" dirty="0" smtClean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KONSULTERES: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b="0" dirty="0" smtClean="0"/>
                        <a:t>Politiet, Skatteetaten</a:t>
                      </a:r>
                      <a:endParaRPr lang="nb-NO" sz="1400" b="0" baseline="0" dirty="0" smtClean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INFORMERES: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b="0" baseline="0" dirty="0" err="1" smtClean="0"/>
                        <a:t>IMDi</a:t>
                      </a:r>
                      <a:r>
                        <a:rPr lang="nb-NO" sz="1400" b="0" baseline="0" dirty="0" smtClean="0"/>
                        <a:t>, NAV, Arbeidstilsynet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59624" y="697688"/>
            <a:ext cx="11912368" cy="401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2000" dirty="0" smtClean="0">
                <a:solidFill>
                  <a:schemeClr val="accent5">
                    <a:lumMod val="50000"/>
                  </a:schemeClr>
                </a:solidFill>
              </a:rPr>
              <a:t>9. </a:t>
            </a:r>
            <a:r>
              <a:rPr lang="nb-NO" sz="2000" dirty="0">
                <a:solidFill>
                  <a:schemeClr val="accent5">
                    <a:lumMod val="50000"/>
                  </a:schemeClr>
                </a:solidFill>
              </a:rPr>
              <a:t>Evaluere dagens registreringsordning for </a:t>
            </a:r>
            <a:r>
              <a:rPr lang="nb-NO" sz="2000" dirty="0" smtClean="0">
                <a:solidFill>
                  <a:schemeClr val="accent5">
                    <a:lumMod val="50000"/>
                  </a:schemeClr>
                </a:solidFill>
              </a:rPr>
              <a:t>EØS-borgere</a:t>
            </a:r>
            <a:endParaRPr lang="nb-NO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5533" y="1659468"/>
            <a:ext cx="7264400" cy="242146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b-NO" sz="1600" b="1" dirty="0" smtClean="0">
                <a:solidFill>
                  <a:schemeClr val="tx1"/>
                </a:solidFill>
              </a:rPr>
              <a:t>BESKRIVELSE</a:t>
            </a:r>
          </a:p>
          <a:p>
            <a:r>
              <a:rPr lang="nb-NO" sz="1400" dirty="0" smtClean="0">
                <a:solidFill>
                  <a:schemeClr val="tx1"/>
                </a:solidFill>
              </a:rPr>
              <a:t>Ordningen for registrering av EØS-arbeidsinnvandrere hos Politiet skulle evalueres ett år etter innføring. Dette ble ikke gjort. Det er usikkert om ordningen gir gevinster for offentlig sektor, arbeidsinnvandrere og samfunnet i sin helhet. Det bør gjøres en evaluering av hvordan registreringen fungerer i dag, og utarbeides forslag til fremtidig løsning. Se målbildet på side 57-60 for en skisse til en mulig løsning.</a:t>
            </a:r>
          </a:p>
        </p:txBody>
      </p:sp>
      <p:sp>
        <p:nvSpPr>
          <p:cNvPr id="7" name="Rectangle 6"/>
          <p:cNvSpPr/>
          <p:nvPr/>
        </p:nvSpPr>
        <p:spPr>
          <a:xfrm>
            <a:off x="7899399" y="1659469"/>
            <a:ext cx="3894667" cy="242146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5533" y="4299857"/>
            <a:ext cx="7264400" cy="234042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b-NO" sz="1600" b="1" dirty="0" smtClean="0">
                <a:solidFill>
                  <a:schemeClr val="tx1"/>
                </a:solidFill>
              </a:rPr>
              <a:t>GEVINST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Mulighet for å definere en optimal prosess for registrering av arbeidsinnvandrere i Norge</a:t>
            </a:r>
            <a:endParaRPr lang="nb-NO" sz="1400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917071" y="4524543"/>
            <a:ext cx="0" cy="1908000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963069" y="5506063"/>
            <a:ext cx="1908000" cy="0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147743" y="4298064"/>
            <a:ext cx="1538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000" dirty="0" smtClean="0"/>
              <a:t>Enkel å gjennomføre</a:t>
            </a:r>
            <a:endParaRPr lang="nb-NO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9147744" y="6394065"/>
            <a:ext cx="1538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000" dirty="0" smtClean="0"/>
              <a:t>Vanskelig å gjennomføre</a:t>
            </a:r>
            <a:endParaRPr lang="nb-NO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8151802" y="5382952"/>
            <a:ext cx="8685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b-NO" sz="1000" dirty="0" smtClean="0"/>
              <a:t>Liten gevinst</a:t>
            </a:r>
            <a:endParaRPr lang="nb-NO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10771866" y="5382952"/>
            <a:ext cx="8685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b-NO" sz="1000" dirty="0" smtClean="0"/>
              <a:t>Stor gevinst</a:t>
            </a:r>
            <a:endParaRPr lang="nb-NO" sz="10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-10357" y="-1"/>
            <a:ext cx="5345837" cy="288000"/>
            <a:chOff x="6367481" y="314017"/>
            <a:chExt cx="5824519" cy="252000"/>
          </a:xfrm>
        </p:grpSpPr>
        <p:sp>
          <p:nvSpPr>
            <p:cNvPr id="21" name="Rectangle 20"/>
            <p:cNvSpPr/>
            <p:nvPr/>
          </p:nvSpPr>
          <p:spPr>
            <a:xfrm>
              <a:off x="6367481" y="314017"/>
              <a:ext cx="1922235" cy="252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>
                  <a:solidFill>
                    <a:schemeClr val="bg1"/>
                  </a:solidFill>
                </a:rPr>
                <a:t>Kort sikt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318623" y="314017"/>
              <a:ext cx="1922235" cy="25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 smtClean="0">
                  <a:solidFill>
                    <a:schemeClr val="bg1"/>
                  </a:solidFill>
                </a:rPr>
                <a:t>Mellomlang </a:t>
              </a:r>
              <a:r>
                <a:rPr lang="nb-NO" sz="1400" dirty="0">
                  <a:solidFill>
                    <a:schemeClr val="bg1"/>
                  </a:solidFill>
                </a:rPr>
                <a:t>sikt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0269765" y="314017"/>
              <a:ext cx="1922235" cy="25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 smtClean="0">
                  <a:solidFill>
                    <a:schemeClr val="bg1"/>
                  </a:solidFill>
                </a:rPr>
                <a:t>Lang sikt</a:t>
              </a:r>
              <a:endParaRPr lang="nb-NO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108</a:t>
            </a:fld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0122872" y="4953174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4447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8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758" name="think-cell Slide" r:id="rId4" imgW="530" imgH="528" progId="TCLayout.ActiveDocument.1">
                  <p:embed/>
                </p:oleObj>
              </mc:Choice>
              <mc:Fallback>
                <p:oleObj name="think-cell Slide" r:id="rId4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7899400" y="1659466"/>
          <a:ext cx="3835400" cy="242146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44095"/>
                <a:gridCol w="2191305"/>
              </a:tblGrid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HOVEDANSVARLIG: 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dirty="0" smtClean="0">
                          <a:solidFill>
                            <a:schemeClr val="tx1"/>
                          </a:solidFill>
                        </a:rPr>
                        <a:t>Skatteetaten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UTFØRER: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dirty="0" smtClean="0">
                          <a:solidFill>
                            <a:schemeClr val="tx1"/>
                          </a:solidFill>
                        </a:rPr>
                        <a:t>Skatteetaten, Arbeidstilsynet, </a:t>
                      </a:r>
                      <a:r>
                        <a:rPr lang="nb-NO" sz="1400" b="0" dirty="0" err="1" smtClean="0">
                          <a:solidFill>
                            <a:schemeClr val="tx1"/>
                          </a:solidFill>
                        </a:rPr>
                        <a:t>Altinn</a:t>
                      </a:r>
                      <a:endParaRPr lang="nb-NO" sz="1400" b="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KONSULTERES: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b="0" dirty="0" smtClean="0"/>
                        <a:t>UDI, Politiet,</a:t>
                      </a:r>
                      <a:r>
                        <a:rPr lang="nb-NO" sz="1400" b="0" baseline="0" dirty="0" smtClean="0"/>
                        <a:t> </a:t>
                      </a:r>
                      <a:r>
                        <a:rPr lang="nb-NO" sz="1400" b="0" dirty="0" smtClean="0"/>
                        <a:t>NAV</a:t>
                      </a:r>
                      <a:endParaRPr lang="nb-NO" sz="1400" b="0" baseline="0" dirty="0" smtClean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INFORMERES: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b="0" baseline="0" dirty="0" err="1" smtClean="0"/>
                        <a:t>IMDi</a:t>
                      </a:r>
                      <a:endParaRPr lang="nb-NO" sz="1400" b="0" baseline="0" dirty="0" smtClean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59624" y="697688"/>
            <a:ext cx="11912368" cy="401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2000" dirty="0" smtClean="0">
                <a:solidFill>
                  <a:srgbClr val="002060"/>
                </a:solidFill>
              </a:rPr>
              <a:t>10</a:t>
            </a:r>
            <a:r>
              <a:rPr lang="nb-NO" sz="2000" dirty="0">
                <a:solidFill>
                  <a:srgbClr val="002060"/>
                </a:solidFill>
              </a:rPr>
              <a:t>. Informere arbeidsgivere om riktig prosess for registrering av </a:t>
            </a:r>
            <a:r>
              <a:rPr lang="nb-NO" sz="2000" dirty="0" smtClean="0">
                <a:solidFill>
                  <a:srgbClr val="002060"/>
                </a:solidFill>
              </a:rPr>
              <a:t>EØS-arbeidstakere</a:t>
            </a:r>
            <a:endParaRPr lang="nb-NO" sz="2000" dirty="0">
              <a:solidFill>
                <a:srgbClr val="00206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5533" y="1659468"/>
            <a:ext cx="7264400" cy="242146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b-NO" sz="1600" b="1" dirty="0" smtClean="0">
                <a:solidFill>
                  <a:schemeClr val="tx1"/>
                </a:solidFill>
              </a:rPr>
              <a:t>BESKRIVELSE</a:t>
            </a:r>
          </a:p>
          <a:p>
            <a:r>
              <a:rPr lang="nb-NO" sz="1400" dirty="0" smtClean="0">
                <a:solidFill>
                  <a:schemeClr val="tx1"/>
                </a:solidFill>
              </a:rPr>
              <a:t>Arbeidsgivere bør informeres om riktig prosess for registering av EØS-arbeidstakere. De bør gjøres bevisste på at arbeidstakere ikke trenger </a:t>
            </a:r>
            <a:r>
              <a:rPr lang="nb-NO" sz="1400" dirty="0">
                <a:solidFill>
                  <a:schemeClr val="tx1"/>
                </a:solidFill>
              </a:rPr>
              <a:t>D-nummer </a:t>
            </a:r>
            <a:r>
              <a:rPr lang="nb-NO" sz="1400" dirty="0" smtClean="0">
                <a:solidFill>
                  <a:schemeClr val="tx1"/>
                </a:solidFill>
              </a:rPr>
              <a:t>for å signere arbeidskontrakt, og at kontrakten danner grunnlaget for tildeling av D-nummer.</a:t>
            </a:r>
          </a:p>
          <a:p>
            <a:endParaRPr lang="nb-NO" sz="1400" dirty="0">
              <a:solidFill>
                <a:schemeClr val="tx1"/>
              </a:solidFill>
            </a:endParaRPr>
          </a:p>
          <a:p>
            <a:r>
              <a:rPr lang="nb-NO" sz="1400" dirty="0" smtClean="0">
                <a:solidFill>
                  <a:schemeClr val="tx1"/>
                </a:solidFill>
              </a:rPr>
              <a:t>Informasjonen kan distribueres gjennom informasjonsutsendelse fra Skatteetaten eller Arbeidstilsynet i </a:t>
            </a:r>
            <a:r>
              <a:rPr lang="nb-NO" sz="1400" dirty="0" err="1" smtClean="0">
                <a:solidFill>
                  <a:schemeClr val="tx1"/>
                </a:solidFill>
              </a:rPr>
              <a:t>Altinn</a:t>
            </a:r>
            <a:r>
              <a:rPr lang="nb-NO" sz="14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" name="Rectangle 6"/>
          <p:cNvSpPr/>
          <p:nvPr/>
        </p:nvSpPr>
        <p:spPr>
          <a:xfrm>
            <a:off x="7899399" y="1659469"/>
            <a:ext cx="3894667" cy="242146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5533" y="4299857"/>
            <a:ext cx="7264400" cy="234042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b-NO" sz="1600" b="1" dirty="0" smtClean="0">
                <a:solidFill>
                  <a:schemeClr val="tx1"/>
                </a:solidFill>
              </a:rPr>
              <a:t>GEVINST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>
                <a:solidFill>
                  <a:schemeClr val="tx1"/>
                </a:solidFill>
              </a:rPr>
              <a:t>Bedre muligheter for arbeidsinnvandrere til å finne jobb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>
                <a:solidFill>
                  <a:schemeClr val="tx1"/>
                </a:solidFill>
              </a:rPr>
              <a:t>Potensielt reduserte kostnader knyttet til økonomisk støtte fra NAV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1400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917071" y="4524543"/>
            <a:ext cx="0" cy="1908000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963069" y="5506063"/>
            <a:ext cx="1908000" cy="0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147743" y="4298064"/>
            <a:ext cx="1538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000" dirty="0" smtClean="0"/>
              <a:t>Enkel å gjennomføre</a:t>
            </a:r>
            <a:endParaRPr lang="nb-NO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9147744" y="6394065"/>
            <a:ext cx="1538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000" dirty="0" smtClean="0"/>
              <a:t>Vanskelig å gjennomføre</a:t>
            </a:r>
            <a:endParaRPr lang="nb-NO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8151802" y="5382952"/>
            <a:ext cx="8685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b-NO" sz="1000" dirty="0" smtClean="0"/>
              <a:t>Liten gevinst</a:t>
            </a:r>
            <a:endParaRPr lang="nb-NO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10771866" y="5382952"/>
            <a:ext cx="8685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b-NO" sz="1000" dirty="0" smtClean="0"/>
              <a:t>Stor gevinst</a:t>
            </a:r>
            <a:endParaRPr lang="nb-NO" sz="10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-10357" y="-1"/>
            <a:ext cx="5345837" cy="288000"/>
            <a:chOff x="6367481" y="314017"/>
            <a:chExt cx="5824519" cy="252000"/>
          </a:xfrm>
        </p:grpSpPr>
        <p:sp>
          <p:nvSpPr>
            <p:cNvPr id="21" name="Rectangle 20"/>
            <p:cNvSpPr/>
            <p:nvPr/>
          </p:nvSpPr>
          <p:spPr>
            <a:xfrm>
              <a:off x="6367481" y="314017"/>
              <a:ext cx="1922235" cy="252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>
                  <a:solidFill>
                    <a:schemeClr val="bg1"/>
                  </a:solidFill>
                </a:rPr>
                <a:t>Kort sikt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318623" y="314017"/>
              <a:ext cx="1922235" cy="25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 smtClean="0">
                  <a:solidFill>
                    <a:schemeClr val="bg1"/>
                  </a:solidFill>
                </a:rPr>
                <a:t>Mellomlang </a:t>
              </a:r>
              <a:r>
                <a:rPr lang="nb-NO" sz="1400" dirty="0">
                  <a:solidFill>
                    <a:schemeClr val="bg1"/>
                  </a:solidFill>
                </a:rPr>
                <a:t>sikt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0269765" y="314017"/>
              <a:ext cx="1922235" cy="25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 smtClean="0">
                  <a:solidFill>
                    <a:schemeClr val="bg1"/>
                  </a:solidFill>
                </a:rPr>
                <a:t>Lang sikt</a:t>
              </a:r>
              <a:endParaRPr lang="nb-NO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109</a:t>
            </a:fld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9975356" y="4667486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393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entagon 7"/>
          <p:cNvSpPr/>
          <p:nvPr/>
        </p:nvSpPr>
        <p:spPr>
          <a:xfrm>
            <a:off x="4963037" y="1900915"/>
            <a:ext cx="2268000" cy="747346"/>
          </a:xfrm>
          <a:prstGeom prst="homePlat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b="1" dirty="0" smtClean="0">
                <a:solidFill>
                  <a:schemeClr val="tx1"/>
                </a:solidFill>
              </a:rPr>
              <a:t>Komme inn på arbeidsmarkedet</a:t>
            </a:r>
            <a:endParaRPr lang="nb-NO" b="1" dirty="0">
              <a:solidFill>
                <a:schemeClr val="tx1"/>
              </a:solidFill>
            </a:endParaRPr>
          </a:p>
        </p:txBody>
      </p:sp>
      <p:sp>
        <p:nvSpPr>
          <p:cNvPr id="4" name="Pentagon 3"/>
          <p:cNvSpPr/>
          <p:nvPr/>
        </p:nvSpPr>
        <p:spPr>
          <a:xfrm>
            <a:off x="2593156" y="1900915"/>
            <a:ext cx="2268000" cy="747346"/>
          </a:xfrm>
          <a:prstGeom prst="homePlat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b="1" dirty="0" smtClean="0">
                <a:solidFill>
                  <a:schemeClr val="tx1"/>
                </a:solidFill>
              </a:rPr>
              <a:t>Flytte til Norge</a:t>
            </a:r>
            <a:endParaRPr lang="nb-NO" b="1" dirty="0">
              <a:solidFill>
                <a:schemeClr val="tx1"/>
              </a:solidFill>
            </a:endParaRPr>
          </a:p>
        </p:txBody>
      </p:sp>
      <p:sp>
        <p:nvSpPr>
          <p:cNvPr id="5" name="Pentagon 4"/>
          <p:cNvSpPr/>
          <p:nvPr/>
        </p:nvSpPr>
        <p:spPr>
          <a:xfrm>
            <a:off x="223275" y="1900915"/>
            <a:ext cx="2268000" cy="747346"/>
          </a:xfrm>
          <a:prstGeom prst="homePlat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b="1" dirty="0" smtClean="0">
                <a:solidFill>
                  <a:schemeClr val="tx1"/>
                </a:solidFill>
              </a:rPr>
              <a:t>Vurdere å flytte</a:t>
            </a:r>
            <a:endParaRPr lang="nb-NO" b="1" dirty="0">
              <a:solidFill>
                <a:schemeClr val="tx1"/>
              </a:solidFill>
            </a:endParaRPr>
          </a:p>
        </p:txBody>
      </p:sp>
      <p:sp>
        <p:nvSpPr>
          <p:cNvPr id="32" name="Pentagon 31"/>
          <p:cNvSpPr/>
          <p:nvPr/>
        </p:nvSpPr>
        <p:spPr>
          <a:xfrm>
            <a:off x="9702800" y="1905440"/>
            <a:ext cx="2268000" cy="747346"/>
          </a:xfrm>
          <a:prstGeom prst="homePlat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b="1" dirty="0" smtClean="0">
                <a:solidFill>
                  <a:schemeClr val="tx1"/>
                </a:solidFill>
              </a:rPr>
              <a:t>Etablere seg</a:t>
            </a:r>
            <a:endParaRPr lang="nb-NO" b="1" dirty="0">
              <a:solidFill>
                <a:schemeClr val="tx1"/>
              </a:solidFill>
            </a:endParaRPr>
          </a:p>
        </p:txBody>
      </p:sp>
      <p:sp>
        <p:nvSpPr>
          <p:cNvPr id="9" name="Pentagon 8"/>
          <p:cNvSpPr/>
          <p:nvPr/>
        </p:nvSpPr>
        <p:spPr>
          <a:xfrm>
            <a:off x="7332918" y="1905440"/>
            <a:ext cx="2268000" cy="747346"/>
          </a:xfrm>
          <a:prstGeom prst="homePlat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b="1" dirty="0" smtClean="0">
                <a:solidFill>
                  <a:schemeClr val="tx1"/>
                </a:solidFill>
              </a:rPr>
              <a:t>Registrere seg</a:t>
            </a:r>
            <a:endParaRPr lang="nb-NO" b="1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11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22858" y="-16032"/>
            <a:ext cx="11065287" cy="775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2200" b="1" dirty="0" smtClean="0">
                <a:solidFill>
                  <a:schemeClr val="accent5">
                    <a:lumMod val="50000"/>
                  </a:schemeClr>
                </a:solidFill>
              </a:rPr>
              <a:t>DAGENS PROSESS FOR ARBEIDSINNVANDRERE FRA EØS</a:t>
            </a:r>
            <a:endParaRPr lang="nb-NO" sz="2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3275" y="2773680"/>
            <a:ext cx="226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/>
              <a:t>Vurdere alternative land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/>
              <a:t>Ta en beslutning</a:t>
            </a:r>
            <a:endParaRPr lang="nb-NO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2593156" y="2773680"/>
            <a:ext cx="2268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/>
              <a:t>Forberede flytting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/>
              <a:t>Flytte til landet, ordne bolig og telefonnummer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/>
              <a:t>Orientere seg i samfunnet</a:t>
            </a:r>
            <a:endParaRPr lang="nb-NO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4963037" y="2773680"/>
            <a:ext cx="226799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/>
              <a:t>Bli kjent med arbeidsmarkedet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/>
              <a:t>(Registrere seg som arbeidssøker)*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/>
              <a:t>Søke jobb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/>
              <a:t>Få jobb og signere arbeidskontrakt</a:t>
            </a:r>
            <a:endParaRPr lang="nb-NO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7332917" y="2773680"/>
            <a:ext cx="22680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/>
              <a:t>Søke om skattekort og D-nummer*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/>
              <a:t>Søke om registreringsbevis*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/>
              <a:t>Melde flytting og motta fødselsnummer*</a:t>
            </a:r>
            <a:endParaRPr lang="nb-NO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9702799" y="2773680"/>
            <a:ext cx="20775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/>
              <a:t>Åpne bankkonto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/>
              <a:t>Leie bolig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/>
              <a:t>Ta i bruk aktuelle tjenester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/>
              <a:t>Sende skattemelding*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441837" y="5103624"/>
            <a:ext cx="8407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i="1" dirty="0" smtClean="0">
                <a:solidFill>
                  <a:schemeClr val="bg1">
                    <a:lumMod val="50000"/>
                  </a:schemeClr>
                </a:solidFill>
              </a:rPr>
              <a:t>*Obligatoriske steg i den formelle prosessen for å flytte til Norge som arbeidsinnvandrer </a:t>
            </a:r>
            <a:endParaRPr lang="nb-NO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96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8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782" name="think-cell Slide" r:id="rId4" imgW="530" imgH="528" progId="TCLayout.ActiveDocument.1">
                  <p:embed/>
                </p:oleObj>
              </mc:Choice>
              <mc:Fallback>
                <p:oleObj name="think-cell Slide" r:id="rId4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7899400" y="1659466"/>
          <a:ext cx="3835400" cy="242146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44095"/>
                <a:gridCol w="2191305"/>
              </a:tblGrid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HOVEDANSVARLIG: 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dirty="0" smtClean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UTFØRER: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dirty="0" smtClean="0">
                          <a:solidFill>
                            <a:srgbClr val="FF0000"/>
                          </a:solidFill>
                        </a:rPr>
                        <a:t>Skatteetaten, </a:t>
                      </a:r>
                      <a:r>
                        <a:rPr lang="nb-NO" sz="1400" b="0" dirty="0" err="1" smtClean="0">
                          <a:solidFill>
                            <a:srgbClr val="FF0000"/>
                          </a:solidFill>
                        </a:rPr>
                        <a:t>IMDi</a:t>
                      </a:r>
                      <a:r>
                        <a:rPr lang="nb-NO" sz="1400" b="0" dirty="0" smtClean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nb-NO" sz="1400" b="0" baseline="0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KONSULTERES: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b="0" dirty="0" smtClean="0"/>
                        <a:t>UDI, Politiet, Arbeidstilsynet, NAV</a:t>
                      </a:r>
                      <a:endParaRPr lang="nb-NO" sz="1400" b="0" baseline="0" dirty="0" smtClean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INFORMERES: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b-NO" sz="1400" b="0" baseline="0" dirty="0" smtClean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59624" y="697688"/>
            <a:ext cx="11912368" cy="401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2000" dirty="0" smtClean="0">
                <a:solidFill>
                  <a:srgbClr val="002060"/>
                </a:solidFill>
              </a:rPr>
              <a:t>11</a:t>
            </a:r>
            <a:r>
              <a:rPr lang="nb-NO" sz="2000" dirty="0">
                <a:solidFill>
                  <a:srgbClr val="002060"/>
                </a:solidFill>
              </a:rPr>
              <a:t>. Informere boligutleiere om rettigheter til personer med midlertidig opphold i </a:t>
            </a:r>
            <a:r>
              <a:rPr lang="nb-NO" sz="2000" dirty="0" smtClean="0">
                <a:solidFill>
                  <a:srgbClr val="002060"/>
                </a:solidFill>
              </a:rPr>
              <a:t>Norge</a:t>
            </a:r>
            <a:endParaRPr lang="nb-NO" sz="2000" dirty="0">
              <a:solidFill>
                <a:srgbClr val="00206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5533" y="1659468"/>
            <a:ext cx="7264400" cy="242146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b-NO" sz="1600" b="1" dirty="0" smtClean="0">
                <a:solidFill>
                  <a:schemeClr val="tx1"/>
                </a:solidFill>
              </a:rPr>
              <a:t>BESKRIVELSE</a:t>
            </a:r>
          </a:p>
          <a:p>
            <a:r>
              <a:rPr lang="nb-NO" sz="1400" dirty="0" smtClean="0">
                <a:solidFill>
                  <a:schemeClr val="tx1"/>
                </a:solidFill>
              </a:rPr>
              <a:t>Boligutleiere bør informeres om </a:t>
            </a:r>
            <a:r>
              <a:rPr lang="nb-NO" sz="1400" dirty="0">
                <a:solidFill>
                  <a:schemeClr val="tx1"/>
                </a:solidFill>
              </a:rPr>
              <a:t>at personer med D-nummer </a:t>
            </a:r>
            <a:r>
              <a:rPr lang="nb-NO" sz="1400" dirty="0" smtClean="0">
                <a:solidFill>
                  <a:schemeClr val="tx1"/>
                </a:solidFill>
              </a:rPr>
              <a:t>ikke bør </a:t>
            </a:r>
            <a:r>
              <a:rPr lang="nb-NO" sz="1400" dirty="0">
                <a:solidFill>
                  <a:schemeClr val="tx1"/>
                </a:solidFill>
              </a:rPr>
              <a:t>diskrimineres i valg av leietaker. Dette bør kommuniseres gjennom kanalene de kjenner og bruker aktivt, som f.eks. nettsidene til Huseiernes Landsforbund og Forbrukerrådet.</a:t>
            </a:r>
          </a:p>
        </p:txBody>
      </p:sp>
      <p:sp>
        <p:nvSpPr>
          <p:cNvPr id="7" name="Rectangle 6"/>
          <p:cNvSpPr/>
          <p:nvPr/>
        </p:nvSpPr>
        <p:spPr>
          <a:xfrm>
            <a:off x="7899399" y="1659469"/>
            <a:ext cx="3894667" cy="242146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5533" y="4299857"/>
            <a:ext cx="7264400" cy="234042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b-NO" sz="1600" b="1" dirty="0" smtClean="0">
                <a:solidFill>
                  <a:schemeClr val="tx1"/>
                </a:solidFill>
              </a:rPr>
              <a:t>GEVINST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Bedre tilgang til bolig for arbeidsinnvandrere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1400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917071" y="4524543"/>
            <a:ext cx="0" cy="1908000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963069" y="5506063"/>
            <a:ext cx="1908000" cy="0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147743" y="4298064"/>
            <a:ext cx="1538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000" dirty="0" smtClean="0"/>
              <a:t>Enkel å gjennomføre</a:t>
            </a:r>
            <a:endParaRPr lang="nb-NO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9147744" y="6394065"/>
            <a:ext cx="1538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000" dirty="0" smtClean="0"/>
              <a:t>Vanskelig å gjennomføre</a:t>
            </a:r>
            <a:endParaRPr lang="nb-NO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8151802" y="5382952"/>
            <a:ext cx="8685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b-NO" sz="1000" dirty="0" smtClean="0"/>
              <a:t>Liten gevinst</a:t>
            </a:r>
            <a:endParaRPr lang="nb-NO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10771866" y="5382952"/>
            <a:ext cx="8685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b-NO" sz="1000" dirty="0" smtClean="0"/>
              <a:t>Stor gevinst</a:t>
            </a:r>
            <a:endParaRPr lang="nb-NO" sz="10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-10357" y="-1"/>
            <a:ext cx="5345837" cy="288000"/>
            <a:chOff x="6367481" y="314017"/>
            <a:chExt cx="5824519" cy="252000"/>
          </a:xfrm>
        </p:grpSpPr>
        <p:sp>
          <p:nvSpPr>
            <p:cNvPr id="21" name="Rectangle 20"/>
            <p:cNvSpPr/>
            <p:nvPr/>
          </p:nvSpPr>
          <p:spPr>
            <a:xfrm>
              <a:off x="6367481" y="314017"/>
              <a:ext cx="1922235" cy="252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>
                  <a:solidFill>
                    <a:schemeClr val="bg1"/>
                  </a:solidFill>
                </a:rPr>
                <a:t>Kort sikt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318623" y="314017"/>
              <a:ext cx="1922235" cy="25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 smtClean="0">
                  <a:solidFill>
                    <a:schemeClr val="bg1"/>
                  </a:solidFill>
                </a:rPr>
                <a:t>Mellomlang </a:t>
              </a:r>
              <a:r>
                <a:rPr lang="nb-NO" sz="1400" dirty="0">
                  <a:solidFill>
                    <a:schemeClr val="bg1"/>
                  </a:solidFill>
                </a:rPr>
                <a:t>sikt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0269765" y="314017"/>
              <a:ext cx="1922235" cy="25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 smtClean="0">
                  <a:solidFill>
                    <a:schemeClr val="bg1"/>
                  </a:solidFill>
                </a:rPr>
                <a:t>Lang sikt</a:t>
              </a:r>
              <a:endParaRPr lang="nb-NO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110</a:t>
            </a:fld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0004786" y="4582000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578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28600" y="-152400"/>
            <a:ext cx="12661900" cy="7213600"/>
          </a:xfrm>
          <a:prstGeom prst="rect">
            <a:avLst/>
          </a:prstGeom>
          <a:solidFill>
            <a:schemeClr val="accent5">
              <a:lumMod val="20000"/>
              <a:lumOff val="80000"/>
              <a:alpha val="39608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435796" y="2222500"/>
            <a:ext cx="533312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 smtClean="0">
                <a:solidFill>
                  <a:srgbClr val="002060"/>
                </a:solidFill>
              </a:rPr>
              <a:t>VEDLEGG 4</a:t>
            </a:r>
            <a:endParaRPr lang="en-US" sz="8800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83774" y="4038600"/>
            <a:ext cx="495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002060"/>
                </a:solidFill>
              </a:rPr>
              <a:t>- Detaljert beskrivelse av tiltak på </a:t>
            </a:r>
            <a:r>
              <a:rPr lang="nb-NO" dirty="0">
                <a:solidFill>
                  <a:srgbClr val="002060"/>
                </a:solidFill>
              </a:rPr>
              <a:t>m</a:t>
            </a:r>
            <a:r>
              <a:rPr lang="nb-NO" dirty="0" smtClean="0">
                <a:solidFill>
                  <a:srgbClr val="002060"/>
                </a:solidFill>
              </a:rPr>
              <a:t>ellomlang sikt -</a:t>
            </a:r>
            <a:endParaRPr lang="nb-NO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20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8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06" name="think-cell Slide" r:id="rId4" imgW="530" imgH="528" progId="TCLayout.ActiveDocument.1">
                  <p:embed/>
                </p:oleObj>
              </mc:Choice>
              <mc:Fallback>
                <p:oleObj name="think-cell Slide" r:id="rId4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326707"/>
              </p:ext>
            </p:extLst>
          </p:nvPr>
        </p:nvGraphicFramePr>
        <p:xfrm>
          <a:off x="7899400" y="1659466"/>
          <a:ext cx="3835400" cy="242146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44095"/>
                <a:gridCol w="2191305"/>
              </a:tblGrid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HOVEDANSVARLIG: 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dirty="0" smtClean="0">
                          <a:solidFill>
                            <a:srgbClr val="FF0000"/>
                          </a:solidFill>
                        </a:rPr>
                        <a:t>NAV?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UTFØRER: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dirty="0" smtClean="0"/>
                        <a:t>UDI, Arbeidstilsynet, Politiet</a:t>
                      </a:r>
                      <a:r>
                        <a:rPr lang="nb-NO" sz="1400" b="0" baseline="0" dirty="0" smtClean="0"/>
                        <a:t>, Skatteetaten, </a:t>
                      </a:r>
                      <a:r>
                        <a:rPr lang="nb-NO" sz="1400" b="0" baseline="0" dirty="0" err="1" smtClean="0"/>
                        <a:t>IMDi</a:t>
                      </a:r>
                      <a:endParaRPr lang="nb-NO" sz="1400" b="0" baseline="0" dirty="0" smtClean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KONSULTERES: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b-NO" sz="1400" b="0" baseline="0" dirty="0" smtClean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INFORMERES: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nb-NO" sz="14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59624" y="697688"/>
            <a:ext cx="11912368" cy="401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2000" dirty="0" smtClean="0">
                <a:solidFill>
                  <a:schemeClr val="accent5">
                    <a:lumMod val="50000"/>
                  </a:schemeClr>
                </a:solidFill>
              </a:rPr>
              <a:t>1. Tilby dialogtjenester til arbeidsinnvandrere</a:t>
            </a:r>
            <a:endParaRPr lang="nb-NO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5533" y="1659468"/>
            <a:ext cx="7264400" cy="242146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b-NO" sz="1600" b="1" dirty="0" smtClean="0">
                <a:solidFill>
                  <a:schemeClr val="tx1"/>
                </a:solidFill>
              </a:rPr>
              <a:t>BESKRIVELSE</a:t>
            </a:r>
          </a:p>
          <a:p>
            <a:r>
              <a:rPr lang="nb-NO" sz="1400" dirty="0" smtClean="0">
                <a:solidFill>
                  <a:schemeClr val="tx1"/>
                </a:solidFill>
              </a:rPr>
              <a:t>Arbeidsinnvandrere bør ha mulighet til å stille spørsmål og få svar gjennom egnede dialog-tjenester. Dette kan f.eks. være </a:t>
            </a:r>
            <a:r>
              <a:rPr lang="nb-NO" sz="1400" dirty="0" err="1" smtClean="0">
                <a:solidFill>
                  <a:schemeClr val="tx1"/>
                </a:solidFill>
              </a:rPr>
              <a:t>chat</a:t>
            </a:r>
            <a:r>
              <a:rPr lang="nb-NO" sz="1400" dirty="0" smtClean="0">
                <a:solidFill>
                  <a:schemeClr val="tx1"/>
                </a:solidFill>
              </a:rPr>
              <a:t> eller forum. Dialogtjenestene bør utformes slik at 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Er lett tilgjengelige på én eller flere av eksisterende sider for arbeidsinnvandrere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Er basert på en effektiv prosess med delvis eller fullautomatisert besvarelse av henvendelser, og god involvering av private personer som har ønske og mulighet til å dele informasjon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Gjør det enkelt for arbeidsinnvandrere å identifisere riktige svar</a:t>
            </a:r>
          </a:p>
        </p:txBody>
      </p:sp>
      <p:sp>
        <p:nvSpPr>
          <p:cNvPr id="7" name="Rectangle 6"/>
          <p:cNvSpPr/>
          <p:nvPr/>
        </p:nvSpPr>
        <p:spPr>
          <a:xfrm>
            <a:off x="7899399" y="1659469"/>
            <a:ext cx="3894667" cy="242146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5533" y="4299857"/>
            <a:ext cx="7264400" cy="234042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b-NO" sz="1600" b="1" dirty="0" smtClean="0">
                <a:solidFill>
                  <a:schemeClr val="tx1"/>
                </a:solidFill>
              </a:rPr>
              <a:t>GEVINST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Like muligheter til å få tak i informasjon for arbeidsinnvandrere med og uten nettverk i Norge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>
                <a:solidFill>
                  <a:schemeClr val="tx1"/>
                </a:solidFill>
              </a:rPr>
              <a:t>F</a:t>
            </a:r>
            <a:r>
              <a:rPr lang="nb-NO" sz="1400" dirty="0" smtClean="0">
                <a:solidFill>
                  <a:schemeClr val="tx1"/>
                </a:solidFill>
              </a:rPr>
              <a:t>ærre henvendelser til etater </a:t>
            </a:r>
            <a:r>
              <a:rPr lang="nb-NO" sz="1400" dirty="0">
                <a:solidFill>
                  <a:schemeClr val="tx1"/>
                </a:solidFill>
              </a:rPr>
              <a:t>fra arbeidsinnvandrere, og redusert tidsbruk knyttet til dette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Redusert sannsynlighet for ubevisste lovbrudd fra arbeidsinnvandrernes side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Færre feil </a:t>
            </a:r>
            <a:r>
              <a:rPr lang="nb-NO" sz="1400" dirty="0">
                <a:solidFill>
                  <a:schemeClr val="tx1"/>
                </a:solidFill>
              </a:rPr>
              <a:t>i registreringer og rapporteringer 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917071" y="4524543"/>
            <a:ext cx="0" cy="1908000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963069" y="5506063"/>
            <a:ext cx="1908000" cy="0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147743" y="4298064"/>
            <a:ext cx="1538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000" dirty="0" smtClean="0"/>
              <a:t>Enkel å gjennomføre</a:t>
            </a:r>
            <a:endParaRPr lang="nb-NO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9147744" y="6394065"/>
            <a:ext cx="1538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000" dirty="0" smtClean="0"/>
              <a:t>Vanskelig å gjennomføre</a:t>
            </a:r>
            <a:endParaRPr lang="nb-NO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8151802" y="5382952"/>
            <a:ext cx="8685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b-NO" sz="1000" dirty="0" smtClean="0"/>
              <a:t>Liten gevinst</a:t>
            </a:r>
            <a:endParaRPr lang="nb-NO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10771866" y="5382952"/>
            <a:ext cx="8685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b-NO" sz="1000" dirty="0" smtClean="0"/>
              <a:t>Stor gevinst</a:t>
            </a:r>
            <a:endParaRPr lang="nb-NO" sz="10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-10357" y="-1"/>
            <a:ext cx="5345837" cy="288000"/>
            <a:chOff x="6367481" y="314017"/>
            <a:chExt cx="5824519" cy="252000"/>
          </a:xfrm>
        </p:grpSpPr>
        <p:sp>
          <p:nvSpPr>
            <p:cNvPr id="22" name="Rectangle 21"/>
            <p:cNvSpPr/>
            <p:nvPr/>
          </p:nvSpPr>
          <p:spPr>
            <a:xfrm>
              <a:off x="6367481" y="314017"/>
              <a:ext cx="1922235" cy="25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>
                  <a:solidFill>
                    <a:schemeClr val="bg1"/>
                  </a:solidFill>
                </a:rPr>
                <a:t>Kort sikt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318623" y="314017"/>
              <a:ext cx="1922235" cy="252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 smtClean="0">
                  <a:solidFill>
                    <a:schemeClr val="bg1"/>
                  </a:solidFill>
                </a:rPr>
                <a:t>Mellomlang </a:t>
              </a:r>
              <a:r>
                <a:rPr lang="nb-NO" sz="1400" dirty="0">
                  <a:solidFill>
                    <a:schemeClr val="bg1"/>
                  </a:solidFill>
                </a:rPr>
                <a:t>sikt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269765" y="314017"/>
              <a:ext cx="1922235" cy="25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 smtClean="0">
                  <a:solidFill>
                    <a:schemeClr val="bg1"/>
                  </a:solidFill>
                </a:rPr>
                <a:t>Lang sikt</a:t>
              </a:r>
              <a:endParaRPr lang="nb-NO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112</a:t>
            </a:fld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319746" y="5862160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9190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8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829" name="think-cell Slide" r:id="rId4" imgW="530" imgH="528" progId="TCLayout.ActiveDocument.1">
                  <p:embed/>
                </p:oleObj>
              </mc:Choice>
              <mc:Fallback>
                <p:oleObj name="think-cell Slide" r:id="rId4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7899400" y="1659466"/>
          <a:ext cx="3835400" cy="242146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44095"/>
                <a:gridCol w="2191305"/>
              </a:tblGrid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HOVEDANSVARLIG: 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dirty="0" smtClean="0">
                          <a:solidFill>
                            <a:schemeClr val="tx1"/>
                          </a:solidFill>
                        </a:rPr>
                        <a:t>NAV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UTFØRER: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dirty="0" smtClean="0"/>
                        <a:t>UDI, NAV, Arbeidstilsynet, Politiet</a:t>
                      </a:r>
                      <a:r>
                        <a:rPr lang="nb-NO" sz="1400" b="0" baseline="0" dirty="0" smtClean="0"/>
                        <a:t>, Skatteetaten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KONSULTERES: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b="0" baseline="0" dirty="0" err="1" smtClean="0"/>
                        <a:t>IMDi</a:t>
                      </a:r>
                      <a:endParaRPr lang="nb-NO" sz="1400" b="0" baseline="0" dirty="0" smtClean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INFORMERES: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nb-NO" sz="14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59624" y="697688"/>
            <a:ext cx="11912368" cy="401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2000" dirty="0" smtClean="0">
                <a:solidFill>
                  <a:schemeClr val="accent5">
                    <a:lumMod val="50000"/>
                  </a:schemeClr>
                </a:solidFill>
              </a:rPr>
              <a:t>2. Videreutvikle </a:t>
            </a:r>
            <a:r>
              <a:rPr lang="nb-NO" sz="2000" dirty="0" err="1">
                <a:solidFill>
                  <a:schemeClr val="accent5">
                    <a:lumMod val="50000"/>
                  </a:schemeClr>
                </a:solidFill>
              </a:rPr>
              <a:t>Work</a:t>
            </a:r>
            <a:r>
              <a:rPr lang="nb-NO" sz="2000" dirty="0">
                <a:solidFill>
                  <a:schemeClr val="accent5">
                    <a:lumMod val="50000"/>
                  </a:schemeClr>
                </a:solidFill>
              </a:rPr>
              <a:t> in Norway-siden </a:t>
            </a:r>
          </a:p>
        </p:txBody>
      </p:sp>
      <p:sp>
        <p:nvSpPr>
          <p:cNvPr id="6" name="Rectangle 5"/>
          <p:cNvSpPr/>
          <p:nvPr/>
        </p:nvSpPr>
        <p:spPr>
          <a:xfrm>
            <a:off x="245533" y="1659468"/>
            <a:ext cx="7264400" cy="242146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b-NO" sz="1600" b="1" dirty="0" smtClean="0">
                <a:solidFill>
                  <a:schemeClr val="tx1"/>
                </a:solidFill>
              </a:rPr>
              <a:t>BESKRIVELSE</a:t>
            </a:r>
          </a:p>
          <a:p>
            <a:r>
              <a:rPr lang="nb-NO" sz="1400" dirty="0" err="1" smtClean="0">
                <a:solidFill>
                  <a:schemeClr val="tx1"/>
                </a:solidFill>
              </a:rPr>
              <a:t>Work</a:t>
            </a:r>
            <a:r>
              <a:rPr lang="nb-NO" sz="1400" dirty="0" smtClean="0">
                <a:solidFill>
                  <a:schemeClr val="tx1"/>
                </a:solidFill>
              </a:rPr>
              <a:t> in Norway-siden kan videreutvikles på flere områder: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Videreutvikle innholdet på nettsiden til å dekke hele brukerreisen – fra man vurderer å flytte til man er godt etablert i Norge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Tilby enkle sjekklister for forskjellige steg i brukerreisen til arbeidsinnvandreren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Vurdere å oppdatere design av nettsiden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Gjøre </a:t>
            </a:r>
            <a:r>
              <a:rPr lang="nb-NO" sz="1400" dirty="0">
                <a:solidFill>
                  <a:schemeClr val="tx1"/>
                </a:solidFill>
              </a:rPr>
              <a:t>nettsiden tilgjengelig på flere språk enn norsk og engelsk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1400" dirty="0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99399" y="1659469"/>
            <a:ext cx="3894667" cy="242146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5533" y="4299857"/>
            <a:ext cx="7264400" cy="234042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b-NO" sz="1600" b="1" dirty="0" smtClean="0">
                <a:solidFill>
                  <a:schemeClr val="tx1"/>
                </a:solidFill>
              </a:rPr>
              <a:t>GEVINST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>
                <a:solidFill>
                  <a:schemeClr val="tx1"/>
                </a:solidFill>
              </a:rPr>
              <a:t>Økt bevissthet for arbeidsinnvandrere om deres rettigheter og plikter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Raskere etablering av arbeidsinnvandrere i Norge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Færre </a:t>
            </a:r>
            <a:r>
              <a:rPr lang="nb-NO" sz="1400" dirty="0">
                <a:solidFill>
                  <a:schemeClr val="tx1"/>
                </a:solidFill>
              </a:rPr>
              <a:t>henvendelser </a:t>
            </a:r>
            <a:r>
              <a:rPr lang="nb-NO" sz="1400" dirty="0" smtClean="0">
                <a:solidFill>
                  <a:schemeClr val="tx1"/>
                </a:solidFill>
              </a:rPr>
              <a:t>til etater fra </a:t>
            </a:r>
            <a:r>
              <a:rPr lang="nb-NO" sz="1400" dirty="0">
                <a:solidFill>
                  <a:schemeClr val="tx1"/>
                </a:solidFill>
              </a:rPr>
              <a:t>arbeidsinnvandrere, og redusert tidsbruk knyttet til dette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>
                <a:solidFill>
                  <a:schemeClr val="tx1"/>
                </a:solidFill>
              </a:rPr>
              <a:t>Redusert sannsynlighet for </a:t>
            </a:r>
            <a:r>
              <a:rPr lang="nb-NO" sz="1400" dirty="0" smtClean="0">
                <a:solidFill>
                  <a:schemeClr val="tx1"/>
                </a:solidFill>
              </a:rPr>
              <a:t>ubevisste </a:t>
            </a:r>
            <a:r>
              <a:rPr lang="nb-NO" sz="1400" dirty="0">
                <a:solidFill>
                  <a:schemeClr val="tx1"/>
                </a:solidFill>
              </a:rPr>
              <a:t>lovbrudd fra arbeidsinnvandrernes side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>
                <a:solidFill>
                  <a:schemeClr val="tx1"/>
                </a:solidFill>
              </a:rPr>
              <a:t>Færre feil i registreringer og rapporteringer 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917071" y="4524543"/>
            <a:ext cx="0" cy="1908000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963069" y="5506063"/>
            <a:ext cx="1908000" cy="0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147743" y="4298064"/>
            <a:ext cx="1538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000" dirty="0" smtClean="0"/>
              <a:t>Enkel å gjennomføre</a:t>
            </a:r>
            <a:endParaRPr lang="nb-NO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9147744" y="6394065"/>
            <a:ext cx="1538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000" dirty="0" smtClean="0"/>
              <a:t>Vanskelig å gjennomføre</a:t>
            </a:r>
            <a:endParaRPr lang="nb-NO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8151802" y="5382952"/>
            <a:ext cx="8685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b-NO" sz="1000" dirty="0" smtClean="0"/>
              <a:t>Liten gevinst</a:t>
            </a:r>
            <a:endParaRPr lang="nb-NO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10771866" y="5382952"/>
            <a:ext cx="8685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b-NO" sz="1000" dirty="0" smtClean="0"/>
              <a:t>Stor gevinst</a:t>
            </a:r>
            <a:endParaRPr lang="nb-NO" sz="10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-10357" y="-1"/>
            <a:ext cx="5345837" cy="288000"/>
            <a:chOff x="6367481" y="314017"/>
            <a:chExt cx="5824519" cy="252000"/>
          </a:xfrm>
        </p:grpSpPr>
        <p:sp>
          <p:nvSpPr>
            <p:cNvPr id="22" name="Rectangle 21"/>
            <p:cNvSpPr/>
            <p:nvPr/>
          </p:nvSpPr>
          <p:spPr>
            <a:xfrm>
              <a:off x="6367481" y="314017"/>
              <a:ext cx="1922235" cy="25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>
                  <a:solidFill>
                    <a:schemeClr val="bg1"/>
                  </a:solidFill>
                </a:rPr>
                <a:t>Kort sikt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318623" y="314017"/>
              <a:ext cx="1922235" cy="252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 smtClean="0">
                  <a:solidFill>
                    <a:schemeClr val="bg1"/>
                  </a:solidFill>
                </a:rPr>
                <a:t>Mellomlang </a:t>
              </a:r>
              <a:r>
                <a:rPr lang="nb-NO" sz="1400" dirty="0">
                  <a:solidFill>
                    <a:schemeClr val="bg1"/>
                  </a:solidFill>
                </a:rPr>
                <a:t>sikt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269765" y="314017"/>
              <a:ext cx="1922235" cy="25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 smtClean="0">
                  <a:solidFill>
                    <a:schemeClr val="bg1"/>
                  </a:solidFill>
                </a:rPr>
                <a:t>Lang sikt</a:t>
              </a:r>
              <a:endParaRPr lang="nb-NO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113</a:t>
            </a:fld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319746" y="5862160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3456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8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53" name="think-cell Slide" r:id="rId4" imgW="530" imgH="528" progId="TCLayout.ActiveDocument.1">
                  <p:embed/>
                </p:oleObj>
              </mc:Choice>
              <mc:Fallback>
                <p:oleObj name="think-cell Slide" r:id="rId4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7899400" y="1659466"/>
          <a:ext cx="3835400" cy="242146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44095"/>
                <a:gridCol w="2191305"/>
              </a:tblGrid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HOVEDANSVARLIG: 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IMDi</a:t>
                      </a:r>
                      <a:endParaRPr lang="nb-NO" sz="14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UTFØRER: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dirty="0" err="1" smtClean="0"/>
                        <a:t>IMDi</a:t>
                      </a:r>
                      <a:endParaRPr lang="nb-NO" sz="1400" b="0" baseline="0" dirty="0" smtClean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KONSULTERES: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dirty="0" smtClean="0"/>
                        <a:t>UDI, NAV, Arbeidstilsynet, Politiet</a:t>
                      </a:r>
                      <a:r>
                        <a:rPr lang="nb-NO" sz="1400" b="0" baseline="0" dirty="0" smtClean="0"/>
                        <a:t>, Skatteetaten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INFORMERES: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nb-NO" sz="14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59624" y="697688"/>
            <a:ext cx="11912368" cy="401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2000" dirty="0" smtClean="0">
                <a:solidFill>
                  <a:schemeClr val="accent5">
                    <a:lumMod val="50000"/>
                  </a:schemeClr>
                </a:solidFill>
              </a:rPr>
              <a:t>3. Videreutvikle Ny i Norge-siden </a:t>
            </a:r>
            <a:endParaRPr lang="nb-NO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5533" y="1659468"/>
            <a:ext cx="7264400" cy="242146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b-NO" sz="1600" b="1" dirty="0" smtClean="0">
                <a:solidFill>
                  <a:schemeClr val="tx1"/>
                </a:solidFill>
              </a:rPr>
              <a:t>BESKRIVELSE</a:t>
            </a:r>
          </a:p>
          <a:p>
            <a:r>
              <a:rPr lang="nb-NO" sz="1400" dirty="0" smtClean="0">
                <a:solidFill>
                  <a:schemeClr val="tx1"/>
                </a:solidFill>
              </a:rPr>
              <a:t>Ny i Norge-siden kan videreutvikles på flere områder: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>
                <a:solidFill>
                  <a:schemeClr val="tx1"/>
                </a:solidFill>
              </a:rPr>
              <a:t>Revidere strukturen og innholdet på siden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Utvikle et moderne visuelt og funksjonelt design for nettsiden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Tilby </a:t>
            </a:r>
            <a:r>
              <a:rPr lang="nb-NO" sz="1400" dirty="0">
                <a:solidFill>
                  <a:schemeClr val="tx1"/>
                </a:solidFill>
              </a:rPr>
              <a:t>enkle sjekklister for forskjellige steg i brukerreisen til arbeidsinnvandreren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14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14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1400" dirty="0" smtClean="0">
              <a:solidFill>
                <a:srgbClr val="00206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99399" y="1659469"/>
            <a:ext cx="3894667" cy="242146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5533" y="4299857"/>
            <a:ext cx="7264400" cy="234042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b-NO" sz="1600" b="1" dirty="0" smtClean="0">
                <a:solidFill>
                  <a:schemeClr val="tx1"/>
                </a:solidFill>
              </a:rPr>
              <a:t>GEVINST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>
                <a:solidFill>
                  <a:schemeClr val="tx1"/>
                </a:solidFill>
              </a:rPr>
              <a:t>Økt bevissthet for arbeidsinnvandrere om deres rettigheter og plikter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>
                <a:solidFill>
                  <a:schemeClr val="tx1"/>
                </a:solidFill>
              </a:rPr>
              <a:t>Raskere etablering av arbeidsinnvandrere i Norge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>
                <a:solidFill>
                  <a:schemeClr val="tx1"/>
                </a:solidFill>
              </a:rPr>
              <a:t>Færre henvendelser til etater fra arbeidsinnvandrere, og redusert tidsbruk knyttet til dette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>
                <a:solidFill>
                  <a:schemeClr val="tx1"/>
                </a:solidFill>
              </a:rPr>
              <a:t>Redusert sannsynlighet for </a:t>
            </a:r>
            <a:r>
              <a:rPr lang="nb-NO" sz="1400" dirty="0" smtClean="0">
                <a:solidFill>
                  <a:schemeClr val="tx1"/>
                </a:solidFill>
              </a:rPr>
              <a:t>ubevisste </a:t>
            </a:r>
            <a:r>
              <a:rPr lang="nb-NO" sz="1400" dirty="0">
                <a:solidFill>
                  <a:schemeClr val="tx1"/>
                </a:solidFill>
              </a:rPr>
              <a:t>lovbrudd fra arbeidsinnvandrernes side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>
                <a:solidFill>
                  <a:schemeClr val="tx1"/>
                </a:solidFill>
              </a:rPr>
              <a:t>Færre feil i registreringer og rapporteringer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1400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917071" y="4524543"/>
            <a:ext cx="0" cy="1908000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963069" y="5506063"/>
            <a:ext cx="1908000" cy="0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147743" y="4298064"/>
            <a:ext cx="1538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000" dirty="0" smtClean="0"/>
              <a:t>Enkel å gjennomføre</a:t>
            </a:r>
            <a:endParaRPr lang="nb-NO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9147744" y="6394065"/>
            <a:ext cx="1538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000" dirty="0" smtClean="0"/>
              <a:t>Vanskelig å gjennomføre</a:t>
            </a:r>
            <a:endParaRPr lang="nb-NO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8151802" y="5382952"/>
            <a:ext cx="8685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b-NO" sz="1000" dirty="0" smtClean="0"/>
              <a:t>Liten gevinst</a:t>
            </a:r>
            <a:endParaRPr lang="nb-NO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10771866" y="5382952"/>
            <a:ext cx="8685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b-NO" sz="1000" dirty="0" smtClean="0"/>
              <a:t>Stor gevinst</a:t>
            </a:r>
            <a:endParaRPr lang="nb-NO" sz="10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-10357" y="-1"/>
            <a:ext cx="5345837" cy="288000"/>
            <a:chOff x="6367481" y="314017"/>
            <a:chExt cx="5824519" cy="252000"/>
          </a:xfrm>
        </p:grpSpPr>
        <p:sp>
          <p:nvSpPr>
            <p:cNvPr id="22" name="Rectangle 21"/>
            <p:cNvSpPr/>
            <p:nvPr/>
          </p:nvSpPr>
          <p:spPr>
            <a:xfrm>
              <a:off x="6367481" y="314017"/>
              <a:ext cx="1922235" cy="25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>
                  <a:solidFill>
                    <a:schemeClr val="bg1"/>
                  </a:solidFill>
                </a:rPr>
                <a:t>Kort sikt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318623" y="314017"/>
              <a:ext cx="1922235" cy="252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 smtClean="0">
                  <a:solidFill>
                    <a:schemeClr val="bg1"/>
                  </a:solidFill>
                </a:rPr>
                <a:t>Mellomlang </a:t>
              </a:r>
              <a:r>
                <a:rPr lang="nb-NO" sz="1400" dirty="0">
                  <a:solidFill>
                    <a:schemeClr val="bg1"/>
                  </a:solidFill>
                </a:rPr>
                <a:t>sikt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269765" y="314017"/>
              <a:ext cx="1922235" cy="25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 smtClean="0">
                  <a:solidFill>
                    <a:schemeClr val="bg1"/>
                  </a:solidFill>
                </a:rPr>
                <a:t>Lang sikt</a:t>
              </a:r>
              <a:endParaRPr lang="nb-NO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114</a:t>
            </a:fld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319746" y="5862160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3646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8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877" name="think-cell Slide" r:id="rId4" imgW="530" imgH="528" progId="TCLayout.ActiveDocument.1">
                  <p:embed/>
                </p:oleObj>
              </mc:Choice>
              <mc:Fallback>
                <p:oleObj name="think-cell Slide" r:id="rId4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7899400" y="1659466"/>
          <a:ext cx="3835400" cy="242146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44095"/>
                <a:gridCol w="2191305"/>
              </a:tblGrid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HOVEDANSVARLIG: 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NAV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UTFØRER: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dirty="0" smtClean="0"/>
                        <a:t>NAV</a:t>
                      </a:r>
                      <a:endParaRPr lang="nb-NO" sz="1400" b="0" baseline="0" dirty="0" smtClean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KONSULTERES: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nb-NO" sz="1400" b="0" baseline="0" dirty="0" smtClean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INFORMERES: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b="0" dirty="0" smtClean="0"/>
                        <a:t>UDI, </a:t>
                      </a:r>
                      <a:r>
                        <a:rPr lang="nb-NO" sz="1400" b="0" dirty="0" err="1" smtClean="0"/>
                        <a:t>IMDi</a:t>
                      </a:r>
                      <a:r>
                        <a:rPr lang="nb-NO" sz="1400" b="0" dirty="0" smtClean="0"/>
                        <a:t>, Arbeidstilsynet, Politiet</a:t>
                      </a:r>
                      <a:r>
                        <a:rPr lang="nb-NO" sz="1400" b="0" baseline="0" dirty="0" smtClean="0"/>
                        <a:t>, Skatteetaten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59624" y="697688"/>
            <a:ext cx="11912368" cy="401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2000" dirty="0" smtClean="0">
                <a:solidFill>
                  <a:schemeClr val="accent5">
                    <a:lumMod val="50000"/>
                  </a:schemeClr>
                </a:solidFill>
              </a:rPr>
              <a:t>4. Videreutvikle innholdet på engelsk på NAV.no</a:t>
            </a:r>
            <a:endParaRPr lang="nb-NO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5533" y="1659468"/>
            <a:ext cx="7264400" cy="242146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b-NO" sz="1600" b="1" dirty="0" smtClean="0">
                <a:solidFill>
                  <a:schemeClr val="tx1"/>
                </a:solidFill>
              </a:rPr>
              <a:t>BESKRIVELSE</a:t>
            </a:r>
          </a:p>
          <a:p>
            <a:r>
              <a:rPr lang="nb-NO" sz="1400" dirty="0" smtClean="0">
                <a:solidFill>
                  <a:schemeClr val="tx1"/>
                </a:solidFill>
              </a:rPr>
              <a:t>NAV.no har begrenset innhold på engelsk. Det er behov for en fullstendig gjennomgang av innholdet på nettsiden for å definere innholdet som bør videreutvikles på engelsk. Det kan f.eks. være behov for følgende sider på engelsk: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Informasjon om hvilken arbeidskraft Norge har behov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Utfyllende informasjon om registrering som arbeidssøker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Informasjon om rettigheter og plikter til arbeidssøkere fra EØS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>
                <a:solidFill>
                  <a:schemeClr val="tx1"/>
                </a:solidFill>
              </a:rPr>
              <a:t>V</a:t>
            </a:r>
            <a:r>
              <a:rPr lang="nb-NO" sz="1400" dirty="0" smtClean="0">
                <a:solidFill>
                  <a:schemeClr val="tx1"/>
                </a:solidFill>
              </a:rPr>
              <a:t>eiledning for </a:t>
            </a:r>
            <a:r>
              <a:rPr lang="nb-NO" sz="1400" dirty="0">
                <a:solidFill>
                  <a:schemeClr val="tx1"/>
                </a:solidFill>
              </a:rPr>
              <a:t>personer i forskjellige </a:t>
            </a:r>
            <a:r>
              <a:rPr lang="nb-NO" sz="1400" dirty="0" smtClean="0">
                <a:solidFill>
                  <a:schemeClr val="tx1"/>
                </a:solidFill>
              </a:rPr>
              <a:t>situasjoner – mulighet til å velge hvilken situasjon man er i, og få tilpasset informasjon ut ifra valget</a:t>
            </a:r>
            <a:endParaRPr lang="nb-NO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1400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14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1400" dirty="0" smtClean="0">
              <a:solidFill>
                <a:srgbClr val="00206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99399" y="1659469"/>
            <a:ext cx="3894667" cy="242146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5533" y="4299857"/>
            <a:ext cx="7264400" cy="234042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b-NO" sz="1600" b="1" dirty="0" smtClean="0">
                <a:solidFill>
                  <a:schemeClr val="tx1"/>
                </a:solidFill>
              </a:rPr>
              <a:t>GEVINST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>
                <a:solidFill>
                  <a:schemeClr val="tx1"/>
                </a:solidFill>
              </a:rPr>
              <a:t>Økt bevissthet for arbeidsinnvandrere om deres rettigheter og plikter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Arbeidsinnvandrere kommer potensielt raskere i arbeid</a:t>
            </a:r>
            <a:endParaRPr lang="nb-NO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>
                <a:solidFill>
                  <a:schemeClr val="tx1"/>
                </a:solidFill>
              </a:rPr>
              <a:t>Økt sannsynlighet for at arbeidsinnvandrere får jobb hos seriøse arbeidsgivere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Færre </a:t>
            </a:r>
            <a:r>
              <a:rPr lang="nb-NO" sz="1400" dirty="0">
                <a:solidFill>
                  <a:schemeClr val="tx1"/>
                </a:solidFill>
              </a:rPr>
              <a:t>henvendelser til </a:t>
            </a:r>
            <a:r>
              <a:rPr lang="nb-NO" sz="1400" dirty="0" smtClean="0">
                <a:solidFill>
                  <a:schemeClr val="tx1"/>
                </a:solidFill>
              </a:rPr>
              <a:t>NAV fra </a:t>
            </a:r>
            <a:r>
              <a:rPr lang="nb-NO" sz="1400" dirty="0">
                <a:solidFill>
                  <a:schemeClr val="tx1"/>
                </a:solidFill>
              </a:rPr>
              <a:t>arbeidsinnvandrere, og redusert tidsbruk knyttet til dette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>
                <a:solidFill>
                  <a:schemeClr val="tx1"/>
                </a:solidFill>
              </a:rPr>
              <a:t>Redusert sannsynlighet for </a:t>
            </a:r>
            <a:r>
              <a:rPr lang="nb-NO" sz="1400" dirty="0" smtClean="0">
                <a:solidFill>
                  <a:schemeClr val="tx1"/>
                </a:solidFill>
              </a:rPr>
              <a:t>ubevisste </a:t>
            </a:r>
            <a:r>
              <a:rPr lang="nb-NO" sz="1400" dirty="0">
                <a:solidFill>
                  <a:schemeClr val="tx1"/>
                </a:solidFill>
              </a:rPr>
              <a:t>lovbrudd fra arbeidsinnvandrernes side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>
                <a:solidFill>
                  <a:schemeClr val="tx1"/>
                </a:solidFill>
              </a:rPr>
              <a:t>Færre feil i registreringer og rapporteringer 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917071" y="4524543"/>
            <a:ext cx="0" cy="1908000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963069" y="5506063"/>
            <a:ext cx="1908000" cy="0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147743" y="4298064"/>
            <a:ext cx="1538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000" dirty="0" smtClean="0"/>
              <a:t>Enkel å gjennomføre</a:t>
            </a:r>
            <a:endParaRPr lang="nb-NO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9147744" y="6394065"/>
            <a:ext cx="1538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000" dirty="0" smtClean="0"/>
              <a:t>Vanskelig å gjennomføre</a:t>
            </a:r>
            <a:endParaRPr lang="nb-NO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8151802" y="5382952"/>
            <a:ext cx="8685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b-NO" sz="1000" dirty="0" smtClean="0"/>
              <a:t>Liten gevinst</a:t>
            </a:r>
            <a:endParaRPr lang="nb-NO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10771866" y="5382952"/>
            <a:ext cx="8685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b-NO" sz="1000" dirty="0" smtClean="0"/>
              <a:t>Stor gevinst</a:t>
            </a:r>
            <a:endParaRPr lang="nb-NO" sz="10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-10357" y="-1"/>
            <a:ext cx="5345837" cy="288000"/>
            <a:chOff x="6367481" y="314017"/>
            <a:chExt cx="5824519" cy="252000"/>
          </a:xfrm>
        </p:grpSpPr>
        <p:sp>
          <p:nvSpPr>
            <p:cNvPr id="22" name="Rectangle 21"/>
            <p:cNvSpPr/>
            <p:nvPr/>
          </p:nvSpPr>
          <p:spPr>
            <a:xfrm>
              <a:off x="6367481" y="314017"/>
              <a:ext cx="1922235" cy="25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>
                  <a:solidFill>
                    <a:schemeClr val="bg1"/>
                  </a:solidFill>
                </a:rPr>
                <a:t>Kort sikt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318623" y="314017"/>
              <a:ext cx="1922235" cy="252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 smtClean="0">
                  <a:solidFill>
                    <a:schemeClr val="bg1"/>
                  </a:solidFill>
                </a:rPr>
                <a:t>Mellomlang </a:t>
              </a:r>
              <a:r>
                <a:rPr lang="nb-NO" sz="1400" dirty="0">
                  <a:solidFill>
                    <a:schemeClr val="bg1"/>
                  </a:solidFill>
                </a:rPr>
                <a:t>sikt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269765" y="314017"/>
              <a:ext cx="1922235" cy="25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 smtClean="0">
                  <a:solidFill>
                    <a:schemeClr val="bg1"/>
                  </a:solidFill>
                </a:rPr>
                <a:t>Lang sikt</a:t>
              </a:r>
              <a:endParaRPr lang="nb-NO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115</a:t>
            </a:fld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136866" y="5801200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8601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8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901" name="think-cell Slide" r:id="rId4" imgW="530" imgH="528" progId="TCLayout.ActiveDocument.1">
                  <p:embed/>
                </p:oleObj>
              </mc:Choice>
              <mc:Fallback>
                <p:oleObj name="think-cell Slide" r:id="rId4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7899400" y="1659466"/>
          <a:ext cx="3835400" cy="242146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44095"/>
                <a:gridCol w="2191305"/>
              </a:tblGrid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HOVEDANSVARLIG: 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NAV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UTFØRER: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dirty="0" smtClean="0"/>
                        <a:t>NAV</a:t>
                      </a:r>
                      <a:endParaRPr lang="nb-NO" sz="1400" b="0" baseline="0" dirty="0" smtClean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KONSULTERES: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nb-NO" sz="1400" b="0" baseline="0" dirty="0" smtClean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INFORMERES: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b="0" dirty="0" smtClean="0"/>
                        <a:t>UDI, </a:t>
                      </a:r>
                      <a:r>
                        <a:rPr lang="nb-NO" sz="1400" b="0" dirty="0" err="1" smtClean="0"/>
                        <a:t>IMDi</a:t>
                      </a:r>
                      <a:r>
                        <a:rPr lang="nb-NO" sz="1400" b="0" dirty="0" smtClean="0"/>
                        <a:t>, Arbeidstilsynet, Politiet</a:t>
                      </a:r>
                      <a:r>
                        <a:rPr lang="nb-NO" sz="1400" b="0" baseline="0" dirty="0" smtClean="0"/>
                        <a:t>, Skatteetaten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59624" y="697688"/>
            <a:ext cx="11912368" cy="401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2000" dirty="0" smtClean="0">
                <a:solidFill>
                  <a:schemeClr val="accent5">
                    <a:lumMod val="50000"/>
                  </a:schemeClr>
                </a:solidFill>
              </a:rPr>
              <a:t>5. Gjøre NAV.no tilgjengelig på flere språk</a:t>
            </a:r>
            <a:endParaRPr lang="nb-NO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5533" y="1659468"/>
            <a:ext cx="7264400" cy="242146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b-NO" sz="1600" b="1" dirty="0" smtClean="0">
                <a:solidFill>
                  <a:schemeClr val="tx1"/>
                </a:solidFill>
              </a:rPr>
              <a:t>BESKRIVELSE</a:t>
            </a:r>
          </a:p>
          <a:p>
            <a:r>
              <a:rPr lang="nb-NO" sz="1400" dirty="0" smtClean="0">
                <a:solidFill>
                  <a:schemeClr val="tx1"/>
                </a:solidFill>
              </a:rPr>
              <a:t>I dag er NAV.no tilgjengelig kun på norsk og engelsk. Nettsiden bør gjøres tilgjengelig på flere språk.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14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1400" dirty="0" smtClean="0">
              <a:solidFill>
                <a:srgbClr val="00206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99399" y="1659469"/>
            <a:ext cx="3894667" cy="242146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5533" y="4299857"/>
            <a:ext cx="7264400" cy="234042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b-NO" sz="1600" b="1" dirty="0" smtClean="0">
                <a:solidFill>
                  <a:schemeClr val="tx1"/>
                </a:solidFill>
              </a:rPr>
              <a:t>GEVINST</a:t>
            </a:r>
            <a:endParaRPr lang="nb-NO" sz="14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Informasjonen gjøres tilgjengelig for et bredere utvalg av arbeidsinnvandrere. Dette gir:</a:t>
            </a:r>
          </a:p>
          <a:p>
            <a:pPr marL="742950" lvl="1" indent="-285750">
              <a:buFont typeface="Calibri" panose="020F0502020204030204" pitchFamily="34" charset="0"/>
              <a:buChar char="‒"/>
            </a:pPr>
            <a:r>
              <a:rPr lang="nb-NO" sz="1400" dirty="0" smtClean="0">
                <a:solidFill>
                  <a:schemeClr val="tx1"/>
                </a:solidFill>
              </a:rPr>
              <a:t>Økt </a:t>
            </a:r>
            <a:r>
              <a:rPr lang="nb-NO" sz="1400" dirty="0">
                <a:solidFill>
                  <a:schemeClr val="tx1"/>
                </a:solidFill>
              </a:rPr>
              <a:t>bevissthet for arbeidsinnvandrere om deres rettigheter og plikter</a:t>
            </a:r>
          </a:p>
          <a:p>
            <a:pPr marL="742950" lvl="1" indent="-285750">
              <a:buFont typeface="Calibri" panose="020F0502020204030204" pitchFamily="34" charset="0"/>
              <a:buChar char="‒"/>
            </a:pPr>
            <a:r>
              <a:rPr lang="nb-NO" sz="1400" dirty="0">
                <a:solidFill>
                  <a:schemeClr val="tx1"/>
                </a:solidFill>
              </a:rPr>
              <a:t>Arbeidsinnvandrere kommer potensielt raskere i arbeid</a:t>
            </a:r>
          </a:p>
          <a:p>
            <a:pPr marL="742950" lvl="1" indent="-285750">
              <a:buFont typeface="Calibri" panose="020F0502020204030204" pitchFamily="34" charset="0"/>
              <a:buChar char="‒"/>
            </a:pPr>
            <a:r>
              <a:rPr lang="nb-NO" sz="1400" dirty="0">
                <a:solidFill>
                  <a:schemeClr val="tx1"/>
                </a:solidFill>
              </a:rPr>
              <a:t>Økt sannsynlighet for at arbeidsinnvandrere får jobb hos seriøse arbeidsgivere</a:t>
            </a:r>
          </a:p>
          <a:p>
            <a:pPr marL="742950" lvl="1" indent="-285750">
              <a:buFont typeface="Calibri" panose="020F0502020204030204" pitchFamily="34" charset="0"/>
              <a:buChar char="‒"/>
            </a:pPr>
            <a:r>
              <a:rPr lang="nb-NO" sz="1400" dirty="0">
                <a:solidFill>
                  <a:schemeClr val="tx1"/>
                </a:solidFill>
              </a:rPr>
              <a:t>Færre henvendelser til NAV fra arbeidsinnvandrere, og redusert tidsbruk knyttet til dette</a:t>
            </a:r>
          </a:p>
          <a:p>
            <a:pPr marL="742950" lvl="1" indent="-285750">
              <a:buFont typeface="Calibri" panose="020F0502020204030204" pitchFamily="34" charset="0"/>
              <a:buChar char="‒"/>
            </a:pPr>
            <a:r>
              <a:rPr lang="nb-NO" sz="1400" dirty="0">
                <a:solidFill>
                  <a:schemeClr val="tx1"/>
                </a:solidFill>
              </a:rPr>
              <a:t>Redusert sannsynlighet for </a:t>
            </a:r>
            <a:r>
              <a:rPr lang="nb-NO" sz="1400" dirty="0" smtClean="0">
                <a:solidFill>
                  <a:schemeClr val="tx1"/>
                </a:solidFill>
              </a:rPr>
              <a:t>ubevisste </a:t>
            </a:r>
            <a:r>
              <a:rPr lang="nb-NO" sz="1400" dirty="0">
                <a:solidFill>
                  <a:schemeClr val="tx1"/>
                </a:solidFill>
              </a:rPr>
              <a:t>lovbrudd fra arbeidsinnvandrernes side</a:t>
            </a:r>
          </a:p>
          <a:p>
            <a:pPr marL="742950" lvl="1" indent="-285750">
              <a:buFont typeface="Calibri" panose="020F0502020204030204" pitchFamily="34" charset="0"/>
              <a:buChar char="‒"/>
            </a:pPr>
            <a:r>
              <a:rPr lang="nb-NO" sz="1400" dirty="0">
                <a:solidFill>
                  <a:schemeClr val="tx1"/>
                </a:solidFill>
              </a:rPr>
              <a:t>Færre feil i registreringer og rapporteringer 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917071" y="4524543"/>
            <a:ext cx="0" cy="1908000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963069" y="5506063"/>
            <a:ext cx="1908000" cy="0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147743" y="4298064"/>
            <a:ext cx="1538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000" dirty="0" smtClean="0"/>
              <a:t>Enkel å gjennomføre</a:t>
            </a:r>
            <a:endParaRPr lang="nb-NO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9147744" y="6394065"/>
            <a:ext cx="1538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000" dirty="0" smtClean="0"/>
              <a:t>Vanskelig å gjennomføre</a:t>
            </a:r>
            <a:endParaRPr lang="nb-NO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8151802" y="5382952"/>
            <a:ext cx="8685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b-NO" sz="1000" dirty="0" smtClean="0"/>
              <a:t>Liten gevinst</a:t>
            </a:r>
            <a:endParaRPr lang="nb-NO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10771866" y="5382952"/>
            <a:ext cx="8685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b-NO" sz="1000" dirty="0" smtClean="0"/>
              <a:t>Stor gevinst</a:t>
            </a:r>
            <a:endParaRPr lang="nb-NO" sz="10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-10357" y="-1"/>
            <a:ext cx="5345837" cy="288000"/>
            <a:chOff x="6367481" y="314017"/>
            <a:chExt cx="5824519" cy="252000"/>
          </a:xfrm>
        </p:grpSpPr>
        <p:sp>
          <p:nvSpPr>
            <p:cNvPr id="22" name="Rectangle 21"/>
            <p:cNvSpPr/>
            <p:nvPr/>
          </p:nvSpPr>
          <p:spPr>
            <a:xfrm>
              <a:off x="6367481" y="314017"/>
              <a:ext cx="1922235" cy="25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>
                  <a:solidFill>
                    <a:schemeClr val="bg1"/>
                  </a:solidFill>
                </a:rPr>
                <a:t>Kort sikt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318623" y="314017"/>
              <a:ext cx="1922235" cy="252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 smtClean="0">
                  <a:solidFill>
                    <a:schemeClr val="bg1"/>
                  </a:solidFill>
                </a:rPr>
                <a:t>Mellomlang </a:t>
              </a:r>
              <a:r>
                <a:rPr lang="nb-NO" sz="1400" dirty="0">
                  <a:solidFill>
                    <a:schemeClr val="bg1"/>
                  </a:solidFill>
                </a:rPr>
                <a:t>sikt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269765" y="314017"/>
              <a:ext cx="1922235" cy="25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 smtClean="0">
                  <a:solidFill>
                    <a:schemeClr val="bg1"/>
                  </a:solidFill>
                </a:rPr>
                <a:t>Lang sikt</a:t>
              </a:r>
              <a:endParaRPr lang="nb-NO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116</a:t>
            </a:fld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0136866" y="5994240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2835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8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925" name="think-cell Slide" r:id="rId4" imgW="530" imgH="528" progId="TCLayout.ActiveDocument.1">
                  <p:embed/>
                </p:oleObj>
              </mc:Choice>
              <mc:Fallback>
                <p:oleObj name="think-cell Slide" r:id="rId4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7899400" y="1659466"/>
          <a:ext cx="3835400" cy="242146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44095"/>
                <a:gridCol w="2191305"/>
              </a:tblGrid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HOVEDANSVARLIG: 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Skatteetaten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UTFØRER: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Skatteetaten</a:t>
                      </a:r>
                      <a:endParaRPr lang="nb-NO" sz="1400" b="0" baseline="0" dirty="0" smtClean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KONSULTERES: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nb-NO" sz="1400" b="0" baseline="0" dirty="0" smtClean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INFORMERES: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b="0" dirty="0" smtClean="0"/>
                        <a:t>UDI, NAV, Arbeidstilsynet, Politiet</a:t>
                      </a:r>
                      <a:r>
                        <a:rPr lang="nb-NO" sz="1400" b="0" baseline="0" dirty="0" smtClean="0"/>
                        <a:t>, </a:t>
                      </a:r>
                      <a:r>
                        <a:rPr lang="nb-NO" sz="1400" b="0" baseline="0" dirty="0" err="1" smtClean="0"/>
                        <a:t>IMDi</a:t>
                      </a:r>
                      <a:endParaRPr lang="nb-NO" sz="1400" b="0" baseline="0" dirty="0" smtClean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59624" y="697688"/>
            <a:ext cx="11912368" cy="401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2000" dirty="0" smtClean="0">
                <a:solidFill>
                  <a:schemeClr val="accent5">
                    <a:lumMod val="50000"/>
                  </a:schemeClr>
                </a:solidFill>
              </a:rPr>
              <a:t>6. Videreutvikle Taxnorway.no</a:t>
            </a:r>
            <a:endParaRPr lang="nb-NO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5533" y="1659468"/>
            <a:ext cx="7264400" cy="242146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b-NO" sz="1600" b="1" dirty="0" smtClean="0">
                <a:solidFill>
                  <a:schemeClr val="tx1"/>
                </a:solidFill>
              </a:rPr>
              <a:t>BESKRIVELSE</a:t>
            </a:r>
          </a:p>
          <a:p>
            <a:r>
              <a:rPr lang="nb-NO" sz="1400" dirty="0" smtClean="0">
                <a:solidFill>
                  <a:schemeClr val="tx1"/>
                </a:solidFill>
              </a:rPr>
              <a:t>Taxnorway.no kan videreutvikles på flere områder: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Revidere strukturen og innholdet på siden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>
                <a:solidFill>
                  <a:schemeClr val="tx1"/>
                </a:solidFill>
              </a:rPr>
              <a:t>Utvikle </a:t>
            </a:r>
            <a:r>
              <a:rPr lang="nb-NO" sz="1400" dirty="0" smtClean="0">
                <a:solidFill>
                  <a:schemeClr val="tx1"/>
                </a:solidFill>
              </a:rPr>
              <a:t>en </a:t>
            </a:r>
            <a:r>
              <a:rPr lang="nb-NO" sz="1400" dirty="0">
                <a:solidFill>
                  <a:schemeClr val="tx1"/>
                </a:solidFill>
              </a:rPr>
              <a:t>moderne </a:t>
            </a:r>
            <a:r>
              <a:rPr lang="nb-NO" sz="1400" dirty="0" smtClean="0">
                <a:solidFill>
                  <a:schemeClr val="tx1"/>
                </a:solidFill>
              </a:rPr>
              <a:t>visuell </a:t>
            </a:r>
            <a:r>
              <a:rPr lang="nb-NO" sz="1400" dirty="0">
                <a:solidFill>
                  <a:schemeClr val="tx1"/>
                </a:solidFill>
              </a:rPr>
              <a:t>profil for nettsiden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>
                <a:solidFill>
                  <a:schemeClr val="tx1"/>
                </a:solidFill>
              </a:rPr>
              <a:t>Sikre </a:t>
            </a:r>
            <a:r>
              <a:rPr lang="nb-NO" sz="1400" dirty="0" smtClean="0">
                <a:solidFill>
                  <a:schemeClr val="tx1"/>
                </a:solidFill>
              </a:rPr>
              <a:t>at de visuelle profilene til taxnorway.no og skatteetaten.no er samkjørte</a:t>
            </a:r>
            <a:endParaRPr lang="nb-NO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Vurdere å inkludere taxnorway.no i skatteetaten.no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1400" dirty="0" smtClean="0">
              <a:solidFill>
                <a:srgbClr val="00206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99399" y="1659469"/>
            <a:ext cx="3894667" cy="242146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5533" y="4299857"/>
            <a:ext cx="7264400" cy="234042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b-NO" sz="1600" b="1" dirty="0" smtClean="0">
                <a:solidFill>
                  <a:schemeClr val="tx1"/>
                </a:solidFill>
              </a:rPr>
              <a:t>GEVINST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>
                <a:solidFill>
                  <a:schemeClr val="tx1"/>
                </a:solidFill>
              </a:rPr>
              <a:t>Økt bevissthet for arbeidsinnvandrere om deres rettigheter og plikter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Færre </a:t>
            </a:r>
            <a:r>
              <a:rPr lang="nb-NO" sz="1400" dirty="0">
                <a:solidFill>
                  <a:schemeClr val="tx1"/>
                </a:solidFill>
              </a:rPr>
              <a:t>henvendelser til </a:t>
            </a:r>
            <a:r>
              <a:rPr lang="nb-NO" sz="1400" dirty="0" smtClean="0">
                <a:solidFill>
                  <a:schemeClr val="tx1"/>
                </a:solidFill>
              </a:rPr>
              <a:t>Skatteetaten fra </a:t>
            </a:r>
            <a:r>
              <a:rPr lang="nb-NO" sz="1400" dirty="0">
                <a:solidFill>
                  <a:schemeClr val="tx1"/>
                </a:solidFill>
              </a:rPr>
              <a:t>arbeidsinnvandrere, og redusert tidsbruk knyttet til dette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>
                <a:solidFill>
                  <a:schemeClr val="tx1"/>
                </a:solidFill>
              </a:rPr>
              <a:t>Redusert sannsynlighet for </a:t>
            </a:r>
            <a:r>
              <a:rPr lang="nb-NO" sz="1400" dirty="0" smtClean="0">
                <a:solidFill>
                  <a:schemeClr val="tx1"/>
                </a:solidFill>
              </a:rPr>
              <a:t>ubevisste </a:t>
            </a:r>
            <a:r>
              <a:rPr lang="nb-NO" sz="1400" dirty="0">
                <a:solidFill>
                  <a:schemeClr val="tx1"/>
                </a:solidFill>
              </a:rPr>
              <a:t>lovbrudd fra arbeidsinnvandrernes side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>
                <a:solidFill>
                  <a:schemeClr val="tx1"/>
                </a:solidFill>
              </a:rPr>
              <a:t>Færre feil i registreringer og rapporteringer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Færre </a:t>
            </a:r>
            <a:r>
              <a:rPr lang="nb-NO" sz="1400" dirty="0">
                <a:solidFill>
                  <a:schemeClr val="tx1"/>
                </a:solidFill>
              </a:rPr>
              <a:t>nettsider å vedlikeholde om taxnorway.no inkluderes i skatteetaten.no, og redusert tidsbruk og kostnader knyttet til dette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917071" y="4524543"/>
            <a:ext cx="0" cy="1908000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963069" y="5506063"/>
            <a:ext cx="1908000" cy="0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147743" y="4298064"/>
            <a:ext cx="1538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000" dirty="0" smtClean="0"/>
              <a:t>Enkel å gjennomføre</a:t>
            </a:r>
            <a:endParaRPr lang="nb-NO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9147744" y="6394065"/>
            <a:ext cx="1538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000" dirty="0" smtClean="0"/>
              <a:t>Vanskelig å gjennomføre</a:t>
            </a:r>
            <a:endParaRPr lang="nb-NO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8151802" y="5382952"/>
            <a:ext cx="8685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b-NO" sz="1000" dirty="0" smtClean="0"/>
              <a:t>Liten gevinst</a:t>
            </a:r>
            <a:endParaRPr lang="nb-NO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10771866" y="5382952"/>
            <a:ext cx="8685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b-NO" sz="1000" dirty="0" smtClean="0"/>
              <a:t>Stor gevinst</a:t>
            </a:r>
            <a:endParaRPr lang="nb-NO" sz="10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-10357" y="-1"/>
            <a:ext cx="5345837" cy="288000"/>
            <a:chOff x="6367481" y="314017"/>
            <a:chExt cx="5824519" cy="252000"/>
          </a:xfrm>
        </p:grpSpPr>
        <p:sp>
          <p:nvSpPr>
            <p:cNvPr id="22" name="Rectangle 21"/>
            <p:cNvSpPr/>
            <p:nvPr/>
          </p:nvSpPr>
          <p:spPr>
            <a:xfrm>
              <a:off x="6367481" y="314017"/>
              <a:ext cx="1922235" cy="25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>
                  <a:solidFill>
                    <a:schemeClr val="bg1"/>
                  </a:solidFill>
                </a:rPr>
                <a:t>Kort sikt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318623" y="314017"/>
              <a:ext cx="1922235" cy="252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 smtClean="0">
                  <a:solidFill>
                    <a:schemeClr val="bg1"/>
                  </a:solidFill>
                </a:rPr>
                <a:t>Mellomlang </a:t>
              </a:r>
              <a:r>
                <a:rPr lang="nb-NO" sz="1400" dirty="0">
                  <a:solidFill>
                    <a:schemeClr val="bg1"/>
                  </a:solidFill>
                </a:rPr>
                <a:t>sikt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269765" y="314017"/>
              <a:ext cx="1922235" cy="25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 smtClean="0">
                  <a:solidFill>
                    <a:schemeClr val="bg1"/>
                  </a:solidFill>
                </a:rPr>
                <a:t>Lang sikt</a:t>
              </a:r>
              <a:endParaRPr lang="nb-NO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117</a:t>
            </a:fld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319746" y="5862160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9461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8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949" name="think-cell Slide" r:id="rId4" imgW="530" imgH="528" progId="TCLayout.ActiveDocument.1">
                  <p:embed/>
                </p:oleObj>
              </mc:Choice>
              <mc:Fallback>
                <p:oleObj name="think-cell Slide" r:id="rId4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7899400" y="1659466"/>
          <a:ext cx="3835400" cy="242146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44095"/>
                <a:gridCol w="2191305"/>
              </a:tblGrid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HOVEDANSVARLIG: 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Difi</a:t>
                      </a:r>
                      <a:endParaRPr lang="nb-NO" sz="14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UTFØRER: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dirty="0" err="1" smtClean="0"/>
                        <a:t>Difi</a:t>
                      </a:r>
                      <a:endParaRPr lang="nb-NO" sz="1400" b="0" baseline="0" dirty="0" smtClean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KONSULTERES: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nb-NO" sz="1400" b="0" baseline="0" dirty="0" smtClean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INFORMERES: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b="0" dirty="0" smtClean="0"/>
                        <a:t>UDI, </a:t>
                      </a:r>
                      <a:r>
                        <a:rPr lang="nb-NO" sz="1400" b="0" dirty="0" err="1" smtClean="0"/>
                        <a:t>IMDi</a:t>
                      </a:r>
                      <a:r>
                        <a:rPr lang="nb-NO" sz="1400" b="0" dirty="0" smtClean="0"/>
                        <a:t>, Arbeidstilsynet, Politiet</a:t>
                      </a:r>
                      <a:r>
                        <a:rPr lang="nb-NO" sz="1400" b="0" baseline="0" dirty="0" smtClean="0"/>
                        <a:t>, Skatteetaten, NAV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59624" y="697688"/>
            <a:ext cx="11912368" cy="401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2000" dirty="0" smtClean="0">
                <a:solidFill>
                  <a:schemeClr val="accent5">
                    <a:lumMod val="50000"/>
                  </a:schemeClr>
                </a:solidFill>
              </a:rPr>
              <a:t>7. Gjenbruke </a:t>
            </a:r>
            <a:r>
              <a:rPr lang="nb-NO" sz="2000" dirty="0" err="1" smtClean="0">
                <a:solidFill>
                  <a:schemeClr val="accent5">
                    <a:lumMod val="50000"/>
                  </a:schemeClr>
                </a:solidFill>
              </a:rPr>
              <a:t>eID</a:t>
            </a:r>
            <a:r>
              <a:rPr lang="nb-NO" sz="2000" dirty="0" smtClean="0">
                <a:solidFill>
                  <a:schemeClr val="accent5">
                    <a:lumMod val="50000"/>
                  </a:schemeClr>
                </a:solidFill>
              </a:rPr>
              <a:t> på tvers av landegrenser i EU/EØS</a:t>
            </a:r>
            <a:endParaRPr lang="nb-NO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5533" y="1659468"/>
            <a:ext cx="7264400" cy="242146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b-NO" sz="1600" b="1" dirty="0" smtClean="0">
                <a:solidFill>
                  <a:schemeClr val="tx1"/>
                </a:solidFill>
              </a:rPr>
              <a:t>BESKRIVELSE</a:t>
            </a:r>
          </a:p>
          <a:p>
            <a:r>
              <a:rPr lang="nb-NO" sz="1400" dirty="0" err="1" smtClean="0">
                <a:solidFill>
                  <a:schemeClr val="tx1"/>
                </a:solidFill>
              </a:rPr>
              <a:t>Difi</a:t>
            </a:r>
            <a:r>
              <a:rPr lang="nb-NO" sz="1400" dirty="0" smtClean="0">
                <a:solidFill>
                  <a:schemeClr val="tx1"/>
                </a:solidFill>
              </a:rPr>
              <a:t> har et pågående tiltak som muliggjør gjenbruk av </a:t>
            </a:r>
            <a:r>
              <a:rPr lang="nb-NO" sz="1400" dirty="0" err="1" smtClean="0">
                <a:solidFill>
                  <a:schemeClr val="tx1"/>
                </a:solidFill>
              </a:rPr>
              <a:t>eID</a:t>
            </a:r>
            <a:r>
              <a:rPr lang="nb-NO" sz="1400" dirty="0" smtClean="0">
                <a:solidFill>
                  <a:schemeClr val="tx1"/>
                </a:solidFill>
              </a:rPr>
              <a:t> på tvers av landegrenser i EU/EØS. Når tiltaket er implementert, kan arbeidsinnvandrere bruke elektronisk identitet fra sitt hjemland for pålogging til private og offentlige tjenester i Norge. Tiltaket ferdigstilles i 2018.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1400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14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1400" dirty="0" smtClean="0">
              <a:solidFill>
                <a:srgbClr val="00206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99399" y="1659469"/>
            <a:ext cx="3894667" cy="242146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5533" y="4299857"/>
            <a:ext cx="7264400" cy="234042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b-NO" sz="1600" b="1" dirty="0" smtClean="0">
                <a:solidFill>
                  <a:schemeClr val="tx1"/>
                </a:solidFill>
              </a:rPr>
              <a:t>GEVINST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Raskere tilgang til nettbaserte offentlige tjenester for arbeidsinnvandrere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>
                <a:solidFill>
                  <a:schemeClr val="tx1"/>
                </a:solidFill>
              </a:rPr>
              <a:t>Mulighet for arbeidsinnvandrere til å motta digitale brev som i sin tur fører til redusert svartid og redusert risiko for tap av brev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Frigjort tid for arbeidsinnvandrer og offentlige etater som følge av det ikke er behov for opprettelse av lokale elektroniske identiteter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917071" y="4524543"/>
            <a:ext cx="0" cy="1908000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963069" y="5506063"/>
            <a:ext cx="1908000" cy="0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147743" y="4298064"/>
            <a:ext cx="1538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000" dirty="0" smtClean="0"/>
              <a:t>Enkel å gjennomføre</a:t>
            </a:r>
            <a:endParaRPr lang="nb-NO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9147744" y="6394065"/>
            <a:ext cx="1538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000" dirty="0" smtClean="0"/>
              <a:t>Vanskelig å gjennomføre</a:t>
            </a:r>
            <a:endParaRPr lang="nb-NO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8151802" y="5382952"/>
            <a:ext cx="8685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b-NO" sz="1000" dirty="0" smtClean="0"/>
              <a:t>Liten gevinst</a:t>
            </a:r>
            <a:endParaRPr lang="nb-NO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10771866" y="5382952"/>
            <a:ext cx="8685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b-NO" sz="1000" dirty="0" smtClean="0"/>
              <a:t>Stor gevinst</a:t>
            </a:r>
            <a:endParaRPr lang="nb-NO" sz="10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-10357" y="-1"/>
            <a:ext cx="5345837" cy="288000"/>
            <a:chOff x="6367481" y="314017"/>
            <a:chExt cx="5824519" cy="252000"/>
          </a:xfrm>
        </p:grpSpPr>
        <p:sp>
          <p:nvSpPr>
            <p:cNvPr id="22" name="Rectangle 21"/>
            <p:cNvSpPr/>
            <p:nvPr/>
          </p:nvSpPr>
          <p:spPr>
            <a:xfrm>
              <a:off x="6367481" y="314017"/>
              <a:ext cx="1922235" cy="25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>
                  <a:solidFill>
                    <a:schemeClr val="bg1"/>
                  </a:solidFill>
                </a:rPr>
                <a:t>Kort sikt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318623" y="314017"/>
              <a:ext cx="1922235" cy="252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 smtClean="0">
                  <a:solidFill>
                    <a:schemeClr val="bg1"/>
                  </a:solidFill>
                </a:rPr>
                <a:t>Mellomlang </a:t>
              </a:r>
              <a:r>
                <a:rPr lang="nb-NO" sz="1400" dirty="0">
                  <a:solidFill>
                    <a:schemeClr val="bg1"/>
                  </a:solidFill>
                </a:rPr>
                <a:t>sikt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269765" y="314017"/>
              <a:ext cx="1922235" cy="25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 smtClean="0">
                  <a:solidFill>
                    <a:schemeClr val="bg1"/>
                  </a:solidFill>
                </a:rPr>
                <a:t>Lang sikt</a:t>
              </a:r>
              <a:endParaRPr lang="nb-NO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118</a:t>
            </a:fld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669811" y="6012796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2125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8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973" name="think-cell Slide" r:id="rId4" imgW="530" imgH="528" progId="TCLayout.ActiveDocument.1">
                  <p:embed/>
                </p:oleObj>
              </mc:Choice>
              <mc:Fallback>
                <p:oleObj name="think-cell Slide" r:id="rId4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7899400" y="1659466"/>
          <a:ext cx="3835400" cy="242146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44095"/>
                <a:gridCol w="2191305"/>
              </a:tblGrid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HOVEDANSVARLIG: 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Skatteetaten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UTFØRER: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Skatteetaten</a:t>
                      </a:r>
                      <a:endParaRPr lang="nb-NO" sz="1400" b="0" baseline="0" dirty="0" smtClean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KONSULTERES: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nb-NO" sz="1400" b="0" baseline="0" dirty="0" smtClean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INFORMERES: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b="0" dirty="0" smtClean="0"/>
                        <a:t>UDI, </a:t>
                      </a:r>
                      <a:r>
                        <a:rPr lang="nb-NO" sz="1400" b="0" dirty="0" err="1" smtClean="0"/>
                        <a:t>IMDi</a:t>
                      </a:r>
                      <a:r>
                        <a:rPr lang="nb-NO" sz="1400" b="0" dirty="0" smtClean="0"/>
                        <a:t>, Arbeidstilsynet, Politiet</a:t>
                      </a:r>
                      <a:r>
                        <a:rPr lang="nb-NO" sz="1400" b="0" baseline="0" dirty="0" smtClean="0"/>
                        <a:t>, NAV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59624" y="697688"/>
            <a:ext cx="11912368" cy="401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2000" dirty="0" smtClean="0">
                <a:solidFill>
                  <a:schemeClr val="accent5">
                    <a:lumMod val="50000"/>
                  </a:schemeClr>
                </a:solidFill>
              </a:rPr>
              <a:t>8. Gjøre </a:t>
            </a:r>
            <a:r>
              <a:rPr lang="nb-NO" sz="2000" dirty="0">
                <a:solidFill>
                  <a:schemeClr val="accent5">
                    <a:lumMod val="50000"/>
                  </a:schemeClr>
                </a:solidFill>
              </a:rPr>
              <a:t>søknadsprosessen for å melde flytting til Norge tilgjengelig på flere språk</a:t>
            </a:r>
          </a:p>
        </p:txBody>
      </p:sp>
      <p:sp>
        <p:nvSpPr>
          <p:cNvPr id="6" name="Rectangle 5"/>
          <p:cNvSpPr/>
          <p:nvPr/>
        </p:nvSpPr>
        <p:spPr>
          <a:xfrm>
            <a:off x="245533" y="1659468"/>
            <a:ext cx="7264400" cy="242146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b-NO" sz="1600" b="1" dirty="0" smtClean="0">
                <a:solidFill>
                  <a:schemeClr val="tx1"/>
                </a:solidFill>
              </a:rPr>
              <a:t>BESKRIVELSE</a:t>
            </a:r>
          </a:p>
          <a:p>
            <a:r>
              <a:rPr lang="nb-NO" sz="1400" dirty="0" smtClean="0">
                <a:solidFill>
                  <a:schemeClr val="tx1"/>
                </a:solidFill>
              </a:rPr>
              <a:t>Dagens skjemaer for å melde flytting til Norge er tilgjengelige kun på engelsk og norsk. Det bør sikres at hele søknadsprosessen inkludert skjemaene er tilgjengelig på flere språk.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14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1400" dirty="0" smtClean="0">
              <a:solidFill>
                <a:srgbClr val="00206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99399" y="1659469"/>
            <a:ext cx="3894667" cy="242146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5533" y="4299857"/>
            <a:ext cx="7264400" cy="234042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b-NO" sz="1600" b="1" dirty="0" smtClean="0">
                <a:solidFill>
                  <a:schemeClr val="tx1"/>
                </a:solidFill>
              </a:rPr>
              <a:t>GEVINST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Forenklet utfylling av skjema for arbeidsinnvandreren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Redusert tidsbruk i Skatteetaten på veiledning av arbeidsinnvandrere i søknadsprosessen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Reduserte kostnader på tolketjenester i Skatteetaten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Færre feil i registeringer i søknadsprosessen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Økt kvalitet på data om arbeidsinnvandrere </a:t>
            </a:r>
            <a:endParaRPr lang="nb-NO" sz="1400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917071" y="4524543"/>
            <a:ext cx="0" cy="1908000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963069" y="5506063"/>
            <a:ext cx="1908000" cy="0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147743" y="4298064"/>
            <a:ext cx="1538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000" dirty="0" smtClean="0"/>
              <a:t>Enkel å gjennomføre</a:t>
            </a:r>
            <a:endParaRPr lang="nb-NO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9147744" y="6394065"/>
            <a:ext cx="1538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000" dirty="0" smtClean="0"/>
              <a:t>Vanskelig å gjennomføre</a:t>
            </a:r>
            <a:endParaRPr lang="nb-NO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8151802" y="5382952"/>
            <a:ext cx="8685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b-NO" sz="1000" dirty="0" smtClean="0"/>
              <a:t>Liten gevinst</a:t>
            </a:r>
            <a:endParaRPr lang="nb-NO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10771866" y="5382952"/>
            <a:ext cx="8685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b-NO" sz="1000" dirty="0" smtClean="0"/>
              <a:t>Stor gevinst</a:t>
            </a:r>
            <a:endParaRPr lang="nb-NO" sz="10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-10357" y="-1"/>
            <a:ext cx="5345837" cy="288000"/>
            <a:chOff x="6367481" y="314017"/>
            <a:chExt cx="5824519" cy="252000"/>
          </a:xfrm>
        </p:grpSpPr>
        <p:sp>
          <p:nvSpPr>
            <p:cNvPr id="22" name="Rectangle 21"/>
            <p:cNvSpPr/>
            <p:nvPr/>
          </p:nvSpPr>
          <p:spPr>
            <a:xfrm>
              <a:off x="6367481" y="314017"/>
              <a:ext cx="1922235" cy="25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>
                  <a:solidFill>
                    <a:schemeClr val="bg1"/>
                  </a:solidFill>
                </a:rPr>
                <a:t>Kort sikt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318623" y="314017"/>
              <a:ext cx="1922235" cy="252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 smtClean="0">
                  <a:solidFill>
                    <a:schemeClr val="bg1"/>
                  </a:solidFill>
                </a:rPr>
                <a:t>Mellomlang </a:t>
              </a:r>
              <a:r>
                <a:rPr lang="nb-NO" sz="1400" dirty="0">
                  <a:solidFill>
                    <a:schemeClr val="bg1"/>
                  </a:solidFill>
                </a:rPr>
                <a:t>sikt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269765" y="314017"/>
              <a:ext cx="1922235" cy="25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 smtClean="0">
                  <a:solidFill>
                    <a:schemeClr val="bg1"/>
                  </a:solidFill>
                </a:rPr>
                <a:t>Lang sikt</a:t>
              </a:r>
              <a:endParaRPr lang="nb-NO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119</a:t>
            </a:fld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319746" y="4937600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9968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28600" y="-152400"/>
            <a:ext cx="12661900" cy="7213600"/>
          </a:xfrm>
          <a:prstGeom prst="rect">
            <a:avLst/>
          </a:prstGeom>
          <a:solidFill>
            <a:schemeClr val="accent5">
              <a:lumMod val="20000"/>
              <a:lumOff val="80000"/>
              <a:alpha val="39608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58351" y="2222500"/>
            <a:ext cx="1048800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 smtClean="0">
                <a:solidFill>
                  <a:srgbClr val="002060"/>
                </a:solidFill>
              </a:rPr>
              <a:t>DAGENS BRUKERREISE</a:t>
            </a:r>
            <a:endParaRPr lang="en-US" sz="8800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07462" y="4038600"/>
            <a:ext cx="4777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002060"/>
                </a:solidFill>
              </a:rPr>
              <a:t>- SLIK ER DET Å FLYTTE TIL OG ARBEIDE I NORGE -</a:t>
            </a:r>
            <a:endParaRPr lang="nb-NO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67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8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97" name="think-cell Slide" r:id="rId4" imgW="530" imgH="528" progId="TCLayout.ActiveDocument.1">
                  <p:embed/>
                </p:oleObj>
              </mc:Choice>
              <mc:Fallback>
                <p:oleObj name="think-cell Slide" r:id="rId4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014530"/>
              </p:ext>
            </p:extLst>
          </p:nvPr>
        </p:nvGraphicFramePr>
        <p:xfrm>
          <a:off x="7899400" y="1659466"/>
          <a:ext cx="3835400" cy="242146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44095"/>
                <a:gridCol w="2191305"/>
              </a:tblGrid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HOVEDANSVARLIG: 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Skatteetaten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UTFØRER: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Skatteetaten, </a:t>
                      </a:r>
                      <a:r>
                        <a:rPr lang="nb-NO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Politiet, UDI</a:t>
                      </a:r>
                      <a:endParaRPr lang="nb-NO" sz="1400" b="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KONSULTERES: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nb-NO" sz="1400" b="0" baseline="0" dirty="0" smtClean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INFORMERES: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b="0" dirty="0" err="1" smtClean="0"/>
                        <a:t>IMDi</a:t>
                      </a:r>
                      <a:r>
                        <a:rPr lang="nb-NO" sz="1400" b="0" dirty="0" smtClean="0"/>
                        <a:t>, Arbeidstilsynet, </a:t>
                      </a:r>
                      <a:r>
                        <a:rPr lang="nb-NO" sz="1400" b="0" baseline="0" dirty="0" smtClean="0"/>
                        <a:t>NAV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59624" y="697688"/>
            <a:ext cx="11912368" cy="401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defRPr/>
            </a:pPr>
            <a:r>
              <a:rPr lang="nb-NO" sz="2000" dirty="0" smtClean="0">
                <a:solidFill>
                  <a:srgbClr val="002060"/>
                </a:solidFill>
              </a:rPr>
              <a:t>9. Gjenbruke </a:t>
            </a:r>
            <a:r>
              <a:rPr lang="nb-NO" sz="2000" dirty="0">
                <a:solidFill>
                  <a:srgbClr val="002060"/>
                </a:solidFill>
              </a:rPr>
              <a:t>opplysninger om </a:t>
            </a:r>
            <a:r>
              <a:rPr lang="nb-NO" sz="2000" dirty="0" smtClean="0">
                <a:solidFill>
                  <a:srgbClr val="002060"/>
                </a:solidFill>
              </a:rPr>
              <a:t>arbeidsinnvandrere </a:t>
            </a:r>
            <a:r>
              <a:rPr lang="nb-NO" sz="2000" dirty="0">
                <a:solidFill>
                  <a:srgbClr val="002060"/>
                </a:solidFill>
              </a:rPr>
              <a:t>på tvers av Skatteetaten og Politiet</a:t>
            </a:r>
          </a:p>
        </p:txBody>
      </p:sp>
      <p:sp>
        <p:nvSpPr>
          <p:cNvPr id="6" name="Rectangle 5"/>
          <p:cNvSpPr/>
          <p:nvPr/>
        </p:nvSpPr>
        <p:spPr>
          <a:xfrm>
            <a:off x="245533" y="1659468"/>
            <a:ext cx="7264400" cy="242146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b-NO" sz="1600" b="1" dirty="0" smtClean="0">
                <a:solidFill>
                  <a:schemeClr val="tx1"/>
                </a:solidFill>
              </a:rPr>
              <a:t>BESKRIVELSE</a:t>
            </a:r>
          </a:p>
          <a:p>
            <a:r>
              <a:rPr lang="nb-NO" sz="1400" dirty="0" smtClean="0">
                <a:solidFill>
                  <a:schemeClr val="tx1"/>
                </a:solidFill>
              </a:rPr>
              <a:t>Skatteetaten og Politiet bør utveksle og gjenbruke opplysninger relatert til søknader om registrering som arbeidssøker (hos Politiet), registreringsbevis (hos Politiet), skattekort og D-nummer (hos Skatteetaten) og melding om flytting (hos Skatteetaten).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14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1400" dirty="0" smtClean="0">
              <a:solidFill>
                <a:srgbClr val="00206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99399" y="1659469"/>
            <a:ext cx="3894667" cy="242146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5533" y="4299857"/>
            <a:ext cx="7264400" cy="234042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b-NO" sz="1600" b="1" dirty="0" smtClean="0">
                <a:solidFill>
                  <a:schemeClr val="tx1"/>
                </a:solidFill>
              </a:rPr>
              <a:t>GEVINST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Arbeidsinnvandrere slipper å registrere samme opplysninger flere ganger som fører til spart tid og bedre opplevelse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Redusert tidsbruk hos Skatteetaten og Politiet på registering av opplysninger om arbeidsinnvandrere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>
                <a:solidFill>
                  <a:schemeClr val="tx1"/>
                </a:solidFill>
              </a:rPr>
              <a:t>Færre feil i </a:t>
            </a:r>
            <a:r>
              <a:rPr lang="nb-NO" sz="1400" dirty="0" smtClean="0">
                <a:solidFill>
                  <a:schemeClr val="tx1"/>
                </a:solidFill>
              </a:rPr>
              <a:t>registeringer og rapporteringer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>
                <a:solidFill>
                  <a:schemeClr val="tx1"/>
                </a:solidFill>
              </a:rPr>
              <a:t>Ø</a:t>
            </a:r>
            <a:r>
              <a:rPr lang="nb-NO" sz="1400" dirty="0" smtClean="0">
                <a:solidFill>
                  <a:schemeClr val="tx1"/>
                </a:solidFill>
              </a:rPr>
              <a:t>kt kvalitet på data om arbeidsinnvandrere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Etablert samhandling mellom Skatteetaten og Politiet som kan utnyttes i flere tjenester og prosesser</a:t>
            </a:r>
            <a:endParaRPr lang="nb-NO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1400" dirty="0" smtClean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917071" y="4524543"/>
            <a:ext cx="0" cy="1908000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963069" y="5506063"/>
            <a:ext cx="1908000" cy="0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147743" y="4298064"/>
            <a:ext cx="1538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000" dirty="0" smtClean="0"/>
              <a:t>Enkel å gjennomføre</a:t>
            </a:r>
            <a:endParaRPr lang="nb-NO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9147744" y="6394065"/>
            <a:ext cx="1538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000" dirty="0" smtClean="0"/>
              <a:t>Vanskelig å gjennomføre</a:t>
            </a:r>
            <a:endParaRPr lang="nb-NO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8151802" y="5382952"/>
            <a:ext cx="8685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b-NO" sz="1000" dirty="0" smtClean="0"/>
              <a:t>Liten gevinst</a:t>
            </a:r>
            <a:endParaRPr lang="nb-NO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10771866" y="5382952"/>
            <a:ext cx="8685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b-NO" sz="1000" dirty="0" smtClean="0"/>
              <a:t>Stor gevinst</a:t>
            </a:r>
            <a:endParaRPr lang="nb-NO" sz="10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-10357" y="-1"/>
            <a:ext cx="5345837" cy="288000"/>
            <a:chOff x="6367481" y="314017"/>
            <a:chExt cx="5824519" cy="252000"/>
          </a:xfrm>
        </p:grpSpPr>
        <p:sp>
          <p:nvSpPr>
            <p:cNvPr id="22" name="Rectangle 21"/>
            <p:cNvSpPr/>
            <p:nvPr/>
          </p:nvSpPr>
          <p:spPr>
            <a:xfrm>
              <a:off x="6367481" y="314017"/>
              <a:ext cx="1922235" cy="25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>
                  <a:solidFill>
                    <a:schemeClr val="bg1"/>
                  </a:solidFill>
                </a:rPr>
                <a:t>Kort sikt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318623" y="314017"/>
              <a:ext cx="1922235" cy="252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 smtClean="0">
                  <a:solidFill>
                    <a:schemeClr val="bg1"/>
                  </a:solidFill>
                </a:rPr>
                <a:t>Mellomlang </a:t>
              </a:r>
              <a:r>
                <a:rPr lang="nb-NO" sz="1400" dirty="0">
                  <a:solidFill>
                    <a:schemeClr val="bg1"/>
                  </a:solidFill>
                </a:rPr>
                <a:t>sikt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269765" y="314017"/>
              <a:ext cx="1922235" cy="25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 smtClean="0">
                  <a:solidFill>
                    <a:schemeClr val="bg1"/>
                  </a:solidFill>
                </a:rPr>
                <a:t>Lang sikt</a:t>
              </a:r>
              <a:endParaRPr lang="nb-NO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120</a:t>
            </a:fld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675346" y="5984080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0310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8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21" name="think-cell Slide" r:id="rId4" imgW="530" imgH="528" progId="TCLayout.ActiveDocument.1">
                  <p:embed/>
                </p:oleObj>
              </mc:Choice>
              <mc:Fallback>
                <p:oleObj name="think-cell Slide" r:id="rId4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7899400" y="1659466"/>
          <a:ext cx="3835400" cy="242146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44095"/>
                <a:gridCol w="2191305"/>
              </a:tblGrid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HOVEDANSVARLIG: 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Skatteetaten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UTFØRER: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Skatteetaten</a:t>
                      </a:r>
                      <a:endParaRPr lang="nb-NO" sz="1400" b="0" baseline="0" dirty="0" smtClean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KONSULTERES: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nb-NO" sz="1400" b="0" baseline="0" dirty="0" smtClean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INFORMERES: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b="0" baseline="0" dirty="0" smtClean="0"/>
                        <a:t>UDI, Politiet, </a:t>
                      </a:r>
                      <a:r>
                        <a:rPr lang="nb-NO" sz="1400" b="0" dirty="0" err="1" smtClean="0"/>
                        <a:t>IMDi</a:t>
                      </a:r>
                      <a:r>
                        <a:rPr lang="nb-NO" sz="1400" b="0" dirty="0" smtClean="0"/>
                        <a:t>, Arbeidstilsynet, </a:t>
                      </a:r>
                      <a:r>
                        <a:rPr lang="nb-NO" sz="1400" b="0" baseline="0" dirty="0" smtClean="0"/>
                        <a:t>NAV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59624" y="697688"/>
            <a:ext cx="11912368" cy="401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2000" dirty="0" smtClean="0">
                <a:solidFill>
                  <a:schemeClr val="accent5">
                    <a:lumMod val="50000"/>
                  </a:schemeClr>
                </a:solidFill>
              </a:rPr>
              <a:t>10. Digitalisere </a:t>
            </a:r>
            <a:r>
              <a:rPr lang="nb-NO" sz="2000" dirty="0">
                <a:solidFill>
                  <a:schemeClr val="accent5">
                    <a:lumMod val="50000"/>
                  </a:schemeClr>
                </a:solidFill>
              </a:rPr>
              <a:t>søknadsprosessen for å melde flytting til Norge</a:t>
            </a:r>
          </a:p>
        </p:txBody>
      </p:sp>
      <p:sp>
        <p:nvSpPr>
          <p:cNvPr id="6" name="Rectangle 5"/>
          <p:cNvSpPr/>
          <p:nvPr/>
        </p:nvSpPr>
        <p:spPr>
          <a:xfrm>
            <a:off x="245533" y="1659468"/>
            <a:ext cx="7264400" cy="242146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b-NO" sz="1600" b="1" dirty="0" smtClean="0">
                <a:solidFill>
                  <a:schemeClr val="tx1"/>
                </a:solidFill>
              </a:rPr>
              <a:t>BESKRIVELSE</a:t>
            </a:r>
          </a:p>
          <a:p>
            <a:r>
              <a:rPr lang="nb-NO" sz="1400" dirty="0" smtClean="0">
                <a:solidFill>
                  <a:schemeClr val="tx1"/>
                </a:solidFill>
              </a:rPr>
              <a:t>Arbeidsinnvandrere bør kunne melde flytting til Norge via en digital tjeneste. Tjenesten bør være tilgjengelig for personer med forskjellige bakgrunner, språkkunnskaper og fysiske forutsetninger.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14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1400" dirty="0" smtClean="0">
              <a:solidFill>
                <a:srgbClr val="00206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99399" y="1659469"/>
            <a:ext cx="3894667" cy="242146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5533" y="4299857"/>
            <a:ext cx="7264400" cy="234042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b-NO" sz="1600" b="1" dirty="0" smtClean="0">
                <a:solidFill>
                  <a:schemeClr val="tx1"/>
                </a:solidFill>
              </a:rPr>
              <a:t>GEVINST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Arbeidsinnvandrer slipper å møte opp fysisk på skattekontor som fører til spart reisetid og                   -kostnader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Redusert tidsbruk for Skatteetaten på registrering og arkivering av søknader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>
                <a:solidFill>
                  <a:schemeClr val="tx1"/>
                </a:solidFill>
              </a:rPr>
              <a:t>Færre feil i </a:t>
            </a:r>
            <a:r>
              <a:rPr lang="nb-NO" sz="1400" dirty="0" smtClean="0">
                <a:solidFill>
                  <a:schemeClr val="tx1"/>
                </a:solidFill>
              </a:rPr>
              <a:t>søknadsprosessen</a:t>
            </a:r>
            <a:endParaRPr lang="nb-NO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Økt kvalitet på data om arbeidsinnvandrere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917071" y="4524543"/>
            <a:ext cx="0" cy="1908000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963069" y="5506063"/>
            <a:ext cx="1908000" cy="0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147743" y="4298064"/>
            <a:ext cx="1538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000" dirty="0" smtClean="0"/>
              <a:t>Enkel å gjennomføre</a:t>
            </a:r>
            <a:endParaRPr lang="nb-NO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9147744" y="6394065"/>
            <a:ext cx="1538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000" dirty="0" smtClean="0"/>
              <a:t>Vanskelig å gjennomføre</a:t>
            </a:r>
            <a:endParaRPr lang="nb-NO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8151802" y="5382952"/>
            <a:ext cx="8685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b-NO" sz="1000" dirty="0" smtClean="0"/>
              <a:t>Liten gevinst</a:t>
            </a:r>
            <a:endParaRPr lang="nb-NO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10771866" y="5382952"/>
            <a:ext cx="8685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b-NO" sz="1000" dirty="0" smtClean="0"/>
              <a:t>Stor gevinst</a:t>
            </a:r>
            <a:endParaRPr lang="nb-NO" sz="10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-10357" y="-1"/>
            <a:ext cx="5345837" cy="288000"/>
            <a:chOff x="6367481" y="314017"/>
            <a:chExt cx="5824519" cy="252000"/>
          </a:xfrm>
        </p:grpSpPr>
        <p:sp>
          <p:nvSpPr>
            <p:cNvPr id="22" name="Rectangle 21"/>
            <p:cNvSpPr/>
            <p:nvPr/>
          </p:nvSpPr>
          <p:spPr>
            <a:xfrm>
              <a:off x="6367481" y="314017"/>
              <a:ext cx="1922235" cy="25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>
                  <a:solidFill>
                    <a:schemeClr val="bg1"/>
                  </a:solidFill>
                </a:rPr>
                <a:t>Kort sikt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318623" y="314017"/>
              <a:ext cx="1922235" cy="252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 smtClean="0">
                  <a:solidFill>
                    <a:schemeClr val="bg1"/>
                  </a:solidFill>
                </a:rPr>
                <a:t>Mellomlang </a:t>
              </a:r>
              <a:r>
                <a:rPr lang="nb-NO" sz="1400" dirty="0">
                  <a:solidFill>
                    <a:schemeClr val="bg1"/>
                  </a:solidFill>
                </a:rPr>
                <a:t>sikt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269765" y="314017"/>
              <a:ext cx="1922235" cy="25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 smtClean="0">
                  <a:solidFill>
                    <a:schemeClr val="bg1"/>
                  </a:solidFill>
                </a:rPr>
                <a:t>Lang sikt</a:t>
              </a:r>
              <a:endParaRPr lang="nb-NO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121</a:t>
            </a:fld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492466" y="5801200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0404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8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45" name="think-cell Slide" r:id="rId4" imgW="530" imgH="528" progId="TCLayout.ActiveDocument.1">
                  <p:embed/>
                </p:oleObj>
              </mc:Choice>
              <mc:Fallback>
                <p:oleObj name="think-cell Slide" r:id="rId4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6394340"/>
              </p:ext>
            </p:extLst>
          </p:nvPr>
        </p:nvGraphicFramePr>
        <p:xfrm>
          <a:off x="7899400" y="1659466"/>
          <a:ext cx="3835400" cy="242146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44095"/>
                <a:gridCol w="2191305"/>
              </a:tblGrid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HOVEDANSVARLIG: 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NAV?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UTFØRER: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NAV, Skatteetaten, </a:t>
                      </a:r>
                      <a:r>
                        <a:rPr lang="nb-NO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IMDi</a:t>
                      </a:r>
                      <a:r>
                        <a:rPr lang="nb-NO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UDI</a:t>
                      </a:r>
                      <a:r>
                        <a:rPr lang="nb-NO" sz="14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Politiet</a:t>
                      </a:r>
                      <a:endParaRPr lang="nb-NO" sz="1400" b="0" baseline="0" dirty="0" smtClean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KONSULTERES: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b="0" dirty="0" smtClean="0"/>
                        <a:t>Arbeidstilsynet</a:t>
                      </a:r>
                      <a:endParaRPr lang="nb-NO" sz="1400" b="0" baseline="0" dirty="0" smtClean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INFORMERES: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b-NO" sz="1400" b="0" baseline="0" dirty="0" smtClean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59624" y="697688"/>
            <a:ext cx="11912368" cy="401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2000" dirty="0" smtClean="0">
                <a:solidFill>
                  <a:schemeClr val="accent5">
                    <a:lumMod val="50000"/>
                  </a:schemeClr>
                </a:solidFill>
              </a:rPr>
              <a:t>11</a:t>
            </a:r>
            <a:r>
              <a:rPr lang="nb-NO" sz="2000" dirty="0">
                <a:solidFill>
                  <a:schemeClr val="accent5">
                    <a:lumMod val="50000"/>
                  </a:schemeClr>
                </a:solidFill>
              </a:rPr>
              <a:t>. Etablere forprosjekt for det langsiktige tiltaket «Felles nettside»</a:t>
            </a:r>
          </a:p>
        </p:txBody>
      </p:sp>
      <p:sp>
        <p:nvSpPr>
          <p:cNvPr id="6" name="Rectangle 5"/>
          <p:cNvSpPr/>
          <p:nvPr/>
        </p:nvSpPr>
        <p:spPr>
          <a:xfrm>
            <a:off x="245533" y="1659468"/>
            <a:ext cx="7264400" cy="242146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b-NO" sz="1600" b="1" dirty="0" smtClean="0">
                <a:solidFill>
                  <a:schemeClr val="tx1"/>
                </a:solidFill>
              </a:rPr>
              <a:t>BESKRIVELSE</a:t>
            </a:r>
          </a:p>
          <a:p>
            <a:r>
              <a:rPr lang="nb-NO" sz="1400" dirty="0" smtClean="0">
                <a:solidFill>
                  <a:schemeClr val="tx1"/>
                </a:solidFill>
              </a:rPr>
              <a:t>Det bør etableres et forprosjekt for </a:t>
            </a:r>
            <a:r>
              <a:rPr lang="nb-NO" sz="1400" dirty="0">
                <a:solidFill>
                  <a:schemeClr val="tx1"/>
                </a:solidFill>
              </a:rPr>
              <a:t>det langsiktige tiltaket «Felles nettside</a:t>
            </a:r>
            <a:r>
              <a:rPr lang="nb-NO" sz="1400" dirty="0" smtClean="0">
                <a:solidFill>
                  <a:schemeClr val="tx1"/>
                </a:solidFill>
              </a:rPr>
              <a:t>» - se side 68-78. Forprosjektet trenger å </a:t>
            </a:r>
            <a:r>
              <a:rPr lang="nb-NO" sz="1400" dirty="0">
                <a:solidFill>
                  <a:schemeClr val="tx1"/>
                </a:solidFill>
              </a:rPr>
              <a:t>utrede og detaljere målgruppe, brukerbehov, løsning, organisering og finansiering av utviklingsarbeid samt forvaltningsmodell.</a:t>
            </a:r>
          </a:p>
        </p:txBody>
      </p:sp>
      <p:sp>
        <p:nvSpPr>
          <p:cNvPr id="7" name="Rectangle 6"/>
          <p:cNvSpPr/>
          <p:nvPr/>
        </p:nvSpPr>
        <p:spPr>
          <a:xfrm>
            <a:off x="7899399" y="1659469"/>
            <a:ext cx="3894667" cy="242146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5533" y="4299857"/>
            <a:ext cx="7264400" cy="234042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b-NO" sz="1600" b="1" dirty="0" smtClean="0">
                <a:solidFill>
                  <a:schemeClr val="tx1"/>
                </a:solidFill>
              </a:rPr>
              <a:t>GEVINST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Optimal løsning for det langsiktige tiltaket «Felles nettside»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917071" y="4524543"/>
            <a:ext cx="0" cy="1908000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963069" y="5506063"/>
            <a:ext cx="1908000" cy="0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147743" y="4298064"/>
            <a:ext cx="1538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000" dirty="0" smtClean="0"/>
              <a:t>Enkel å gjennomføre</a:t>
            </a:r>
            <a:endParaRPr lang="nb-NO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9147744" y="6394065"/>
            <a:ext cx="1538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000" dirty="0" smtClean="0"/>
              <a:t>Vanskelig å gjennomføre</a:t>
            </a:r>
            <a:endParaRPr lang="nb-NO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8151802" y="5382952"/>
            <a:ext cx="8685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b-NO" sz="1000" dirty="0" smtClean="0"/>
              <a:t>Liten gevinst</a:t>
            </a:r>
            <a:endParaRPr lang="nb-NO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10771866" y="5382952"/>
            <a:ext cx="8685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b-NO" sz="1000" dirty="0" smtClean="0"/>
              <a:t>Stor gevinst</a:t>
            </a:r>
            <a:endParaRPr lang="nb-NO" sz="10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-10357" y="-1"/>
            <a:ext cx="5345837" cy="288000"/>
            <a:chOff x="6367481" y="314017"/>
            <a:chExt cx="5824519" cy="252000"/>
          </a:xfrm>
        </p:grpSpPr>
        <p:sp>
          <p:nvSpPr>
            <p:cNvPr id="22" name="Rectangle 21"/>
            <p:cNvSpPr/>
            <p:nvPr/>
          </p:nvSpPr>
          <p:spPr>
            <a:xfrm>
              <a:off x="6367481" y="314017"/>
              <a:ext cx="1922235" cy="25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>
                  <a:solidFill>
                    <a:schemeClr val="bg1"/>
                  </a:solidFill>
                </a:rPr>
                <a:t>Kort sikt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318623" y="314017"/>
              <a:ext cx="1922235" cy="252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 smtClean="0">
                  <a:solidFill>
                    <a:schemeClr val="bg1"/>
                  </a:solidFill>
                </a:rPr>
                <a:t>Mellomlang </a:t>
              </a:r>
              <a:r>
                <a:rPr lang="nb-NO" sz="1400" dirty="0">
                  <a:solidFill>
                    <a:schemeClr val="bg1"/>
                  </a:solidFill>
                </a:rPr>
                <a:t>sikt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269765" y="314017"/>
              <a:ext cx="1922235" cy="25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 smtClean="0">
                  <a:solidFill>
                    <a:schemeClr val="bg1"/>
                  </a:solidFill>
                </a:rPr>
                <a:t>Lang sikt</a:t>
              </a:r>
              <a:endParaRPr lang="nb-NO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122</a:t>
            </a:fld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727069" y="5629173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7447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8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69" name="think-cell Slide" r:id="rId4" imgW="530" imgH="528" progId="TCLayout.ActiveDocument.1">
                  <p:embed/>
                </p:oleObj>
              </mc:Choice>
              <mc:Fallback>
                <p:oleObj name="think-cell Slide" r:id="rId4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238997"/>
              </p:ext>
            </p:extLst>
          </p:nvPr>
        </p:nvGraphicFramePr>
        <p:xfrm>
          <a:off x="7899400" y="1659466"/>
          <a:ext cx="3835400" cy="242146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44095"/>
                <a:gridCol w="2191305"/>
              </a:tblGrid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HOVEDANSVARLIG: 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UDI?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UTFØRER: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baseline="0" dirty="0" smtClean="0"/>
                        <a:t>UDI, Politiet, NAV, Skatteetaten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KONSULTERES: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b="0" dirty="0" smtClean="0"/>
                        <a:t>Arbeidstilsynet, </a:t>
                      </a:r>
                      <a:r>
                        <a:rPr lang="nb-NO" sz="1400" b="0" dirty="0" err="1" smtClean="0"/>
                        <a:t>Difi</a:t>
                      </a:r>
                      <a:endParaRPr lang="nb-NO" sz="1400" b="0" baseline="0" dirty="0" smtClean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INFORMERES: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IMDi</a:t>
                      </a:r>
                      <a:endParaRPr lang="nb-NO" sz="1400" b="0" baseline="0" dirty="0" smtClean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59624" y="697688"/>
            <a:ext cx="11912368" cy="401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2000" dirty="0" smtClean="0">
                <a:solidFill>
                  <a:schemeClr val="accent5">
                    <a:lumMod val="50000"/>
                  </a:schemeClr>
                </a:solidFill>
              </a:rPr>
              <a:t>12. </a:t>
            </a:r>
            <a:r>
              <a:rPr lang="nb-NO" sz="2000" dirty="0">
                <a:solidFill>
                  <a:schemeClr val="accent5">
                    <a:lumMod val="50000"/>
                  </a:schemeClr>
                </a:solidFill>
              </a:rPr>
              <a:t>Etablere forprosjekt for det langsiktige tiltaket </a:t>
            </a:r>
            <a:r>
              <a:rPr lang="nb-NO" sz="2000" dirty="0" smtClean="0">
                <a:solidFill>
                  <a:schemeClr val="accent5">
                    <a:lumMod val="50000"/>
                  </a:schemeClr>
                </a:solidFill>
              </a:rPr>
              <a:t>«Samordnet registrering»</a:t>
            </a:r>
            <a:endParaRPr lang="nb-NO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5533" y="1659468"/>
            <a:ext cx="7264400" cy="242146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b-NO" sz="1600" b="1" dirty="0" smtClean="0">
                <a:solidFill>
                  <a:schemeClr val="tx1"/>
                </a:solidFill>
              </a:rPr>
              <a:t>BESKRIVELSE</a:t>
            </a:r>
          </a:p>
          <a:p>
            <a:r>
              <a:rPr lang="nb-NO" sz="1400" dirty="0" smtClean="0">
                <a:solidFill>
                  <a:schemeClr val="tx1"/>
                </a:solidFill>
              </a:rPr>
              <a:t>Det bør etableres et forprosjekt for </a:t>
            </a:r>
            <a:r>
              <a:rPr lang="nb-NO" sz="1400" dirty="0">
                <a:solidFill>
                  <a:schemeClr val="tx1"/>
                </a:solidFill>
              </a:rPr>
              <a:t>det langsiktige tiltaket </a:t>
            </a:r>
            <a:r>
              <a:rPr lang="nb-NO" sz="1400" dirty="0" smtClean="0">
                <a:solidFill>
                  <a:schemeClr val="tx1"/>
                </a:solidFill>
              </a:rPr>
              <a:t>«Samordnet registrering» - se side 79-80. Forprosjektet trenger å utrede og detaljere alternative konsepter for registreringsprosessen, </a:t>
            </a:r>
            <a:r>
              <a:rPr lang="nb-NO" sz="1400" dirty="0">
                <a:solidFill>
                  <a:schemeClr val="tx1"/>
                </a:solidFill>
              </a:rPr>
              <a:t>avklare </a:t>
            </a:r>
            <a:r>
              <a:rPr lang="nb-NO" sz="1400" dirty="0" smtClean="0">
                <a:solidFill>
                  <a:schemeClr val="tx1"/>
                </a:solidFill>
              </a:rPr>
              <a:t>organisering og </a:t>
            </a:r>
            <a:r>
              <a:rPr lang="nb-NO" sz="1400" dirty="0">
                <a:solidFill>
                  <a:schemeClr val="tx1"/>
                </a:solidFill>
              </a:rPr>
              <a:t>finansiering for </a:t>
            </a:r>
            <a:r>
              <a:rPr lang="nb-NO" sz="1400" dirty="0" smtClean="0">
                <a:solidFill>
                  <a:schemeClr val="tx1"/>
                </a:solidFill>
              </a:rPr>
              <a:t>tiltaket.</a:t>
            </a:r>
          </a:p>
        </p:txBody>
      </p:sp>
      <p:sp>
        <p:nvSpPr>
          <p:cNvPr id="7" name="Rectangle 6"/>
          <p:cNvSpPr/>
          <p:nvPr/>
        </p:nvSpPr>
        <p:spPr>
          <a:xfrm>
            <a:off x="7899399" y="1659469"/>
            <a:ext cx="3894667" cy="242146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5533" y="4299857"/>
            <a:ext cx="7264400" cy="234042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b-NO" sz="1600" b="1" dirty="0" smtClean="0">
                <a:solidFill>
                  <a:schemeClr val="tx1"/>
                </a:solidFill>
              </a:rPr>
              <a:t>GEVINST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Optimal løsning for det langsiktige tiltaket «Samordnet registrering»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917071" y="4524543"/>
            <a:ext cx="0" cy="1908000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963069" y="5506063"/>
            <a:ext cx="1908000" cy="0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147743" y="4298064"/>
            <a:ext cx="1538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000" dirty="0" smtClean="0"/>
              <a:t>Enkel å gjennomføre</a:t>
            </a:r>
            <a:endParaRPr lang="nb-NO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9147744" y="6394065"/>
            <a:ext cx="1538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000" dirty="0" smtClean="0"/>
              <a:t>Vanskelig å gjennomføre</a:t>
            </a:r>
            <a:endParaRPr lang="nb-NO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8151802" y="5382952"/>
            <a:ext cx="8685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b-NO" sz="1000" dirty="0" smtClean="0"/>
              <a:t>Liten gevinst</a:t>
            </a:r>
            <a:endParaRPr lang="nb-NO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10771866" y="5382952"/>
            <a:ext cx="8685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b-NO" sz="1000" dirty="0" smtClean="0"/>
              <a:t>Stor gevinst</a:t>
            </a:r>
            <a:endParaRPr lang="nb-NO" sz="10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-10357" y="-1"/>
            <a:ext cx="5345837" cy="288000"/>
            <a:chOff x="6367481" y="314017"/>
            <a:chExt cx="5824519" cy="252000"/>
          </a:xfrm>
        </p:grpSpPr>
        <p:sp>
          <p:nvSpPr>
            <p:cNvPr id="22" name="Rectangle 21"/>
            <p:cNvSpPr/>
            <p:nvPr/>
          </p:nvSpPr>
          <p:spPr>
            <a:xfrm>
              <a:off x="6367481" y="314017"/>
              <a:ext cx="1922235" cy="25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>
                  <a:solidFill>
                    <a:schemeClr val="bg1"/>
                  </a:solidFill>
                </a:rPr>
                <a:t>Kort sikt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318623" y="314017"/>
              <a:ext cx="1922235" cy="252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 smtClean="0">
                  <a:solidFill>
                    <a:schemeClr val="bg1"/>
                  </a:solidFill>
                </a:rPr>
                <a:t>Mellomlang </a:t>
              </a:r>
              <a:r>
                <a:rPr lang="nb-NO" sz="1400" dirty="0">
                  <a:solidFill>
                    <a:schemeClr val="bg1"/>
                  </a:solidFill>
                </a:rPr>
                <a:t>sikt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269765" y="314017"/>
              <a:ext cx="1922235" cy="25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 smtClean="0">
                  <a:solidFill>
                    <a:schemeClr val="bg1"/>
                  </a:solidFill>
                </a:rPr>
                <a:t>Lang sikt</a:t>
              </a:r>
              <a:endParaRPr lang="nb-NO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123</a:t>
            </a:fld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727069" y="5629173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2127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asted-image.pdf"/>
          <p:cNvPicPr/>
          <p:nvPr/>
        </p:nvPicPr>
        <p:blipFill rotWithShape="1">
          <a:blip r:embed="rId3">
            <a:lum bright="70000" contrast="-70000"/>
            <a:extLst/>
          </a:blip>
          <a:srcRect b="40833"/>
          <a:stretch/>
        </p:blipFill>
        <p:spPr>
          <a:xfrm>
            <a:off x="772160" y="4007562"/>
            <a:ext cx="9794240" cy="2713913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Rectangle 12"/>
          <p:cNvSpPr/>
          <p:nvPr/>
        </p:nvSpPr>
        <p:spPr>
          <a:xfrm>
            <a:off x="6340505" y="1016000"/>
            <a:ext cx="5349239" cy="360000"/>
          </a:xfrm>
          <a:prstGeom prst="rect">
            <a:avLst/>
          </a:prstGeom>
          <a:solidFill>
            <a:schemeClr val="accent5">
              <a:lumMod val="20000"/>
              <a:lumOff val="80000"/>
              <a:alpha val="3960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33400" y="1016000"/>
            <a:ext cx="5349239" cy="360000"/>
          </a:xfrm>
          <a:prstGeom prst="rect">
            <a:avLst/>
          </a:prstGeom>
          <a:solidFill>
            <a:schemeClr val="accent5">
              <a:lumMod val="20000"/>
              <a:lumOff val="80000"/>
              <a:alpha val="3960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01319" y="540379"/>
            <a:ext cx="3977640" cy="1325563"/>
          </a:xfrm>
        </p:spPr>
        <p:txBody>
          <a:bodyPr>
            <a:normAutofit/>
          </a:bodyPr>
          <a:lstStyle/>
          <a:p>
            <a:pPr algn="ctr"/>
            <a:r>
              <a:rPr lang="nb-NO" sz="1600" b="1" dirty="0">
                <a:solidFill>
                  <a:schemeClr val="accent5"/>
                </a:solidFill>
                <a:latin typeface="+mn-lt"/>
                <a:ea typeface="+mn-ea"/>
                <a:cs typeface="+mn-cs"/>
              </a:rPr>
              <a:t>Hva er en brukerreise?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1" y="1497648"/>
            <a:ext cx="5349238" cy="4351338"/>
          </a:xfrm>
        </p:spPr>
        <p:txBody>
          <a:bodyPr>
            <a:normAutofit/>
          </a:bodyPr>
          <a:lstStyle/>
          <a:p>
            <a:r>
              <a:rPr lang="nb-NO" sz="1600" dirty="0"/>
              <a:t>En brukerreise er en visualisering av </a:t>
            </a:r>
            <a:r>
              <a:rPr lang="nb-NO" sz="1600" dirty="0" smtClean="0"/>
              <a:t>tjenester </a:t>
            </a:r>
            <a:r>
              <a:rPr lang="nb-NO" sz="1600" dirty="0"/>
              <a:t>over tid og på tvers av </a:t>
            </a:r>
            <a:r>
              <a:rPr lang="nb-NO" sz="1600" dirty="0" smtClean="0"/>
              <a:t>kontaktpunkter.</a:t>
            </a:r>
            <a:endParaRPr lang="nb-NO" sz="1600" dirty="0"/>
          </a:p>
          <a:p>
            <a:endParaRPr lang="nb-NO" sz="300" dirty="0"/>
          </a:p>
          <a:p>
            <a:r>
              <a:rPr lang="nb-NO" sz="1600" dirty="0"/>
              <a:t>En brukerreise er en kartleggingsmetode der vi </a:t>
            </a:r>
            <a:r>
              <a:rPr lang="nb-NO" sz="1600" dirty="0" smtClean="0"/>
              <a:t>dokumenterer brukerens møter med tjenestene, </a:t>
            </a:r>
            <a:r>
              <a:rPr lang="nb-NO" sz="1600" dirty="0"/>
              <a:t>og </a:t>
            </a:r>
            <a:r>
              <a:rPr lang="nb-NO" sz="1600" dirty="0" smtClean="0"/>
              <a:t>hvordan tjenestene oppleves.</a:t>
            </a:r>
            <a:endParaRPr lang="nb-NO" sz="1600" dirty="0"/>
          </a:p>
          <a:p>
            <a:endParaRPr lang="nb-NO" sz="300" dirty="0"/>
          </a:p>
          <a:p>
            <a:r>
              <a:rPr lang="nb-NO" sz="1600" dirty="0" smtClean="0"/>
              <a:t>I denne brukerreisen er lovverk styrende </a:t>
            </a:r>
            <a:r>
              <a:rPr lang="nb-NO" sz="1600" dirty="0"/>
              <a:t>for </a:t>
            </a:r>
            <a:r>
              <a:rPr lang="nb-NO" sz="1600" dirty="0" smtClean="0"/>
              <a:t>brukerreisen.</a:t>
            </a:r>
            <a:endParaRPr lang="nb-NO" sz="16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340504" y="1465897"/>
            <a:ext cx="534923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sz="1600" dirty="0" smtClean="0"/>
              <a:t>Se helheten i dagens tjenesteforløp:</a:t>
            </a:r>
          </a:p>
          <a:p>
            <a:pPr marL="685800" lvl="2">
              <a:spcBef>
                <a:spcPts val="1000"/>
              </a:spcBef>
            </a:pPr>
            <a:r>
              <a:rPr lang="nb-NO" sz="1200" dirty="0" smtClean="0"/>
              <a:t>Få oversikt over arbeidsinnvandrerens opplevelse gjennom ulike faser og steg</a:t>
            </a:r>
          </a:p>
          <a:p>
            <a:pPr marL="685800" lvl="2">
              <a:spcBef>
                <a:spcPts val="1000"/>
              </a:spcBef>
            </a:pPr>
            <a:r>
              <a:rPr lang="nb-NO" sz="1200" dirty="0" smtClean="0"/>
              <a:t>Få oversikt over alle involverte aktører</a:t>
            </a:r>
          </a:p>
          <a:p>
            <a:pPr marL="685800" lvl="2">
              <a:spcBef>
                <a:spcPts val="1000"/>
              </a:spcBef>
            </a:pPr>
            <a:r>
              <a:rPr lang="nb-NO" sz="1200" dirty="0" smtClean="0"/>
              <a:t>Få oversikt over hvordan tjenester og prosesser henger sammen.</a:t>
            </a:r>
          </a:p>
          <a:p>
            <a:pPr marL="457200" lvl="2" indent="0">
              <a:spcBef>
                <a:spcPts val="1000"/>
              </a:spcBef>
              <a:buNone/>
            </a:pPr>
            <a:endParaRPr lang="nb-NO" sz="300" dirty="0" smtClean="0"/>
          </a:p>
          <a:p>
            <a:r>
              <a:rPr lang="nb-NO" sz="1600" dirty="0" smtClean="0"/>
              <a:t>Identifisere hull i tjenestene, udekkede behov, utfordringer og muligheter.</a:t>
            </a:r>
          </a:p>
          <a:p>
            <a:endParaRPr lang="nb-NO" sz="300" dirty="0" smtClean="0"/>
          </a:p>
          <a:p>
            <a:r>
              <a:rPr lang="nb-NO" sz="1600" dirty="0" smtClean="0"/>
              <a:t>Skape et underlag </a:t>
            </a:r>
            <a:r>
              <a:rPr lang="nb-NO" sz="1600" dirty="0"/>
              <a:t>for å definere nye tjenester.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13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22858" y="-16032"/>
            <a:ext cx="11065287" cy="775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2200" b="1" dirty="0" smtClean="0">
                <a:solidFill>
                  <a:schemeClr val="accent5">
                    <a:lumMod val="50000"/>
                  </a:schemeClr>
                </a:solidFill>
              </a:rPr>
              <a:t>Introduksjon til brukerreise</a:t>
            </a:r>
            <a:endParaRPr lang="nb-NO" sz="2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004560" y="543236"/>
            <a:ext cx="39776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600" b="1" dirty="0" smtClean="0">
                <a:solidFill>
                  <a:schemeClr val="accent5"/>
                </a:solidFill>
                <a:latin typeface="+mn-lt"/>
                <a:ea typeface="+mn-ea"/>
                <a:cs typeface="+mn-cs"/>
              </a:rPr>
              <a:t>Hva er formålet med en brukerreise?</a:t>
            </a:r>
            <a:endParaRPr lang="nb-NO" sz="1600" b="1" dirty="0">
              <a:solidFill>
                <a:schemeClr val="accent5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18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40988" y="3063854"/>
            <a:ext cx="11245846" cy="756148"/>
            <a:chOff x="440988" y="3063854"/>
            <a:chExt cx="11245846" cy="756148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4" name="Pentagon 53"/>
            <p:cNvSpPr/>
            <p:nvPr/>
          </p:nvSpPr>
          <p:spPr>
            <a:xfrm>
              <a:off x="9166834" y="3072656"/>
              <a:ext cx="2520000" cy="747346"/>
            </a:xfrm>
            <a:prstGeom prst="homePlate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nb-NO" sz="1600" dirty="0" smtClean="0">
                  <a:solidFill>
                    <a:schemeClr val="tx1"/>
                  </a:solidFill>
                </a:rPr>
                <a:t>Prøve å åpne bankkonto</a:t>
              </a:r>
              <a:endParaRPr lang="nb-NO" sz="1600" dirty="0">
                <a:solidFill>
                  <a:schemeClr val="tx1"/>
                </a:solidFill>
              </a:endParaRPr>
            </a:p>
          </p:txBody>
        </p:sp>
        <p:sp>
          <p:nvSpPr>
            <p:cNvPr id="44" name="Pentagon 43"/>
            <p:cNvSpPr/>
            <p:nvPr/>
          </p:nvSpPr>
          <p:spPr>
            <a:xfrm>
              <a:off x="6985374" y="3063854"/>
              <a:ext cx="2520000" cy="747346"/>
            </a:xfrm>
            <a:prstGeom prst="homePlate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46088"/>
              <a:r>
                <a:rPr lang="nb-NO" sz="1600" dirty="0" smtClean="0">
                  <a:solidFill>
                    <a:schemeClr val="tx1"/>
                  </a:solidFill>
                </a:rPr>
                <a:t>Søke om skattekort og D-nummer</a:t>
              </a:r>
              <a:endParaRPr lang="nb-NO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440988" y="3072656"/>
              <a:ext cx="6882924" cy="747346"/>
              <a:chOff x="440988" y="2979927"/>
              <a:chExt cx="6882924" cy="747346"/>
            </a:xfrm>
            <a:grpFill/>
          </p:grpSpPr>
          <p:sp>
            <p:nvSpPr>
              <p:cNvPr id="43" name="Pentagon 42"/>
              <p:cNvSpPr/>
              <p:nvPr/>
            </p:nvSpPr>
            <p:spPr>
              <a:xfrm>
                <a:off x="4803912" y="2979927"/>
                <a:ext cx="2520000" cy="747346"/>
              </a:xfrm>
              <a:prstGeom prst="homePlate">
                <a:avLst/>
              </a:prstGeom>
              <a:grp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/>
                <a:r>
                  <a:rPr lang="nb-NO" sz="1600" dirty="0" smtClean="0">
                    <a:solidFill>
                      <a:schemeClr val="tx1"/>
                    </a:solidFill>
                  </a:rPr>
                  <a:t>Få jobb</a:t>
                </a:r>
                <a:endParaRPr lang="nb-NO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Pentagon 10"/>
              <p:cNvSpPr/>
              <p:nvPr/>
            </p:nvSpPr>
            <p:spPr>
              <a:xfrm>
                <a:off x="2622450" y="2979927"/>
                <a:ext cx="2520000" cy="747346"/>
              </a:xfrm>
              <a:prstGeom prst="homePlate">
                <a:avLst/>
              </a:prstGeom>
              <a:grp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/>
                <a:r>
                  <a:rPr lang="nb-NO" sz="1600" dirty="0" smtClean="0">
                    <a:solidFill>
                      <a:schemeClr val="tx1"/>
                    </a:solidFill>
                  </a:rPr>
                  <a:t>Søke jobb</a:t>
                </a:r>
                <a:endParaRPr lang="nb-NO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Pentagon 12"/>
              <p:cNvSpPr/>
              <p:nvPr/>
            </p:nvSpPr>
            <p:spPr>
              <a:xfrm>
                <a:off x="440988" y="2979927"/>
                <a:ext cx="2520000" cy="747346"/>
              </a:xfrm>
              <a:prstGeom prst="homePlate">
                <a:avLst/>
              </a:prstGeom>
              <a:grp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4625"/>
                <a:r>
                  <a:rPr lang="nb-NO" sz="1600" dirty="0" smtClean="0">
                    <a:solidFill>
                      <a:schemeClr val="tx1"/>
                    </a:solidFill>
                  </a:rPr>
                  <a:t>Bli kjent med arbeidsmarkedet</a:t>
                </a:r>
                <a:endParaRPr lang="nb-NO" sz="16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8" name="Title 1"/>
          <p:cNvSpPr txBox="1">
            <a:spLocks/>
          </p:cNvSpPr>
          <p:nvPr/>
        </p:nvSpPr>
        <p:spPr>
          <a:xfrm>
            <a:off x="449095" y="365127"/>
            <a:ext cx="1011514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2200" b="1" dirty="0" smtClean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Fasene og stegene i brukerreisen “Ny i Norge”</a:t>
            </a:r>
            <a:endParaRPr lang="nb-NO" sz="2200" b="1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440988" y="1602134"/>
            <a:ext cx="10602090" cy="747346"/>
            <a:chOff x="440988" y="1602134"/>
            <a:chExt cx="10602090" cy="74734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30" name="Pentagon 29"/>
            <p:cNvSpPr/>
            <p:nvPr/>
          </p:nvSpPr>
          <p:spPr>
            <a:xfrm>
              <a:off x="8163078" y="1602134"/>
              <a:ext cx="2880000" cy="747346"/>
            </a:xfrm>
            <a:prstGeom prst="homePlate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46088"/>
              <a:r>
                <a:rPr lang="nb-NO" sz="1600" dirty="0" smtClean="0">
                  <a:solidFill>
                    <a:schemeClr val="tx1"/>
                  </a:solidFill>
                </a:rPr>
                <a:t>Orientere seg i samfunnet</a:t>
              </a:r>
              <a:endParaRPr lang="nb-NO" sz="1600" dirty="0">
                <a:solidFill>
                  <a:schemeClr val="tx1"/>
                </a:solidFill>
              </a:endParaRPr>
            </a:p>
          </p:txBody>
        </p:sp>
        <p:sp>
          <p:nvSpPr>
            <p:cNvPr id="29" name="Pentagon 28"/>
            <p:cNvSpPr/>
            <p:nvPr/>
          </p:nvSpPr>
          <p:spPr>
            <a:xfrm>
              <a:off x="5589048" y="1602134"/>
              <a:ext cx="2880000" cy="747346"/>
            </a:xfrm>
            <a:prstGeom prst="homePlate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46088"/>
              <a:r>
                <a:rPr lang="nb-NO" sz="1600" dirty="0" smtClean="0">
                  <a:solidFill>
                    <a:schemeClr val="tx1"/>
                  </a:solidFill>
                </a:rPr>
                <a:t>Ordne bolig og telefonnummer</a:t>
              </a:r>
              <a:endParaRPr lang="nb-NO" sz="1600" dirty="0">
                <a:solidFill>
                  <a:schemeClr val="tx1"/>
                </a:solidFill>
              </a:endParaRPr>
            </a:p>
          </p:txBody>
        </p:sp>
        <p:sp>
          <p:nvSpPr>
            <p:cNvPr id="27" name="Pentagon 26"/>
            <p:cNvSpPr/>
            <p:nvPr/>
          </p:nvSpPr>
          <p:spPr>
            <a:xfrm>
              <a:off x="3015018" y="1602134"/>
              <a:ext cx="2880000" cy="747346"/>
            </a:xfrm>
            <a:prstGeom prst="homePlate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533400"/>
              <a:r>
                <a:rPr lang="nb-NO" sz="1600" dirty="0" smtClean="0">
                  <a:solidFill>
                    <a:schemeClr val="tx1"/>
                  </a:solidFill>
                </a:rPr>
                <a:t>Forberede flytting</a:t>
              </a:r>
              <a:endParaRPr lang="nb-NO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Pentagon 8"/>
            <p:cNvSpPr/>
            <p:nvPr/>
          </p:nvSpPr>
          <p:spPr>
            <a:xfrm>
              <a:off x="440988" y="1602134"/>
              <a:ext cx="2880000" cy="747346"/>
            </a:xfrm>
            <a:prstGeom prst="homePlate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4625"/>
              <a:r>
                <a:rPr lang="nb-NO" sz="1600" dirty="0" smtClean="0">
                  <a:solidFill>
                    <a:schemeClr val="tx1"/>
                  </a:solidFill>
                </a:rPr>
                <a:t>Vurdere å flytte</a:t>
              </a:r>
              <a:endParaRPr lang="nb-NO" sz="16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1" name="Elbow Connector 50"/>
          <p:cNvCxnSpPr>
            <a:stCxn id="30" idx="3"/>
            <a:endCxn id="13" idx="1"/>
          </p:cNvCxnSpPr>
          <p:nvPr/>
        </p:nvCxnSpPr>
        <p:spPr>
          <a:xfrm flipH="1">
            <a:off x="440988" y="1975807"/>
            <a:ext cx="10602090" cy="1470522"/>
          </a:xfrm>
          <a:prstGeom prst="bentConnector5">
            <a:avLst>
              <a:gd name="adj1" fmla="val -2156"/>
              <a:gd name="adj2" fmla="val 38156"/>
              <a:gd name="adj3" fmla="val 102156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/>
          <p:nvPr/>
        </p:nvCxnSpPr>
        <p:spPr>
          <a:xfrm flipH="1">
            <a:off x="440987" y="3419923"/>
            <a:ext cx="11203325" cy="1470522"/>
          </a:xfrm>
          <a:prstGeom prst="bentConnector5">
            <a:avLst>
              <a:gd name="adj1" fmla="val -2040"/>
              <a:gd name="adj2" fmla="val 42597"/>
              <a:gd name="adj3" fmla="val 10204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/>
          <p:nvPr/>
        </p:nvCxnSpPr>
        <p:spPr>
          <a:xfrm flipH="1">
            <a:off x="440986" y="4899247"/>
            <a:ext cx="11203325" cy="1470522"/>
          </a:xfrm>
          <a:prstGeom prst="bentConnector5">
            <a:avLst>
              <a:gd name="adj1" fmla="val -2040"/>
              <a:gd name="adj2" fmla="val 50000"/>
              <a:gd name="adj3" fmla="val 10204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entagon 25"/>
          <p:cNvSpPr/>
          <p:nvPr/>
        </p:nvSpPr>
        <p:spPr>
          <a:xfrm>
            <a:off x="484455" y="1242387"/>
            <a:ext cx="1620000" cy="353669"/>
          </a:xfrm>
          <a:prstGeom prst="homePlate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400" dirty="0" smtClean="0">
                <a:solidFill>
                  <a:schemeClr val="tx1"/>
                </a:solidFill>
              </a:rPr>
              <a:t>Vurdere å flytte</a:t>
            </a:r>
            <a:endParaRPr lang="nb-NO" sz="1400" dirty="0">
              <a:solidFill>
                <a:schemeClr val="tx1"/>
              </a:solidFill>
            </a:endParaRPr>
          </a:p>
        </p:txBody>
      </p:sp>
      <p:sp>
        <p:nvSpPr>
          <p:cNvPr id="41" name="Pentagon 40"/>
          <p:cNvSpPr/>
          <p:nvPr/>
        </p:nvSpPr>
        <p:spPr>
          <a:xfrm>
            <a:off x="3012426" y="1242387"/>
            <a:ext cx="1620000" cy="353669"/>
          </a:xfrm>
          <a:prstGeom prst="homePlate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400" dirty="0" smtClean="0">
                <a:solidFill>
                  <a:schemeClr val="tx1"/>
                </a:solidFill>
              </a:rPr>
              <a:t>Flytte til Norge</a:t>
            </a:r>
            <a:endParaRPr lang="nb-NO" sz="1400" dirty="0">
              <a:solidFill>
                <a:schemeClr val="tx1"/>
              </a:solidFill>
            </a:endParaRPr>
          </a:p>
        </p:txBody>
      </p:sp>
      <p:sp>
        <p:nvSpPr>
          <p:cNvPr id="42" name="Pentagon 41"/>
          <p:cNvSpPr/>
          <p:nvPr/>
        </p:nvSpPr>
        <p:spPr>
          <a:xfrm>
            <a:off x="484455" y="2721544"/>
            <a:ext cx="2880000" cy="353669"/>
          </a:xfrm>
          <a:prstGeom prst="homePlate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400" dirty="0" smtClean="0">
                <a:solidFill>
                  <a:schemeClr val="tx1"/>
                </a:solidFill>
              </a:rPr>
              <a:t>Komme inn på arbeidsmarkedet</a:t>
            </a:r>
            <a:endParaRPr lang="nb-NO" sz="1400" dirty="0">
              <a:solidFill>
                <a:schemeClr val="tx1"/>
              </a:solidFill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440988" y="4536832"/>
            <a:ext cx="11245846" cy="756148"/>
            <a:chOff x="440988" y="3063854"/>
            <a:chExt cx="11245846" cy="756148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6" name="Pentagon 55"/>
            <p:cNvSpPr/>
            <p:nvPr/>
          </p:nvSpPr>
          <p:spPr>
            <a:xfrm>
              <a:off x="9166834" y="3072656"/>
              <a:ext cx="2520000" cy="747346"/>
            </a:xfrm>
            <a:prstGeom prst="homePlate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nb-NO" sz="1600" dirty="0" smtClean="0">
                  <a:solidFill>
                    <a:schemeClr val="tx1"/>
                  </a:solidFill>
                </a:rPr>
                <a:t>Leie bolig</a:t>
              </a:r>
              <a:endParaRPr lang="nb-NO" sz="1600" dirty="0">
                <a:solidFill>
                  <a:schemeClr val="tx1"/>
                </a:solidFill>
              </a:endParaRPr>
            </a:p>
          </p:txBody>
        </p:sp>
        <p:sp>
          <p:nvSpPr>
            <p:cNvPr id="57" name="Pentagon 56"/>
            <p:cNvSpPr/>
            <p:nvPr/>
          </p:nvSpPr>
          <p:spPr>
            <a:xfrm>
              <a:off x="6985374" y="3063854"/>
              <a:ext cx="2520000" cy="747346"/>
            </a:xfrm>
            <a:prstGeom prst="homePlate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46088"/>
              <a:r>
                <a:rPr lang="nb-NO" sz="1600" dirty="0" smtClean="0">
                  <a:solidFill>
                    <a:schemeClr val="tx1"/>
                  </a:solidFill>
                </a:rPr>
                <a:t>Åpne bankkonto</a:t>
              </a:r>
              <a:endParaRPr lang="nb-NO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440988" y="3072656"/>
              <a:ext cx="6882924" cy="747346"/>
              <a:chOff x="440988" y="2979927"/>
              <a:chExt cx="6882924" cy="747346"/>
            </a:xfrm>
            <a:grpFill/>
          </p:grpSpPr>
          <p:sp>
            <p:nvSpPr>
              <p:cNvPr id="59" name="Pentagon 58"/>
              <p:cNvSpPr/>
              <p:nvPr/>
            </p:nvSpPr>
            <p:spPr>
              <a:xfrm>
                <a:off x="4803912" y="2979927"/>
                <a:ext cx="2520000" cy="747346"/>
              </a:xfrm>
              <a:prstGeom prst="homePlate">
                <a:avLst/>
              </a:prstGeom>
              <a:grp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/>
                <a:r>
                  <a:rPr lang="nb-NO" sz="1600" dirty="0" smtClean="0">
                    <a:solidFill>
                      <a:schemeClr val="tx1"/>
                    </a:solidFill>
                  </a:rPr>
                  <a:t>Melde flytting</a:t>
                </a:r>
                <a:endParaRPr lang="nb-NO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Pentagon 59"/>
              <p:cNvSpPr/>
              <p:nvPr/>
            </p:nvSpPr>
            <p:spPr>
              <a:xfrm>
                <a:off x="2622450" y="2979927"/>
                <a:ext cx="2520000" cy="747346"/>
              </a:xfrm>
              <a:prstGeom prst="homePlate">
                <a:avLst/>
              </a:prstGeom>
              <a:grp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/>
                <a:r>
                  <a:rPr lang="nb-NO" sz="1600" dirty="0" smtClean="0">
                    <a:solidFill>
                      <a:schemeClr val="tx1"/>
                    </a:solidFill>
                  </a:rPr>
                  <a:t>Søke om registreringsbevis</a:t>
                </a:r>
                <a:endParaRPr lang="nb-NO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Pentagon 60"/>
              <p:cNvSpPr/>
              <p:nvPr/>
            </p:nvSpPr>
            <p:spPr>
              <a:xfrm>
                <a:off x="440988" y="2979927"/>
                <a:ext cx="2520000" cy="747346"/>
              </a:xfrm>
              <a:prstGeom prst="homePlate">
                <a:avLst/>
              </a:prstGeom>
              <a:grp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4625"/>
                <a:r>
                  <a:rPr lang="nb-NO" sz="1600" dirty="0" smtClean="0">
                    <a:solidFill>
                      <a:schemeClr val="tx1"/>
                    </a:solidFill>
                  </a:rPr>
                  <a:t>Prøve å leie bolig</a:t>
                </a:r>
                <a:endParaRPr lang="nb-NO" sz="16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65" name="Group 64"/>
          <p:cNvGrpSpPr/>
          <p:nvPr/>
        </p:nvGrpSpPr>
        <p:grpSpPr>
          <a:xfrm>
            <a:off x="440988" y="6009299"/>
            <a:ext cx="5421462" cy="747346"/>
            <a:chOff x="440988" y="2979927"/>
            <a:chExt cx="5421462" cy="74734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67" name="Pentagon 66"/>
            <p:cNvSpPr/>
            <p:nvPr/>
          </p:nvSpPr>
          <p:spPr>
            <a:xfrm>
              <a:off x="2622450" y="2979927"/>
              <a:ext cx="3240000" cy="747346"/>
            </a:xfrm>
            <a:prstGeom prst="homePlate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nb-NO" sz="1600" dirty="0" smtClean="0">
                  <a:solidFill>
                    <a:schemeClr val="tx1"/>
                  </a:solidFill>
                </a:rPr>
                <a:t>Sende skattemelding og motta oppgjør</a:t>
              </a:r>
              <a:endParaRPr lang="nb-NO" sz="1600" dirty="0">
                <a:solidFill>
                  <a:schemeClr val="tx1"/>
                </a:solidFill>
              </a:endParaRPr>
            </a:p>
          </p:txBody>
        </p:sp>
        <p:sp>
          <p:nvSpPr>
            <p:cNvPr id="68" name="Pentagon 67"/>
            <p:cNvSpPr/>
            <p:nvPr/>
          </p:nvSpPr>
          <p:spPr>
            <a:xfrm>
              <a:off x="440988" y="2979927"/>
              <a:ext cx="2520000" cy="747346"/>
            </a:xfrm>
            <a:prstGeom prst="homePlate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4625"/>
              <a:r>
                <a:rPr lang="nb-NO" sz="1600" dirty="0" smtClean="0">
                  <a:solidFill>
                    <a:schemeClr val="tx1"/>
                  </a:solidFill>
                </a:rPr>
                <a:t>Bli e-bruker</a:t>
              </a:r>
              <a:endParaRPr lang="nb-NO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69" name="Pentagon 68"/>
          <p:cNvSpPr/>
          <p:nvPr/>
        </p:nvSpPr>
        <p:spPr>
          <a:xfrm>
            <a:off x="7027896" y="2710185"/>
            <a:ext cx="1620000" cy="353669"/>
          </a:xfrm>
          <a:prstGeom prst="homePlate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400" dirty="0">
                <a:solidFill>
                  <a:schemeClr val="tx1"/>
                </a:solidFill>
              </a:rPr>
              <a:t>Registrere seg</a:t>
            </a:r>
          </a:p>
        </p:txBody>
      </p:sp>
      <p:sp>
        <p:nvSpPr>
          <p:cNvPr id="70" name="Pentagon 69"/>
          <p:cNvSpPr/>
          <p:nvPr/>
        </p:nvSpPr>
        <p:spPr>
          <a:xfrm>
            <a:off x="6985374" y="4180707"/>
            <a:ext cx="1620000" cy="353669"/>
          </a:xfrm>
          <a:prstGeom prst="homePlate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400" dirty="0" smtClean="0">
                <a:solidFill>
                  <a:schemeClr val="tx1"/>
                </a:solidFill>
              </a:rPr>
              <a:t>Etablere seg</a:t>
            </a:r>
            <a:endParaRPr lang="nb-NO" sz="14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53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1228076" y="1612562"/>
            <a:ext cx="10822971" cy="637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06" name="Rectangle 105"/>
          <p:cNvSpPr/>
          <p:nvPr/>
        </p:nvSpPr>
        <p:spPr>
          <a:xfrm>
            <a:off x="1217757" y="6522257"/>
            <a:ext cx="10833301" cy="323996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/>
          <p:cNvSpPr/>
          <p:nvPr/>
        </p:nvSpPr>
        <p:spPr>
          <a:xfrm>
            <a:off x="35753" y="6522253"/>
            <a:ext cx="1182005" cy="323996"/>
          </a:xfrm>
          <a:prstGeom prst="rect">
            <a:avLst/>
          </a:prstGeom>
          <a:solidFill>
            <a:schemeClr val="accent5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nb-NO" sz="1000" dirty="0">
                <a:solidFill>
                  <a:schemeClr val="tx1"/>
                </a:solidFill>
              </a:rPr>
              <a:t>Fagsystemer og fellesløsninger</a:t>
            </a:r>
          </a:p>
        </p:txBody>
      </p:sp>
      <p:sp>
        <p:nvSpPr>
          <p:cNvPr id="269" name="Pentagon 268"/>
          <p:cNvSpPr/>
          <p:nvPr/>
        </p:nvSpPr>
        <p:spPr>
          <a:xfrm>
            <a:off x="8784771" y="170703"/>
            <a:ext cx="3407229" cy="216000"/>
          </a:xfrm>
          <a:prstGeom prst="homePlate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36000" rtlCol="0" anchor="ctr"/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Orientere seg i samfunnet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267" name="Pentagon 266"/>
          <p:cNvSpPr/>
          <p:nvPr/>
        </p:nvSpPr>
        <p:spPr>
          <a:xfrm>
            <a:off x="6453194" y="170703"/>
            <a:ext cx="2736000" cy="216000"/>
          </a:xfrm>
          <a:prstGeom prst="homePlate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Ordne bolig og telefonnummer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193" name="Pentagon 192"/>
          <p:cNvSpPr/>
          <p:nvPr/>
        </p:nvSpPr>
        <p:spPr>
          <a:xfrm>
            <a:off x="3812381" y="164085"/>
            <a:ext cx="2936368" cy="216000"/>
          </a:xfrm>
          <a:prstGeom prst="homePlate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Forberede flytting</a:t>
            </a:r>
            <a:endParaRPr lang="nb-NO" sz="1000" dirty="0">
              <a:solidFill>
                <a:schemeClr val="tx1"/>
              </a:solidFill>
            </a:endParaRPr>
          </a:p>
        </p:txBody>
      </p:sp>
      <p:graphicFrame>
        <p:nvGraphicFramePr>
          <p:cNvPr id="77" name="Object 76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207" name="think-cell Slide" r:id="rId5" imgW="530" imgH="528" progId="TCLayout.ActiveDocument.1">
                  <p:embed/>
                </p:oleObj>
              </mc:Choice>
              <mc:Fallback>
                <p:oleObj name="think-cell Slide" r:id="rId5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" name="Rectangle 94"/>
          <p:cNvSpPr/>
          <p:nvPr/>
        </p:nvSpPr>
        <p:spPr>
          <a:xfrm>
            <a:off x="1225672" y="2277380"/>
            <a:ext cx="10833302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89" name="Rectangle 88"/>
          <p:cNvSpPr/>
          <p:nvPr/>
        </p:nvSpPr>
        <p:spPr>
          <a:xfrm>
            <a:off x="1228076" y="392098"/>
            <a:ext cx="10822971" cy="11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/>
          </a:p>
        </p:txBody>
      </p:sp>
      <p:sp>
        <p:nvSpPr>
          <p:cNvPr id="88" name="Rectangle 87"/>
          <p:cNvSpPr/>
          <p:nvPr/>
        </p:nvSpPr>
        <p:spPr>
          <a:xfrm>
            <a:off x="1217758" y="6234733"/>
            <a:ext cx="10833302" cy="252000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35754" y="392098"/>
            <a:ext cx="1182004" cy="118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nb-NO" sz="1000" dirty="0">
                <a:solidFill>
                  <a:schemeClr val="tx1"/>
                </a:solidFill>
              </a:rPr>
              <a:t>Opplevelse</a:t>
            </a:r>
          </a:p>
        </p:txBody>
      </p:sp>
      <p:sp>
        <p:nvSpPr>
          <p:cNvPr id="87" name="Rectangle 86"/>
          <p:cNvSpPr/>
          <p:nvPr/>
        </p:nvSpPr>
        <p:spPr>
          <a:xfrm>
            <a:off x="35755" y="2277380"/>
            <a:ext cx="1182003" cy="720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Kontaktpunkt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35756" y="6234733"/>
            <a:ext cx="1182003" cy="252000"/>
          </a:xfrm>
          <a:prstGeom prst="rect">
            <a:avLst/>
          </a:prstGeom>
          <a:solidFill>
            <a:schemeClr val="accent5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nb-NO" sz="1000" dirty="0">
                <a:solidFill>
                  <a:schemeClr val="tx1"/>
                </a:solidFill>
              </a:rPr>
              <a:t>Regelverk</a:t>
            </a:r>
          </a:p>
        </p:txBody>
      </p:sp>
      <p:sp>
        <p:nvSpPr>
          <p:cNvPr id="180" name="Rectangle 179"/>
          <p:cNvSpPr/>
          <p:nvPr/>
        </p:nvSpPr>
        <p:spPr>
          <a:xfrm>
            <a:off x="1228076" y="3035728"/>
            <a:ext cx="10822971" cy="637285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76" name="Rectangle 75"/>
          <p:cNvSpPr/>
          <p:nvPr/>
        </p:nvSpPr>
        <p:spPr>
          <a:xfrm>
            <a:off x="1228076" y="3669832"/>
            <a:ext cx="10822971" cy="637285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5" name="Straight Connector 134"/>
          <p:cNvCxnSpPr/>
          <p:nvPr/>
        </p:nvCxnSpPr>
        <p:spPr>
          <a:xfrm>
            <a:off x="35795" y="4297950"/>
            <a:ext cx="12024000" cy="0"/>
          </a:xfrm>
          <a:prstGeom prst="line">
            <a:avLst/>
          </a:prstGeom>
          <a:ln>
            <a:solidFill>
              <a:srgbClr val="00000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35795" y="3670891"/>
            <a:ext cx="12024000" cy="0"/>
          </a:xfrm>
          <a:prstGeom prst="line">
            <a:avLst/>
          </a:prstGeom>
          <a:ln>
            <a:solidFill>
              <a:srgbClr val="00000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>
            <a:off x="1228075" y="4304236"/>
            <a:ext cx="10822971" cy="637285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2" name="Straight Connector 111"/>
          <p:cNvCxnSpPr/>
          <p:nvPr/>
        </p:nvCxnSpPr>
        <p:spPr>
          <a:xfrm>
            <a:off x="35795" y="4932354"/>
            <a:ext cx="12024000" cy="0"/>
          </a:xfrm>
          <a:prstGeom prst="line">
            <a:avLst/>
          </a:prstGeom>
          <a:ln>
            <a:solidFill>
              <a:srgbClr val="00000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1228075" y="4937581"/>
            <a:ext cx="10822971" cy="637285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0" name="Straight Connector 119"/>
          <p:cNvCxnSpPr/>
          <p:nvPr/>
        </p:nvCxnSpPr>
        <p:spPr>
          <a:xfrm>
            <a:off x="35795" y="5565700"/>
            <a:ext cx="12024000" cy="0"/>
          </a:xfrm>
          <a:prstGeom prst="line">
            <a:avLst/>
          </a:prstGeom>
          <a:ln>
            <a:solidFill>
              <a:srgbClr val="00000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Rectangle 181"/>
          <p:cNvSpPr/>
          <p:nvPr/>
        </p:nvSpPr>
        <p:spPr>
          <a:xfrm>
            <a:off x="1228075" y="5570914"/>
            <a:ext cx="10822971" cy="637285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Rectangle 162"/>
          <p:cNvSpPr/>
          <p:nvPr/>
        </p:nvSpPr>
        <p:spPr>
          <a:xfrm>
            <a:off x="35755" y="3669832"/>
            <a:ext cx="1182004" cy="637285"/>
          </a:xfrm>
          <a:prstGeom prst="rect">
            <a:avLst/>
          </a:prstGeom>
          <a:solidFill>
            <a:schemeClr val="accent5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nb-NO" sz="1000" dirty="0">
                <a:solidFill>
                  <a:schemeClr val="tx1"/>
                </a:solidFill>
              </a:rPr>
              <a:t>NAV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35754" y="4937581"/>
            <a:ext cx="1182005" cy="637285"/>
          </a:xfrm>
          <a:prstGeom prst="rect">
            <a:avLst/>
          </a:prstGeom>
          <a:solidFill>
            <a:schemeClr val="accent5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nb-NO" sz="1000" dirty="0">
                <a:solidFill>
                  <a:schemeClr val="tx1"/>
                </a:solidFill>
              </a:rPr>
              <a:t>UDI / Politiet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35754" y="4304236"/>
            <a:ext cx="1182006" cy="637285"/>
          </a:xfrm>
          <a:prstGeom prst="rect">
            <a:avLst/>
          </a:prstGeom>
          <a:solidFill>
            <a:schemeClr val="accent5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nb-NO" sz="1000" dirty="0">
                <a:solidFill>
                  <a:schemeClr val="tx1"/>
                </a:solidFill>
              </a:rPr>
              <a:t>Skatteetaten (skattekontor og Folkeregisteret)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35755" y="3035728"/>
            <a:ext cx="1182004" cy="637285"/>
          </a:xfrm>
          <a:prstGeom prst="rect">
            <a:avLst/>
          </a:prstGeom>
          <a:solidFill>
            <a:schemeClr val="accent5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nb-NO" sz="1000" dirty="0">
                <a:solidFill>
                  <a:schemeClr val="tx1"/>
                </a:solidFill>
              </a:rPr>
              <a:t>Private aktører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35754" y="5570914"/>
            <a:ext cx="1182005" cy="637285"/>
          </a:xfrm>
          <a:prstGeom prst="rect">
            <a:avLst/>
          </a:prstGeom>
          <a:solidFill>
            <a:schemeClr val="accent5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nb-NO" sz="1000" dirty="0" err="1">
                <a:solidFill>
                  <a:schemeClr val="tx1"/>
                </a:solidFill>
              </a:rPr>
              <a:t>Difi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102" name="Pentagon 101"/>
          <p:cNvSpPr/>
          <p:nvPr/>
        </p:nvSpPr>
        <p:spPr>
          <a:xfrm>
            <a:off x="1204619" y="164085"/>
            <a:ext cx="2880000" cy="216000"/>
          </a:xfrm>
          <a:prstGeom prst="homePlate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Vurdere å flytte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6149" y="127012"/>
            <a:ext cx="4154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b-NO" sz="1000" b="1" dirty="0" smtClean="0"/>
              <a:t>Steg</a:t>
            </a:r>
            <a:endParaRPr lang="nb-NO" sz="1000" b="1" dirty="0"/>
          </a:p>
        </p:txBody>
      </p:sp>
      <p:sp>
        <p:nvSpPr>
          <p:cNvPr id="99" name="Rectangle 98"/>
          <p:cNvSpPr/>
          <p:nvPr/>
        </p:nvSpPr>
        <p:spPr>
          <a:xfrm>
            <a:off x="35755" y="1612562"/>
            <a:ext cx="1182004" cy="6372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nb-NO" sz="1000" dirty="0">
                <a:solidFill>
                  <a:schemeClr val="tx1"/>
                </a:solidFill>
              </a:rPr>
              <a:t>Prosess for brukeren</a:t>
            </a:r>
          </a:p>
        </p:txBody>
      </p:sp>
      <p:sp>
        <p:nvSpPr>
          <p:cNvPr id="296" name="Rectangle 295"/>
          <p:cNvSpPr/>
          <p:nvPr/>
        </p:nvSpPr>
        <p:spPr>
          <a:xfrm>
            <a:off x="9021260" y="1696991"/>
            <a:ext cx="1221802" cy="4831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algn="ctr"/>
            <a:r>
              <a:rPr lang="nb-NO" sz="900" dirty="0">
                <a:solidFill>
                  <a:schemeClr val="tx1"/>
                </a:solidFill>
              </a:rPr>
              <a:t>Skaffe informasjon om norsk </a:t>
            </a:r>
            <a:r>
              <a:rPr lang="nb-NO" sz="900" dirty="0" smtClean="0">
                <a:solidFill>
                  <a:schemeClr val="tx1"/>
                </a:solidFill>
              </a:rPr>
              <a:t>samfunn</a:t>
            </a:r>
            <a:endParaRPr lang="nb-NO" sz="900" dirty="0">
              <a:solidFill>
                <a:schemeClr val="tx1"/>
              </a:solidFill>
            </a:endParaRPr>
          </a:p>
        </p:txBody>
      </p:sp>
      <p:cxnSp>
        <p:nvCxnSpPr>
          <p:cNvPr id="297" name="Straight Connector 296"/>
          <p:cNvCxnSpPr>
            <a:stCxn id="313" idx="2"/>
            <a:endCxn id="296" idx="0"/>
          </p:cNvCxnSpPr>
          <p:nvPr/>
        </p:nvCxnSpPr>
        <p:spPr>
          <a:xfrm>
            <a:off x="9632161" y="1362002"/>
            <a:ext cx="0" cy="33498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Rectangular Callout 312"/>
          <p:cNvSpPr/>
          <p:nvPr/>
        </p:nvSpPr>
        <p:spPr>
          <a:xfrm>
            <a:off x="9021260" y="498002"/>
            <a:ext cx="1221802" cy="864000"/>
          </a:xfrm>
          <a:prstGeom prst="wedgeRectCallout">
            <a:avLst>
              <a:gd name="adj1" fmla="val -18693"/>
              <a:gd name="adj2" fmla="val 668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 </a:t>
            </a:r>
            <a:r>
              <a:rPr lang="nb-NO" sz="900" dirty="0">
                <a:solidFill>
                  <a:schemeClr val="tx1"/>
                </a:solidFill>
              </a:rPr>
              <a:t> </a:t>
            </a:r>
            <a:r>
              <a:rPr lang="nb-NO" sz="900" dirty="0" smtClean="0">
                <a:solidFill>
                  <a:schemeClr val="tx1"/>
                </a:solidFill>
              </a:rPr>
              <a:t>Vi </a:t>
            </a:r>
            <a:r>
              <a:rPr lang="nb-NO" sz="900" dirty="0">
                <a:solidFill>
                  <a:schemeClr val="tx1"/>
                </a:solidFill>
              </a:rPr>
              <a:t>kom til Norge 4.mars, og mistet akkurat </a:t>
            </a:r>
            <a:r>
              <a:rPr lang="nb-NO" sz="900" dirty="0" smtClean="0">
                <a:solidFill>
                  <a:schemeClr val="tx1"/>
                </a:solidFill>
              </a:rPr>
              <a:t>søknadsfristen </a:t>
            </a:r>
            <a:r>
              <a:rPr lang="nb-NO" sz="900" dirty="0">
                <a:solidFill>
                  <a:schemeClr val="tx1"/>
                </a:solidFill>
              </a:rPr>
              <a:t>for </a:t>
            </a:r>
            <a:r>
              <a:rPr lang="nb-NO" sz="900" dirty="0" smtClean="0">
                <a:solidFill>
                  <a:schemeClr val="tx1"/>
                </a:solidFill>
              </a:rPr>
              <a:t>barnehageplass</a:t>
            </a:r>
            <a:r>
              <a:rPr lang="nb-NO" sz="900" dirty="0">
                <a:solidFill>
                  <a:schemeClr val="tx1"/>
                </a:solidFill>
              </a:rPr>
              <a:t>. Dette skulle vi visst om før.</a:t>
            </a:r>
          </a:p>
        </p:txBody>
      </p:sp>
      <p:pic>
        <p:nvPicPr>
          <p:cNvPr id="314" name="Picture 313"/>
          <p:cNvPicPr>
            <a:picLocks noChangeAspect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165" y="499760"/>
            <a:ext cx="144000" cy="144000"/>
          </a:xfrm>
          <a:prstGeom prst="rect">
            <a:avLst/>
          </a:prstGeom>
          <a:ln>
            <a:noFill/>
          </a:ln>
        </p:spPr>
      </p:pic>
      <p:sp>
        <p:nvSpPr>
          <p:cNvPr id="153" name="TextBox 152"/>
          <p:cNvSpPr txBox="1"/>
          <p:nvPr/>
        </p:nvSpPr>
        <p:spPr>
          <a:xfrm>
            <a:off x="9024457" y="2657518"/>
            <a:ext cx="662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b-NO" sz="900" dirty="0" smtClean="0"/>
              <a:t>Google og                 off. sider</a:t>
            </a:r>
            <a:endParaRPr lang="nb-NO" sz="900" dirty="0"/>
          </a:p>
        </p:txBody>
      </p:sp>
      <p:sp>
        <p:nvSpPr>
          <p:cNvPr id="160" name="Oval 159"/>
          <p:cNvSpPr>
            <a:spLocks noChangeAspect="1"/>
          </p:cNvSpPr>
          <p:nvPr/>
        </p:nvSpPr>
        <p:spPr>
          <a:xfrm>
            <a:off x="9650074" y="2324549"/>
            <a:ext cx="360000" cy="36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/>
          </a:p>
        </p:txBody>
      </p:sp>
      <p:pic>
        <p:nvPicPr>
          <p:cNvPr id="161" name="Picture 16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028" y="2327440"/>
            <a:ext cx="367368" cy="367368"/>
          </a:xfrm>
          <a:prstGeom prst="rect">
            <a:avLst/>
          </a:prstGeom>
          <a:noFill/>
        </p:spPr>
      </p:pic>
      <p:sp>
        <p:nvSpPr>
          <p:cNvPr id="158" name="TextBox 157"/>
          <p:cNvSpPr txBox="1"/>
          <p:nvPr/>
        </p:nvSpPr>
        <p:spPr>
          <a:xfrm>
            <a:off x="9617812" y="2648640"/>
            <a:ext cx="73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 dirty="0" smtClean="0"/>
              <a:t>Venner og familie</a:t>
            </a:r>
            <a:endParaRPr lang="nb-NO" sz="900" dirty="0"/>
          </a:p>
        </p:txBody>
      </p:sp>
      <p:sp>
        <p:nvSpPr>
          <p:cNvPr id="156" name="Oval 155"/>
          <p:cNvSpPr>
            <a:spLocks noChangeAspect="1"/>
          </p:cNvSpPr>
          <p:nvPr/>
        </p:nvSpPr>
        <p:spPr>
          <a:xfrm>
            <a:off x="9261631" y="2331163"/>
            <a:ext cx="360000" cy="36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/>
          </a:p>
        </p:txBody>
      </p:sp>
      <p:pic>
        <p:nvPicPr>
          <p:cNvPr id="157" name="Picture 156"/>
          <p:cNvPicPr>
            <a:picLocks noChangeAspect="1"/>
          </p:cNvPicPr>
          <p:nvPr/>
        </p:nvPicPr>
        <p:blipFill>
          <a:blip r:embed="rId9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307" y="2412999"/>
            <a:ext cx="187018" cy="197408"/>
          </a:xfrm>
          <a:prstGeom prst="rect">
            <a:avLst/>
          </a:prstGeom>
        </p:spPr>
      </p:pic>
      <p:cxnSp>
        <p:nvCxnSpPr>
          <p:cNvPr id="195" name="Straight Connector 194"/>
          <p:cNvCxnSpPr/>
          <p:nvPr/>
        </p:nvCxnSpPr>
        <p:spPr>
          <a:xfrm>
            <a:off x="9640850" y="2161254"/>
            <a:ext cx="0" cy="28115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>
            <a:stCxn id="278" idx="2"/>
            <a:endCxn id="270" idx="0"/>
          </p:cNvCxnSpPr>
          <p:nvPr/>
        </p:nvCxnSpPr>
        <p:spPr>
          <a:xfrm flipH="1">
            <a:off x="7064531" y="1362002"/>
            <a:ext cx="0" cy="33498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Rectangular Callout 277"/>
          <p:cNvSpPr/>
          <p:nvPr/>
        </p:nvSpPr>
        <p:spPr>
          <a:xfrm>
            <a:off x="6453194" y="498002"/>
            <a:ext cx="1243202" cy="864000"/>
          </a:xfrm>
          <a:prstGeom prst="wedgeRectCallout">
            <a:avLst>
              <a:gd name="adj1" fmla="val -18693"/>
              <a:gd name="adj2" fmla="val 668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 Jeg flyttet inn hos faren min. Jeg har ikke råd til å leie noe selv. </a:t>
            </a:r>
            <a:endParaRPr lang="nb-NO" sz="900" dirty="0">
              <a:solidFill>
                <a:schemeClr val="tx1"/>
              </a:solidFill>
            </a:endParaRPr>
          </a:p>
        </p:txBody>
      </p:sp>
      <p:pic>
        <p:nvPicPr>
          <p:cNvPr id="280" name="Picture 279"/>
          <p:cNvPicPr>
            <a:picLocks noChangeAspect="1"/>
          </p:cNvPicPr>
          <p:nvPr/>
        </p:nvPicPr>
        <p:blipFill>
          <a:blip r:embed="rId1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737" y="499760"/>
            <a:ext cx="144217" cy="144217"/>
          </a:xfrm>
          <a:prstGeom prst="rect">
            <a:avLst/>
          </a:prstGeom>
          <a:ln>
            <a:noFill/>
          </a:ln>
        </p:spPr>
      </p:pic>
      <p:sp>
        <p:nvSpPr>
          <p:cNvPr id="270" name="Rectangle 269"/>
          <p:cNvSpPr/>
          <p:nvPr/>
        </p:nvSpPr>
        <p:spPr>
          <a:xfrm>
            <a:off x="6453194" y="1696991"/>
            <a:ext cx="1222673" cy="4831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Flytte inn hos venner eller familie</a:t>
            </a:r>
            <a:endParaRPr lang="nb-NO" sz="900" dirty="0">
              <a:solidFill>
                <a:schemeClr val="tx1"/>
              </a:solidFill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6748748" y="2648640"/>
            <a:ext cx="691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900" dirty="0" smtClean="0"/>
              <a:t>Venner og familie</a:t>
            </a:r>
            <a:endParaRPr lang="nb-NO" sz="900" dirty="0"/>
          </a:p>
        </p:txBody>
      </p:sp>
      <p:sp>
        <p:nvSpPr>
          <p:cNvPr id="166" name="Oval 165"/>
          <p:cNvSpPr>
            <a:spLocks noChangeAspect="1"/>
          </p:cNvSpPr>
          <p:nvPr/>
        </p:nvSpPr>
        <p:spPr>
          <a:xfrm>
            <a:off x="6912549" y="2324549"/>
            <a:ext cx="360000" cy="36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/>
          </a:p>
        </p:txBody>
      </p:sp>
      <p:pic>
        <p:nvPicPr>
          <p:cNvPr id="167" name="Picture 16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503" y="2327440"/>
            <a:ext cx="367368" cy="367368"/>
          </a:xfrm>
          <a:prstGeom prst="rect">
            <a:avLst/>
          </a:prstGeom>
        </p:spPr>
      </p:pic>
      <p:cxnSp>
        <p:nvCxnSpPr>
          <p:cNvPr id="197" name="Straight Connector 196"/>
          <p:cNvCxnSpPr/>
          <p:nvPr/>
        </p:nvCxnSpPr>
        <p:spPr>
          <a:xfrm>
            <a:off x="7074795" y="2161254"/>
            <a:ext cx="0" cy="180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5" name="Picture 17" descr="Relatert bilde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643" y="6620598"/>
            <a:ext cx="153090" cy="15309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TextBox 185"/>
          <p:cNvSpPr txBox="1"/>
          <p:nvPr/>
        </p:nvSpPr>
        <p:spPr>
          <a:xfrm>
            <a:off x="7805180" y="6569101"/>
            <a:ext cx="5534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 dirty="0" smtClean="0"/>
              <a:t>Lagrer </a:t>
            </a:r>
            <a:endParaRPr lang="nb-NO" sz="900" dirty="0"/>
          </a:p>
        </p:txBody>
      </p:sp>
      <p:sp>
        <p:nvSpPr>
          <p:cNvPr id="187" name="Rectangle 186"/>
          <p:cNvSpPr/>
          <p:nvPr/>
        </p:nvSpPr>
        <p:spPr>
          <a:xfrm>
            <a:off x="7738978" y="3117231"/>
            <a:ext cx="1235643" cy="4831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Registrere telefonnummer</a:t>
            </a:r>
            <a:endParaRPr lang="nb-NO" sz="900" dirty="0">
              <a:solidFill>
                <a:schemeClr val="tx1"/>
              </a:solidFill>
            </a:endParaRPr>
          </a:p>
        </p:txBody>
      </p:sp>
      <p:cxnSp>
        <p:nvCxnSpPr>
          <p:cNvPr id="295" name="Straight Connector 294"/>
          <p:cNvCxnSpPr>
            <a:stCxn id="187" idx="2"/>
            <a:endCxn id="185" idx="0"/>
          </p:cNvCxnSpPr>
          <p:nvPr/>
        </p:nvCxnSpPr>
        <p:spPr>
          <a:xfrm flipH="1">
            <a:off x="8351188" y="3600346"/>
            <a:ext cx="0" cy="302025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/>
          <p:cNvCxnSpPr>
            <a:stCxn id="292" idx="2"/>
            <a:endCxn id="284" idx="0"/>
          </p:cNvCxnSpPr>
          <p:nvPr/>
        </p:nvCxnSpPr>
        <p:spPr>
          <a:xfrm>
            <a:off x="8359258" y="1427949"/>
            <a:ext cx="1796" cy="26904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TextBox 284"/>
          <p:cNvSpPr txBox="1"/>
          <p:nvPr/>
        </p:nvSpPr>
        <p:spPr>
          <a:xfrm>
            <a:off x="7794807" y="2670412"/>
            <a:ext cx="11275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900" dirty="0" smtClean="0"/>
              <a:t>Salgssted</a:t>
            </a:r>
            <a:endParaRPr lang="nb-NO" sz="900" dirty="0"/>
          </a:p>
        </p:txBody>
      </p:sp>
      <p:sp>
        <p:nvSpPr>
          <p:cNvPr id="289" name="Rectangular Callout 288"/>
          <p:cNvSpPr/>
          <p:nvPr/>
        </p:nvSpPr>
        <p:spPr>
          <a:xfrm>
            <a:off x="7743894" y="519774"/>
            <a:ext cx="1230727" cy="432000"/>
          </a:xfrm>
          <a:prstGeom prst="wedgeRectCallout">
            <a:avLst>
              <a:gd name="adj1" fmla="val 27732"/>
              <a:gd name="adj2" fmla="val 715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      Det </a:t>
            </a:r>
            <a:r>
              <a:rPr lang="nb-NO" sz="900" dirty="0">
                <a:solidFill>
                  <a:schemeClr val="tx1"/>
                </a:solidFill>
              </a:rPr>
              <a:t>er enkelt å skaffe seg </a:t>
            </a:r>
            <a:r>
              <a:rPr lang="nb-NO" sz="900" dirty="0" smtClean="0">
                <a:solidFill>
                  <a:schemeClr val="tx1"/>
                </a:solidFill>
              </a:rPr>
              <a:t>mobilnummer i Brugata.</a:t>
            </a:r>
            <a:endParaRPr lang="nb-NO" sz="900" dirty="0">
              <a:solidFill>
                <a:schemeClr val="tx1"/>
              </a:solidFill>
            </a:endParaRPr>
          </a:p>
        </p:txBody>
      </p:sp>
      <p:pic>
        <p:nvPicPr>
          <p:cNvPr id="290" name="Picture 289"/>
          <p:cNvPicPr>
            <a:picLocks noChangeAspect="1"/>
          </p:cNvPicPr>
          <p:nvPr/>
        </p:nvPicPr>
        <p:blipFill>
          <a:blip r:embed="rId1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123" y="521532"/>
            <a:ext cx="144000" cy="144000"/>
          </a:xfrm>
          <a:prstGeom prst="rect">
            <a:avLst/>
          </a:prstGeom>
          <a:ln>
            <a:noFill/>
          </a:ln>
        </p:spPr>
      </p:pic>
      <p:sp>
        <p:nvSpPr>
          <p:cNvPr id="292" name="Rectangular Callout 291"/>
          <p:cNvSpPr/>
          <p:nvPr/>
        </p:nvSpPr>
        <p:spPr>
          <a:xfrm>
            <a:off x="7739837" y="995949"/>
            <a:ext cx="1238841" cy="432000"/>
          </a:xfrm>
          <a:prstGeom prst="wedgeRectCallout">
            <a:avLst>
              <a:gd name="adj1" fmla="val -20833"/>
              <a:gd name="adj2" fmla="val 696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    Jeg har hørt at det er mye papirarbeid. </a:t>
            </a:r>
            <a:endParaRPr lang="nb-NO" sz="900" dirty="0">
              <a:solidFill>
                <a:schemeClr val="tx1"/>
              </a:solidFill>
            </a:endParaRPr>
          </a:p>
        </p:txBody>
      </p:sp>
      <p:pic>
        <p:nvPicPr>
          <p:cNvPr id="293" name="Picture 292"/>
          <p:cNvPicPr>
            <a:picLocks noChangeAspect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025" y="1028328"/>
            <a:ext cx="144000" cy="144000"/>
          </a:xfrm>
          <a:prstGeom prst="rect">
            <a:avLst/>
          </a:prstGeom>
          <a:ln>
            <a:noFill/>
          </a:ln>
        </p:spPr>
      </p:pic>
      <p:cxnSp>
        <p:nvCxnSpPr>
          <p:cNvPr id="294" name="Straight Connector 293"/>
          <p:cNvCxnSpPr>
            <a:stCxn id="187" idx="0"/>
          </p:cNvCxnSpPr>
          <p:nvPr/>
        </p:nvCxnSpPr>
        <p:spPr>
          <a:xfrm flipV="1">
            <a:off x="8356800" y="2997380"/>
            <a:ext cx="1783" cy="11985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Rectangle 283"/>
          <p:cNvSpPr/>
          <p:nvPr/>
        </p:nvSpPr>
        <p:spPr>
          <a:xfrm>
            <a:off x="7747486" y="1696991"/>
            <a:ext cx="1227135" cy="4831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Skaffe norsk telefonnummer</a:t>
            </a:r>
            <a:endParaRPr lang="nb-NO" sz="900" dirty="0">
              <a:solidFill>
                <a:schemeClr val="tx1"/>
              </a:solidFill>
            </a:endParaRPr>
          </a:p>
        </p:txBody>
      </p:sp>
      <p:sp>
        <p:nvSpPr>
          <p:cNvPr id="170" name="Oval 169"/>
          <p:cNvSpPr>
            <a:spLocks noChangeAspect="1"/>
          </p:cNvSpPr>
          <p:nvPr/>
        </p:nvSpPr>
        <p:spPr>
          <a:xfrm>
            <a:off x="8175432" y="2346321"/>
            <a:ext cx="360000" cy="36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/>
          </a:p>
        </p:txBody>
      </p:sp>
      <p:pic>
        <p:nvPicPr>
          <p:cNvPr id="283" name="Picture 282"/>
          <p:cNvPicPr>
            <a:picLocks noChangeAspect="1"/>
          </p:cNvPicPr>
          <p:nvPr/>
        </p:nvPicPr>
        <p:blipFill>
          <a:blip r:embed="rId1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241" y="2412778"/>
            <a:ext cx="199594" cy="242366"/>
          </a:xfrm>
          <a:prstGeom prst="rect">
            <a:avLst/>
          </a:prstGeom>
        </p:spPr>
      </p:pic>
      <p:cxnSp>
        <p:nvCxnSpPr>
          <p:cNvPr id="199" name="Straight Connector 198"/>
          <p:cNvCxnSpPr/>
          <p:nvPr/>
        </p:nvCxnSpPr>
        <p:spPr>
          <a:xfrm>
            <a:off x="8357446" y="2183026"/>
            <a:ext cx="0" cy="144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1329065" y="2648640"/>
            <a:ext cx="675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b-NO" sz="900" dirty="0" smtClean="0"/>
              <a:t>Google og                 off. sider</a:t>
            </a:r>
            <a:endParaRPr lang="nb-NO" sz="900" dirty="0"/>
          </a:p>
        </p:txBody>
      </p:sp>
      <p:sp>
        <p:nvSpPr>
          <p:cNvPr id="192" name="TextBox 191"/>
          <p:cNvSpPr txBox="1"/>
          <p:nvPr/>
        </p:nvSpPr>
        <p:spPr>
          <a:xfrm>
            <a:off x="1935460" y="2648640"/>
            <a:ext cx="662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 dirty="0" smtClean="0"/>
              <a:t>Venner og familie</a:t>
            </a:r>
            <a:endParaRPr lang="nb-NO" sz="900" dirty="0"/>
          </a:p>
        </p:txBody>
      </p:sp>
      <p:sp>
        <p:nvSpPr>
          <p:cNvPr id="152" name="Oval 151"/>
          <p:cNvSpPr>
            <a:spLocks noChangeAspect="1"/>
          </p:cNvSpPr>
          <p:nvPr/>
        </p:nvSpPr>
        <p:spPr>
          <a:xfrm>
            <a:off x="1967722" y="2324549"/>
            <a:ext cx="360000" cy="36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/>
          </a:p>
        </p:txBody>
      </p:sp>
      <p:pic>
        <p:nvPicPr>
          <p:cNvPr id="159" name="Picture 15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76" y="2327440"/>
            <a:ext cx="367368" cy="367368"/>
          </a:xfrm>
          <a:prstGeom prst="rect">
            <a:avLst/>
          </a:prstGeom>
          <a:noFill/>
        </p:spPr>
      </p:pic>
      <p:sp>
        <p:nvSpPr>
          <p:cNvPr id="125" name="Oval 124"/>
          <p:cNvSpPr>
            <a:spLocks noChangeAspect="1"/>
          </p:cNvSpPr>
          <p:nvPr/>
        </p:nvSpPr>
        <p:spPr>
          <a:xfrm>
            <a:off x="1579279" y="2331163"/>
            <a:ext cx="360000" cy="36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/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9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077" y="2412999"/>
            <a:ext cx="187018" cy="197408"/>
          </a:xfrm>
          <a:prstGeom prst="rect">
            <a:avLst/>
          </a:prstGeom>
        </p:spPr>
      </p:pic>
      <p:cxnSp>
        <p:nvCxnSpPr>
          <p:cNvPr id="188" name="Straight Connector 187"/>
          <p:cNvCxnSpPr>
            <a:stCxn id="247" idx="2"/>
            <a:endCxn id="118" idx="0"/>
          </p:cNvCxnSpPr>
          <p:nvPr/>
        </p:nvCxnSpPr>
        <p:spPr>
          <a:xfrm>
            <a:off x="1948787" y="1362002"/>
            <a:ext cx="0" cy="33498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Rectangular Callout 246"/>
          <p:cNvSpPr/>
          <p:nvPr/>
        </p:nvSpPr>
        <p:spPr>
          <a:xfrm>
            <a:off x="1318787" y="498002"/>
            <a:ext cx="1260000" cy="864000"/>
          </a:xfrm>
          <a:prstGeom prst="wedgeRectCallout">
            <a:avLst>
              <a:gd name="adj1" fmla="val -18692"/>
              <a:gd name="adj2" fmla="val 6448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Jeg </a:t>
            </a:r>
            <a:r>
              <a:rPr lang="nb-NO" sz="900" dirty="0">
                <a:solidFill>
                  <a:schemeClr val="tx1"/>
                </a:solidFill>
              </a:rPr>
              <a:t>har fått det mest av informasjonen om </a:t>
            </a:r>
            <a:r>
              <a:rPr lang="nb-NO" sz="900" dirty="0" smtClean="0">
                <a:solidFill>
                  <a:schemeClr val="tx1"/>
                </a:solidFill>
              </a:rPr>
              <a:t>Norge </a:t>
            </a:r>
            <a:r>
              <a:rPr lang="nb-NO" sz="900" dirty="0">
                <a:solidFill>
                  <a:schemeClr val="tx1"/>
                </a:solidFill>
              </a:rPr>
              <a:t>fra venner og familie. </a:t>
            </a:r>
          </a:p>
        </p:txBody>
      </p:sp>
      <p:pic>
        <p:nvPicPr>
          <p:cNvPr id="248" name="Picture 247"/>
          <p:cNvPicPr>
            <a:picLocks noChangeAspect="1"/>
          </p:cNvPicPr>
          <p:nvPr/>
        </p:nvPicPr>
        <p:blipFill>
          <a:blip r:embed="rId1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64" y="499760"/>
            <a:ext cx="144217" cy="144217"/>
          </a:xfrm>
          <a:prstGeom prst="rect">
            <a:avLst/>
          </a:prstGeom>
          <a:ln>
            <a:noFill/>
          </a:ln>
        </p:spPr>
      </p:pic>
      <p:sp>
        <p:nvSpPr>
          <p:cNvPr id="118" name="Rectangle 117"/>
          <p:cNvSpPr/>
          <p:nvPr/>
        </p:nvSpPr>
        <p:spPr>
          <a:xfrm>
            <a:off x="1385980" y="1696991"/>
            <a:ext cx="1125614" cy="4831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>
                <a:solidFill>
                  <a:schemeClr val="tx1"/>
                </a:solidFill>
              </a:rPr>
              <a:t>Skaffe seg informasjon om arbeidsmarkedet og liv i </a:t>
            </a:r>
            <a:r>
              <a:rPr lang="nb-NO" sz="900" dirty="0" smtClean="0">
                <a:solidFill>
                  <a:schemeClr val="tx1"/>
                </a:solidFill>
              </a:rPr>
              <a:t>Norge</a:t>
            </a:r>
            <a:endParaRPr lang="nb-NO" sz="900" dirty="0">
              <a:solidFill>
                <a:schemeClr val="tx1"/>
              </a:solidFill>
            </a:endParaRPr>
          </a:p>
        </p:txBody>
      </p:sp>
      <p:cxnSp>
        <p:nvCxnSpPr>
          <p:cNvPr id="189" name="Straight Connector 188"/>
          <p:cNvCxnSpPr>
            <a:stCxn id="118" idx="2"/>
            <a:endCxn id="152" idx="2"/>
          </p:cNvCxnSpPr>
          <p:nvPr/>
        </p:nvCxnSpPr>
        <p:spPr>
          <a:xfrm>
            <a:off x="1948787" y="2180149"/>
            <a:ext cx="0" cy="3244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Rectangle 272"/>
          <p:cNvSpPr/>
          <p:nvPr/>
        </p:nvSpPr>
        <p:spPr>
          <a:xfrm>
            <a:off x="1318509" y="1696991"/>
            <a:ext cx="1260278" cy="4831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nb-NO" sz="900" dirty="0">
                <a:solidFill>
                  <a:schemeClr val="tx1"/>
                </a:solidFill>
              </a:rPr>
              <a:t>Skaffe seg informasjon om arbeidsmarkedet og </a:t>
            </a:r>
            <a:r>
              <a:rPr lang="nb-NO" sz="900" dirty="0" smtClean="0">
                <a:solidFill>
                  <a:schemeClr val="tx1"/>
                </a:solidFill>
              </a:rPr>
              <a:t>livet </a:t>
            </a:r>
            <a:r>
              <a:rPr lang="nb-NO" sz="900" dirty="0">
                <a:solidFill>
                  <a:schemeClr val="tx1"/>
                </a:solidFill>
              </a:rPr>
              <a:t>i </a:t>
            </a:r>
            <a:r>
              <a:rPr lang="nb-NO" sz="900" dirty="0" smtClean="0">
                <a:solidFill>
                  <a:schemeClr val="tx1"/>
                </a:solidFill>
              </a:rPr>
              <a:t>Norge og andre land</a:t>
            </a:r>
            <a:endParaRPr lang="nb-NO" sz="900" dirty="0">
              <a:solidFill>
                <a:schemeClr val="tx1"/>
              </a:solidFill>
            </a:endParaRPr>
          </a:p>
        </p:txBody>
      </p:sp>
      <p:cxnSp>
        <p:nvCxnSpPr>
          <p:cNvPr id="219" name="Straight Connector 218"/>
          <p:cNvCxnSpPr>
            <a:stCxn id="217" idx="2"/>
            <a:endCxn id="203" idx="0"/>
          </p:cNvCxnSpPr>
          <p:nvPr/>
        </p:nvCxnSpPr>
        <p:spPr>
          <a:xfrm flipH="1">
            <a:off x="4529682" y="1362002"/>
            <a:ext cx="1" cy="33498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Rectangular Callout 216"/>
          <p:cNvSpPr/>
          <p:nvPr/>
        </p:nvSpPr>
        <p:spPr>
          <a:xfrm>
            <a:off x="3915617" y="498002"/>
            <a:ext cx="1228131" cy="864000"/>
          </a:xfrm>
          <a:prstGeom prst="wedgeRectCallout">
            <a:avLst>
              <a:gd name="adj1" fmla="val -18693"/>
              <a:gd name="adj2" fmla="val 668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 </a:t>
            </a:r>
            <a:r>
              <a:rPr lang="nb-NO" sz="900" dirty="0">
                <a:solidFill>
                  <a:schemeClr val="tx1"/>
                </a:solidFill>
              </a:rPr>
              <a:t>Det er </a:t>
            </a:r>
            <a:r>
              <a:rPr lang="nb-NO" sz="900" dirty="0" smtClean="0">
                <a:solidFill>
                  <a:schemeClr val="tx1"/>
                </a:solidFill>
              </a:rPr>
              <a:t>vanskelig å </a:t>
            </a:r>
            <a:r>
              <a:rPr lang="nb-NO" sz="900" dirty="0">
                <a:solidFill>
                  <a:schemeClr val="tx1"/>
                </a:solidFill>
              </a:rPr>
              <a:t>leie bolig uten </a:t>
            </a:r>
            <a:r>
              <a:rPr lang="nb-NO" sz="900" dirty="0" smtClean="0">
                <a:solidFill>
                  <a:schemeClr val="tx1"/>
                </a:solidFill>
              </a:rPr>
              <a:t>jobb. Jeg bodde hos venninnen min.</a:t>
            </a:r>
            <a:endParaRPr lang="nb-NO" sz="900" dirty="0">
              <a:solidFill>
                <a:schemeClr val="tx1"/>
              </a:solidFill>
            </a:endParaRPr>
          </a:p>
        </p:txBody>
      </p:sp>
      <p:pic>
        <p:nvPicPr>
          <p:cNvPr id="218" name="Picture 217"/>
          <p:cNvPicPr>
            <a:picLocks noChangeAspect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321" y="499760"/>
            <a:ext cx="144000" cy="144000"/>
          </a:xfrm>
          <a:prstGeom prst="rect">
            <a:avLst/>
          </a:prstGeom>
          <a:ln>
            <a:noFill/>
          </a:ln>
        </p:spPr>
      </p:pic>
      <p:sp>
        <p:nvSpPr>
          <p:cNvPr id="203" name="Rectangle 202"/>
          <p:cNvSpPr/>
          <p:nvPr/>
        </p:nvSpPr>
        <p:spPr>
          <a:xfrm>
            <a:off x="3973760" y="1696991"/>
            <a:ext cx="1111844" cy="4831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Finne et sted å bo</a:t>
            </a:r>
            <a:endParaRPr lang="nb-NO" sz="900" dirty="0">
              <a:solidFill>
                <a:schemeClr val="tx1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4191331" y="2648640"/>
            <a:ext cx="691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900" dirty="0" smtClean="0"/>
              <a:t>Venner og familie</a:t>
            </a:r>
            <a:endParaRPr lang="nb-NO" sz="900" dirty="0"/>
          </a:p>
        </p:txBody>
      </p:sp>
      <p:sp>
        <p:nvSpPr>
          <p:cNvPr id="130" name="Oval 129"/>
          <p:cNvSpPr>
            <a:spLocks noChangeAspect="1"/>
          </p:cNvSpPr>
          <p:nvPr/>
        </p:nvSpPr>
        <p:spPr>
          <a:xfrm>
            <a:off x="4355132" y="2324549"/>
            <a:ext cx="360000" cy="36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/>
          </a:p>
        </p:txBody>
      </p:sp>
      <p:pic>
        <p:nvPicPr>
          <p:cNvPr id="132" name="Picture 1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086" y="2327440"/>
            <a:ext cx="367368" cy="367368"/>
          </a:xfrm>
          <a:prstGeom prst="rect">
            <a:avLst/>
          </a:prstGeom>
        </p:spPr>
      </p:pic>
      <p:cxnSp>
        <p:nvCxnSpPr>
          <p:cNvPr id="190" name="Straight Connector 189"/>
          <p:cNvCxnSpPr/>
          <p:nvPr/>
        </p:nvCxnSpPr>
        <p:spPr>
          <a:xfrm>
            <a:off x="4529682" y="2161254"/>
            <a:ext cx="0" cy="180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Rectangle 278"/>
          <p:cNvSpPr/>
          <p:nvPr/>
        </p:nvSpPr>
        <p:spPr>
          <a:xfrm>
            <a:off x="3909941" y="1696991"/>
            <a:ext cx="1236287" cy="4831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Finne et sted å bo</a:t>
            </a:r>
            <a:endParaRPr lang="nb-NO" sz="900" dirty="0">
              <a:solidFill>
                <a:schemeClr val="tx1"/>
              </a:solidFill>
            </a:endParaRPr>
          </a:p>
        </p:txBody>
      </p:sp>
      <p:cxnSp>
        <p:nvCxnSpPr>
          <p:cNvPr id="212" name="Straight Connector 211"/>
          <p:cNvCxnSpPr>
            <a:stCxn id="214" idx="2"/>
            <a:endCxn id="232" idx="0"/>
          </p:cNvCxnSpPr>
          <p:nvPr/>
        </p:nvCxnSpPr>
        <p:spPr>
          <a:xfrm>
            <a:off x="5799711" y="1369085"/>
            <a:ext cx="0" cy="32790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tangular Callout 213"/>
          <p:cNvSpPr/>
          <p:nvPr/>
        </p:nvSpPr>
        <p:spPr>
          <a:xfrm>
            <a:off x="5188810" y="505085"/>
            <a:ext cx="1221802" cy="864000"/>
          </a:xfrm>
          <a:prstGeom prst="wedgeRectCallout">
            <a:avLst>
              <a:gd name="adj1" fmla="val -18693"/>
              <a:gd name="adj2" fmla="val 668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 Det er vanskelig å finne </a:t>
            </a:r>
            <a:r>
              <a:rPr lang="nb-NO" sz="900" dirty="0">
                <a:solidFill>
                  <a:schemeClr val="tx1"/>
                </a:solidFill>
              </a:rPr>
              <a:t>svar. Jeg fikk all informasjon om hva jeg må gjøre til å begynne med fra en </a:t>
            </a:r>
            <a:r>
              <a:rPr lang="nb-NO" sz="900" dirty="0" smtClean="0">
                <a:solidFill>
                  <a:schemeClr val="tx1"/>
                </a:solidFill>
              </a:rPr>
              <a:t>venn.</a:t>
            </a:r>
            <a:endParaRPr lang="nb-NO" sz="900" dirty="0">
              <a:solidFill>
                <a:schemeClr val="tx1"/>
              </a:solidFill>
            </a:endParaRPr>
          </a:p>
        </p:txBody>
      </p:sp>
      <p:pic>
        <p:nvPicPr>
          <p:cNvPr id="215" name="Picture 214"/>
          <p:cNvPicPr>
            <a:picLocks noChangeAspect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715" y="499760"/>
            <a:ext cx="144000" cy="144000"/>
          </a:xfrm>
          <a:prstGeom prst="rect">
            <a:avLst/>
          </a:prstGeom>
          <a:ln>
            <a:noFill/>
          </a:ln>
        </p:spPr>
      </p:pic>
      <p:sp>
        <p:nvSpPr>
          <p:cNvPr id="232" name="Rectangle 231"/>
          <p:cNvSpPr/>
          <p:nvPr/>
        </p:nvSpPr>
        <p:spPr>
          <a:xfrm>
            <a:off x="5243789" y="1696991"/>
            <a:ext cx="1111844" cy="4831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Planlegge flytting og ordne praktiske ting</a:t>
            </a:r>
            <a:endParaRPr lang="nb-NO" sz="900" dirty="0">
              <a:solidFill>
                <a:schemeClr val="tx1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5152352" y="2648640"/>
            <a:ext cx="69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b-NO" sz="900" dirty="0" smtClean="0"/>
              <a:t>Google og                 off. sider</a:t>
            </a:r>
            <a:endParaRPr lang="nb-NO" sz="900" dirty="0"/>
          </a:p>
        </p:txBody>
      </p:sp>
      <p:sp>
        <p:nvSpPr>
          <p:cNvPr id="148" name="TextBox 147"/>
          <p:cNvSpPr txBox="1"/>
          <p:nvPr/>
        </p:nvSpPr>
        <p:spPr>
          <a:xfrm>
            <a:off x="5780660" y="2648640"/>
            <a:ext cx="74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 dirty="0" smtClean="0"/>
              <a:t>Venner og familie</a:t>
            </a:r>
            <a:endParaRPr lang="nb-NO" sz="900" dirty="0"/>
          </a:p>
        </p:txBody>
      </p:sp>
      <p:sp>
        <p:nvSpPr>
          <p:cNvPr id="149" name="Oval 148"/>
          <p:cNvSpPr>
            <a:spLocks noChangeAspect="1"/>
          </p:cNvSpPr>
          <p:nvPr/>
        </p:nvSpPr>
        <p:spPr>
          <a:xfrm>
            <a:off x="5812923" y="2324549"/>
            <a:ext cx="360000" cy="36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/>
          </a:p>
        </p:txBody>
      </p:sp>
      <p:pic>
        <p:nvPicPr>
          <p:cNvPr id="150" name="Picture 14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877" y="2327440"/>
            <a:ext cx="367368" cy="367368"/>
          </a:xfrm>
          <a:prstGeom prst="rect">
            <a:avLst/>
          </a:prstGeom>
        </p:spPr>
      </p:pic>
      <p:sp>
        <p:nvSpPr>
          <p:cNvPr id="146" name="Oval 145"/>
          <p:cNvSpPr>
            <a:spLocks noChangeAspect="1"/>
          </p:cNvSpPr>
          <p:nvPr/>
        </p:nvSpPr>
        <p:spPr>
          <a:xfrm>
            <a:off x="5424480" y="2331163"/>
            <a:ext cx="360000" cy="36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/>
          </a:p>
        </p:txBody>
      </p:sp>
      <p:pic>
        <p:nvPicPr>
          <p:cNvPr id="147" name="Picture 146"/>
          <p:cNvPicPr>
            <a:picLocks noChangeAspect="1"/>
          </p:cNvPicPr>
          <p:nvPr/>
        </p:nvPicPr>
        <p:blipFill>
          <a:blip r:embed="rId9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156" y="2412999"/>
            <a:ext cx="187018" cy="197408"/>
          </a:xfrm>
          <a:prstGeom prst="rect">
            <a:avLst/>
          </a:prstGeom>
        </p:spPr>
      </p:pic>
      <p:cxnSp>
        <p:nvCxnSpPr>
          <p:cNvPr id="194" name="Straight Connector 193"/>
          <p:cNvCxnSpPr/>
          <p:nvPr/>
        </p:nvCxnSpPr>
        <p:spPr>
          <a:xfrm>
            <a:off x="5797824" y="2161254"/>
            <a:ext cx="0" cy="28115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Rectangle 285"/>
          <p:cNvSpPr/>
          <p:nvPr/>
        </p:nvSpPr>
        <p:spPr>
          <a:xfrm>
            <a:off x="5188810" y="1696991"/>
            <a:ext cx="1221801" cy="4831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Planlegge flytting og ordne praktiske ting</a:t>
            </a:r>
            <a:endParaRPr lang="nb-NO" sz="900" dirty="0">
              <a:solidFill>
                <a:schemeClr val="tx1"/>
              </a:solidFill>
            </a:endParaRPr>
          </a:p>
        </p:txBody>
      </p:sp>
      <p:sp>
        <p:nvSpPr>
          <p:cNvPr id="252" name="Rectangular Callout 251"/>
          <p:cNvSpPr/>
          <p:nvPr/>
        </p:nvSpPr>
        <p:spPr>
          <a:xfrm>
            <a:off x="2626112" y="498002"/>
            <a:ext cx="1246923" cy="864000"/>
          </a:xfrm>
          <a:prstGeom prst="wedgeRectCallout">
            <a:avLst>
              <a:gd name="adj1" fmla="val -18692"/>
              <a:gd name="adj2" fmla="val 6448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  Vi </a:t>
            </a:r>
            <a:r>
              <a:rPr lang="nb-NO" sz="900" dirty="0">
                <a:solidFill>
                  <a:schemeClr val="tx1"/>
                </a:solidFill>
              </a:rPr>
              <a:t>har hørt at Norge har lav arbeidsledighet, og kan tilby et trygt liv og en høy lønn.</a:t>
            </a:r>
          </a:p>
        </p:txBody>
      </p:sp>
      <p:pic>
        <p:nvPicPr>
          <p:cNvPr id="254" name="Picture 253"/>
          <p:cNvPicPr>
            <a:picLocks noChangeAspect="1"/>
          </p:cNvPicPr>
          <p:nvPr/>
        </p:nvPicPr>
        <p:blipFill>
          <a:blip r:embed="rId1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404" y="499760"/>
            <a:ext cx="144000" cy="144000"/>
          </a:xfrm>
          <a:prstGeom prst="rect">
            <a:avLst/>
          </a:prstGeom>
        </p:spPr>
      </p:pic>
      <p:sp>
        <p:nvSpPr>
          <p:cNvPr id="250" name="Rectangle 249"/>
          <p:cNvSpPr/>
          <p:nvPr/>
        </p:nvSpPr>
        <p:spPr>
          <a:xfrm>
            <a:off x="2686766" y="1696991"/>
            <a:ext cx="1125614" cy="4831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Beslutte å flytte til Norge</a:t>
            </a:r>
            <a:endParaRPr lang="nb-NO" sz="900" dirty="0">
              <a:solidFill>
                <a:schemeClr val="tx1"/>
              </a:solidFill>
            </a:endParaRPr>
          </a:p>
        </p:txBody>
      </p:sp>
      <p:cxnSp>
        <p:nvCxnSpPr>
          <p:cNvPr id="171" name="Straight Connector 170"/>
          <p:cNvCxnSpPr>
            <a:stCxn id="252" idx="2"/>
            <a:endCxn id="250" idx="0"/>
          </p:cNvCxnSpPr>
          <p:nvPr/>
        </p:nvCxnSpPr>
        <p:spPr>
          <a:xfrm flipH="1">
            <a:off x="3249573" y="1362002"/>
            <a:ext cx="1" cy="33498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Rectangle 297"/>
          <p:cNvSpPr/>
          <p:nvPr/>
        </p:nvSpPr>
        <p:spPr>
          <a:xfrm>
            <a:off x="2621369" y="1696991"/>
            <a:ext cx="1245990" cy="4831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Beslutte å flytte til Norge</a:t>
            </a:r>
            <a:endParaRPr lang="nb-NO" sz="900" dirty="0">
              <a:solidFill>
                <a:schemeClr val="tx1"/>
              </a:solidFill>
            </a:endParaRPr>
          </a:p>
        </p:txBody>
      </p:sp>
      <p:pic>
        <p:nvPicPr>
          <p:cNvPr id="333" name="Picture 17" descr="Relatert bilde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434" y="6620598"/>
            <a:ext cx="153090" cy="15309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TextBox 333"/>
          <p:cNvSpPr txBox="1"/>
          <p:nvPr/>
        </p:nvSpPr>
        <p:spPr>
          <a:xfrm>
            <a:off x="1407634" y="6569101"/>
            <a:ext cx="5534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 dirty="0" smtClean="0"/>
              <a:t>Lagrer </a:t>
            </a:r>
            <a:endParaRPr lang="nb-NO" sz="900" dirty="0"/>
          </a:p>
        </p:txBody>
      </p:sp>
      <p:cxnSp>
        <p:nvCxnSpPr>
          <p:cNvPr id="335" name="Straight Connector 334"/>
          <p:cNvCxnSpPr/>
          <p:nvPr/>
        </p:nvCxnSpPr>
        <p:spPr>
          <a:xfrm flipH="1">
            <a:off x="1940648" y="3039744"/>
            <a:ext cx="0" cy="358085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Rectangle 335"/>
          <p:cNvSpPr/>
          <p:nvPr/>
        </p:nvSpPr>
        <p:spPr>
          <a:xfrm>
            <a:off x="1329065" y="5014666"/>
            <a:ext cx="1249722" cy="4831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Tilby og vedlikeholde informasjon på offentlige nettsider </a:t>
            </a:r>
            <a:endParaRPr lang="nb-NO" sz="900" dirty="0">
              <a:solidFill>
                <a:schemeClr val="tx1"/>
              </a:solidFill>
            </a:endParaRPr>
          </a:p>
        </p:txBody>
      </p:sp>
      <p:cxnSp>
        <p:nvCxnSpPr>
          <p:cNvPr id="337" name="Straight Connector 336"/>
          <p:cNvCxnSpPr/>
          <p:nvPr/>
        </p:nvCxnSpPr>
        <p:spPr>
          <a:xfrm flipH="1" flipV="1">
            <a:off x="1944980" y="5223408"/>
            <a:ext cx="3668" cy="6563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Rectangle 337"/>
          <p:cNvSpPr/>
          <p:nvPr/>
        </p:nvSpPr>
        <p:spPr>
          <a:xfrm>
            <a:off x="1329065" y="3746917"/>
            <a:ext cx="1249722" cy="4831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Tilby og vedlikeholde informasjon på offentlige nettsider </a:t>
            </a:r>
            <a:endParaRPr lang="nb-NO" sz="900" dirty="0">
              <a:solidFill>
                <a:schemeClr val="tx1"/>
              </a:solidFill>
            </a:endParaRPr>
          </a:p>
        </p:txBody>
      </p:sp>
      <p:sp>
        <p:nvSpPr>
          <p:cNvPr id="339" name="Rectangle 338"/>
          <p:cNvSpPr/>
          <p:nvPr/>
        </p:nvSpPr>
        <p:spPr>
          <a:xfrm>
            <a:off x="1329065" y="4381321"/>
            <a:ext cx="1249722" cy="4831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Tilby og vedlikeholde informasjon på offentlige nettsider </a:t>
            </a:r>
            <a:endParaRPr lang="nb-NO" sz="900" dirty="0">
              <a:solidFill>
                <a:schemeClr val="tx1"/>
              </a:solidFill>
            </a:endParaRPr>
          </a:p>
        </p:txBody>
      </p:sp>
      <p:pic>
        <p:nvPicPr>
          <p:cNvPr id="340" name="Picture 17" descr="Relatert bilde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256" y="6620598"/>
            <a:ext cx="153090" cy="15309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TextBox 340"/>
          <p:cNvSpPr txBox="1"/>
          <p:nvPr/>
        </p:nvSpPr>
        <p:spPr>
          <a:xfrm>
            <a:off x="5235456" y="6569101"/>
            <a:ext cx="5534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 dirty="0" smtClean="0"/>
              <a:t>Lagrer </a:t>
            </a:r>
            <a:endParaRPr lang="nb-NO" sz="900" dirty="0"/>
          </a:p>
        </p:txBody>
      </p:sp>
      <p:cxnSp>
        <p:nvCxnSpPr>
          <p:cNvPr id="342" name="Straight Connector 341"/>
          <p:cNvCxnSpPr/>
          <p:nvPr/>
        </p:nvCxnSpPr>
        <p:spPr>
          <a:xfrm flipH="1">
            <a:off x="5768470" y="3039744"/>
            <a:ext cx="0" cy="358085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3" name="Rectangle 342"/>
          <p:cNvSpPr/>
          <p:nvPr/>
        </p:nvSpPr>
        <p:spPr>
          <a:xfrm>
            <a:off x="5188809" y="5014666"/>
            <a:ext cx="1221801" cy="4831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Tilby og vedlikeholde informasjon på offentlige nettsider </a:t>
            </a:r>
            <a:endParaRPr lang="nb-NO" sz="900" dirty="0">
              <a:solidFill>
                <a:schemeClr val="tx1"/>
              </a:solidFill>
            </a:endParaRPr>
          </a:p>
        </p:txBody>
      </p:sp>
      <p:sp>
        <p:nvSpPr>
          <p:cNvPr id="344" name="Rectangle 343"/>
          <p:cNvSpPr/>
          <p:nvPr/>
        </p:nvSpPr>
        <p:spPr>
          <a:xfrm>
            <a:off x="5188809" y="3746917"/>
            <a:ext cx="1221801" cy="4831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Tilby og vedlikeholde informasjon på offentlige nettsider </a:t>
            </a:r>
            <a:endParaRPr lang="nb-NO" sz="900" dirty="0">
              <a:solidFill>
                <a:schemeClr val="tx1"/>
              </a:solidFill>
            </a:endParaRPr>
          </a:p>
        </p:txBody>
      </p:sp>
      <p:sp>
        <p:nvSpPr>
          <p:cNvPr id="345" name="Rectangle 344"/>
          <p:cNvSpPr/>
          <p:nvPr/>
        </p:nvSpPr>
        <p:spPr>
          <a:xfrm>
            <a:off x="5188809" y="4381321"/>
            <a:ext cx="1221801" cy="4831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Tilby og vedlikeholde informasjon på offentlige nettsider </a:t>
            </a:r>
            <a:endParaRPr lang="nb-NO" sz="900" dirty="0">
              <a:solidFill>
                <a:schemeClr val="tx1"/>
              </a:solidFill>
            </a:endParaRPr>
          </a:p>
        </p:txBody>
      </p:sp>
      <p:pic>
        <p:nvPicPr>
          <p:cNvPr id="346" name="Picture 17" descr="Relatert bilde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360" y="6620598"/>
            <a:ext cx="153090" cy="15309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TextBox 346"/>
          <p:cNvSpPr txBox="1"/>
          <p:nvPr/>
        </p:nvSpPr>
        <p:spPr>
          <a:xfrm>
            <a:off x="9124560" y="6569101"/>
            <a:ext cx="5534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 dirty="0" smtClean="0"/>
              <a:t>Lagrer </a:t>
            </a:r>
            <a:endParaRPr lang="nb-NO" sz="900" dirty="0"/>
          </a:p>
        </p:txBody>
      </p:sp>
      <p:cxnSp>
        <p:nvCxnSpPr>
          <p:cNvPr id="348" name="Straight Connector 347"/>
          <p:cNvCxnSpPr/>
          <p:nvPr/>
        </p:nvCxnSpPr>
        <p:spPr>
          <a:xfrm flipH="1">
            <a:off x="9657574" y="3039744"/>
            <a:ext cx="0" cy="358085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Rectangle 348"/>
          <p:cNvSpPr/>
          <p:nvPr/>
        </p:nvSpPr>
        <p:spPr>
          <a:xfrm>
            <a:off x="9040165" y="5014666"/>
            <a:ext cx="1202897" cy="4831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Tilby og vedlikeholde informasjon på offentlige nettsider </a:t>
            </a:r>
            <a:endParaRPr lang="nb-NO" sz="900" dirty="0">
              <a:solidFill>
                <a:schemeClr val="tx1"/>
              </a:solidFill>
            </a:endParaRPr>
          </a:p>
        </p:txBody>
      </p:sp>
      <p:sp>
        <p:nvSpPr>
          <p:cNvPr id="350" name="Rectangle 349"/>
          <p:cNvSpPr/>
          <p:nvPr/>
        </p:nvSpPr>
        <p:spPr>
          <a:xfrm>
            <a:off x="9040165" y="3746917"/>
            <a:ext cx="1202897" cy="4831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Tilby og vedlikeholde informasjon på offentlige nettsider </a:t>
            </a:r>
            <a:endParaRPr lang="nb-NO" sz="900" dirty="0">
              <a:solidFill>
                <a:schemeClr val="tx1"/>
              </a:solidFill>
            </a:endParaRPr>
          </a:p>
        </p:txBody>
      </p:sp>
      <p:sp>
        <p:nvSpPr>
          <p:cNvPr id="351" name="Rectangle 350"/>
          <p:cNvSpPr/>
          <p:nvPr/>
        </p:nvSpPr>
        <p:spPr>
          <a:xfrm>
            <a:off x="9040165" y="4381321"/>
            <a:ext cx="1202897" cy="4831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Tilby og vedlikeholde informasjon på offentlige nettsider </a:t>
            </a:r>
            <a:endParaRPr lang="nb-NO" sz="900" dirty="0">
              <a:solidFill>
                <a:schemeClr val="tx1"/>
              </a:solidFill>
            </a:endParaRPr>
          </a:p>
        </p:txBody>
      </p:sp>
      <p:sp>
        <p:nvSpPr>
          <p:cNvPr id="353" name="Rectangle 352"/>
          <p:cNvSpPr/>
          <p:nvPr/>
        </p:nvSpPr>
        <p:spPr>
          <a:xfrm>
            <a:off x="10302629" y="1696991"/>
            <a:ext cx="1221802" cy="4831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Vurdere behov og muligheter for å lære norsk</a:t>
            </a:r>
            <a:endParaRPr lang="nb-NO" sz="900" dirty="0">
              <a:solidFill>
                <a:schemeClr val="tx1"/>
              </a:solidFill>
            </a:endParaRPr>
          </a:p>
        </p:txBody>
      </p:sp>
      <p:cxnSp>
        <p:nvCxnSpPr>
          <p:cNvPr id="354" name="Straight Connector 353"/>
          <p:cNvCxnSpPr>
            <a:stCxn id="355" idx="2"/>
            <a:endCxn id="353" idx="0"/>
          </p:cNvCxnSpPr>
          <p:nvPr/>
        </p:nvCxnSpPr>
        <p:spPr>
          <a:xfrm>
            <a:off x="10913530" y="1362002"/>
            <a:ext cx="0" cy="33498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Rectangular Callout 354"/>
          <p:cNvSpPr/>
          <p:nvPr/>
        </p:nvSpPr>
        <p:spPr>
          <a:xfrm>
            <a:off x="10302629" y="498002"/>
            <a:ext cx="1221802" cy="864000"/>
          </a:xfrm>
          <a:prstGeom prst="wedgeRectCallout">
            <a:avLst>
              <a:gd name="adj1" fmla="val -18693"/>
              <a:gd name="adj2" fmla="val 668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    Norsk-kurs </a:t>
            </a:r>
            <a:r>
              <a:rPr lang="nb-NO" sz="900" dirty="0">
                <a:solidFill>
                  <a:schemeClr val="tx1"/>
                </a:solidFill>
              </a:rPr>
              <a:t>er dyrt! Det er vanskelig  å vite hvilke kurs som er gode. Finnes det andre muligheter?</a:t>
            </a:r>
          </a:p>
        </p:txBody>
      </p:sp>
      <p:pic>
        <p:nvPicPr>
          <p:cNvPr id="356" name="Picture 355"/>
          <p:cNvPicPr>
            <a:picLocks noChangeAspect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534" y="499760"/>
            <a:ext cx="144000" cy="144000"/>
          </a:xfrm>
          <a:prstGeom prst="rect">
            <a:avLst/>
          </a:prstGeom>
          <a:ln>
            <a:noFill/>
          </a:ln>
        </p:spPr>
      </p:pic>
      <p:sp>
        <p:nvSpPr>
          <p:cNvPr id="357" name="TextBox 356"/>
          <p:cNvSpPr txBox="1"/>
          <p:nvPr/>
        </p:nvSpPr>
        <p:spPr>
          <a:xfrm>
            <a:off x="10305826" y="2657518"/>
            <a:ext cx="662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b-NO" sz="900" dirty="0" smtClean="0"/>
              <a:t>Google og                 off. sider</a:t>
            </a:r>
            <a:endParaRPr lang="nb-NO" sz="900" dirty="0"/>
          </a:p>
        </p:txBody>
      </p:sp>
      <p:sp>
        <p:nvSpPr>
          <p:cNvPr id="358" name="Oval 357"/>
          <p:cNvSpPr>
            <a:spLocks noChangeAspect="1"/>
          </p:cNvSpPr>
          <p:nvPr/>
        </p:nvSpPr>
        <p:spPr>
          <a:xfrm>
            <a:off x="10931443" y="2324549"/>
            <a:ext cx="360000" cy="36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/>
          </a:p>
        </p:txBody>
      </p:sp>
      <p:pic>
        <p:nvPicPr>
          <p:cNvPr id="359" name="Picture 35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397" y="2327440"/>
            <a:ext cx="367368" cy="367368"/>
          </a:xfrm>
          <a:prstGeom prst="rect">
            <a:avLst/>
          </a:prstGeom>
          <a:noFill/>
        </p:spPr>
      </p:pic>
      <p:sp>
        <p:nvSpPr>
          <p:cNvPr id="360" name="TextBox 359"/>
          <p:cNvSpPr txBox="1"/>
          <p:nvPr/>
        </p:nvSpPr>
        <p:spPr>
          <a:xfrm>
            <a:off x="10899181" y="2648640"/>
            <a:ext cx="73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 dirty="0" smtClean="0"/>
              <a:t>Venner og familie</a:t>
            </a:r>
            <a:endParaRPr lang="nb-NO" sz="900" dirty="0"/>
          </a:p>
        </p:txBody>
      </p:sp>
      <p:sp>
        <p:nvSpPr>
          <p:cNvPr id="361" name="Oval 360"/>
          <p:cNvSpPr>
            <a:spLocks noChangeAspect="1"/>
          </p:cNvSpPr>
          <p:nvPr/>
        </p:nvSpPr>
        <p:spPr>
          <a:xfrm>
            <a:off x="10543000" y="2331163"/>
            <a:ext cx="360000" cy="36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/>
          </a:p>
        </p:txBody>
      </p:sp>
      <p:pic>
        <p:nvPicPr>
          <p:cNvPr id="362" name="Picture 361"/>
          <p:cNvPicPr>
            <a:picLocks noChangeAspect="1"/>
          </p:cNvPicPr>
          <p:nvPr/>
        </p:nvPicPr>
        <p:blipFill>
          <a:blip r:embed="rId9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798" y="2412999"/>
            <a:ext cx="187018" cy="197408"/>
          </a:xfrm>
          <a:prstGeom prst="rect">
            <a:avLst/>
          </a:prstGeom>
        </p:spPr>
      </p:pic>
      <p:cxnSp>
        <p:nvCxnSpPr>
          <p:cNvPr id="363" name="Straight Connector 362"/>
          <p:cNvCxnSpPr/>
          <p:nvPr/>
        </p:nvCxnSpPr>
        <p:spPr>
          <a:xfrm>
            <a:off x="10922219" y="2161254"/>
            <a:ext cx="0" cy="28115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4" name="Picture 17" descr="Relatert bilde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729" y="6620598"/>
            <a:ext cx="153090" cy="15309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TextBox 364"/>
          <p:cNvSpPr txBox="1"/>
          <p:nvPr/>
        </p:nvSpPr>
        <p:spPr>
          <a:xfrm>
            <a:off x="10405929" y="6569101"/>
            <a:ext cx="5534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 dirty="0" smtClean="0"/>
              <a:t>Lagrer </a:t>
            </a:r>
            <a:endParaRPr lang="nb-NO" sz="900" dirty="0"/>
          </a:p>
        </p:txBody>
      </p:sp>
      <p:cxnSp>
        <p:nvCxnSpPr>
          <p:cNvPr id="366" name="Straight Connector 365"/>
          <p:cNvCxnSpPr/>
          <p:nvPr/>
        </p:nvCxnSpPr>
        <p:spPr>
          <a:xfrm flipH="1">
            <a:off x="10938943" y="3039744"/>
            <a:ext cx="0" cy="358085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Rectangle 366"/>
          <p:cNvSpPr/>
          <p:nvPr/>
        </p:nvSpPr>
        <p:spPr>
          <a:xfrm>
            <a:off x="10302630" y="5014666"/>
            <a:ext cx="1221802" cy="4831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Tilby og vedlikeholde informasjon på offentlige nettsider </a:t>
            </a:r>
            <a:endParaRPr lang="nb-NO" sz="900" dirty="0">
              <a:solidFill>
                <a:schemeClr val="tx1"/>
              </a:solidFill>
            </a:endParaRPr>
          </a:p>
        </p:txBody>
      </p:sp>
      <p:sp>
        <p:nvSpPr>
          <p:cNvPr id="368" name="Rectangle 367"/>
          <p:cNvSpPr/>
          <p:nvPr/>
        </p:nvSpPr>
        <p:spPr>
          <a:xfrm>
            <a:off x="10302630" y="3746917"/>
            <a:ext cx="1221802" cy="4831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Tilby og vedlikeholde informasjon på offentlige nettsider </a:t>
            </a:r>
            <a:endParaRPr lang="nb-NO" sz="900" dirty="0">
              <a:solidFill>
                <a:schemeClr val="tx1"/>
              </a:solidFill>
            </a:endParaRPr>
          </a:p>
        </p:txBody>
      </p:sp>
      <p:sp>
        <p:nvSpPr>
          <p:cNvPr id="369" name="Rectangle 368"/>
          <p:cNvSpPr/>
          <p:nvPr/>
        </p:nvSpPr>
        <p:spPr>
          <a:xfrm>
            <a:off x="10302630" y="4381321"/>
            <a:ext cx="1221802" cy="4831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Tilby og vedlikeholde informasjon på offentlige nettsider </a:t>
            </a:r>
            <a:endParaRPr lang="nb-NO" sz="900" dirty="0">
              <a:solidFill>
                <a:schemeClr val="tx1"/>
              </a:solidFill>
            </a:endParaRPr>
          </a:p>
        </p:txBody>
      </p:sp>
      <p:sp>
        <p:nvSpPr>
          <p:cNvPr id="140" name="Pentagon 139"/>
          <p:cNvSpPr/>
          <p:nvPr/>
        </p:nvSpPr>
        <p:spPr>
          <a:xfrm>
            <a:off x="1225672" y="19865"/>
            <a:ext cx="1442732" cy="144220"/>
          </a:xfrm>
          <a:prstGeom prst="homePlate">
            <a:avLst/>
          </a:prstGeom>
          <a:noFill/>
          <a:ln w="19050"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000" dirty="0" smtClean="0">
                <a:solidFill>
                  <a:srgbClr val="44546A"/>
                </a:solidFill>
              </a:rPr>
              <a:t>Vurdere å flytte</a:t>
            </a:r>
            <a:endParaRPr lang="nb-NO" sz="1000" dirty="0">
              <a:solidFill>
                <a:srgbClr val="44546A"/>
              </a:solidFill>
            </a:endParaRPr>
          </a:p>
        </p:txBody>
      </p:sp>
      <p:sp>
        <p:nvSpPr>
          <p:cNvPr id="142" name="Pentagon 141"/>
          <p:cNvSpPr/>
          <p:nvPr/>
        </p:nvSpPr>
        <p:spPr>
          <a:xfrm>
            <a:off x="4006088" y="19865"/>
            <a:ext cx="1442732" cy="144220"/>
          </a:xfrm>
          <a:prstGeom prst="homePlate">
            <a:avLst/>
          </a:prstGeom>
          <a:noFill/>
          <a:ln w="19050"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000" dirty="0" smtClean="0">
                <a:solidFill>
                  <a:srgbClr val="44546A"/>
                </a:solidFill>
              </a:rPr>
              <a:t>Flytte til Norge</a:t>
            </a:r>
            <a:endParaRPr lang="nb-NO" sz="1000" dirty="0">
              <a:solidFill>
                <a:srgbClr val="44546A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338102" y="6368777"/>
            <a:ext cx="2743200" cy="365125"/>
          </a:xfrm>
        </p:spPr>
        <p:txBody>
          <a:bodyPr/>
          <a:lstStyle/>
          <a:p>
            <a:fld id="{164DD603-FD65-4EEE-9B87-2A59E920CFC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05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105"/>
          <p:cNvSpPr/>
          <p:nvPr/>
        </p:nvSpPr>
        <p:spPr>
          <a:xfrm>
            <a:off x="1217757" y="6531493"/>
            <a:ext cx="10833301" cy="323996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1228076" y="1621798"/>
            <a:ext cx="10822971" cy="637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16" name="Rectangle 115"/>
          <p:cNvSpPr/>
          <p:nvPr/>
        </p:nvSpPr>
        <p:spPr>
          <a:xfrm>
            <a:off x="35753" y="6531489"/>
            <a:ext cx="1182005" cy="323996"/>
          </a:xfrm>
          <a:prstGeom prst="rect">
            <a:avLst/>
          </a:prstGeom>
          <a:solidFill>
            <a:schemeClr val="accent5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nb-NO" sz="1000" dirty="0">
                <a:solidFill>
                  <a:schemeClr val="tx1"/>
                </a:solidFill>
              </a:rPr>
              <a:t>Fagsystemer og fellesløsninger</a:t>
            </a:r>
          </a:p>
        </p:txBody>
      </p:sp>
      <p:graphicFrame>
        <p:nvGraphicFramePr>
          <p:cNvPr id="77" name="Object 76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261" name="think-cell Slide" r:id="rId5" imgW="530" imgH="528" progId="TCLayout.ActiveDocument.1">
                  <p:embed/>
                </p:oleObj>
              </mc:Choice>
              <mc:Fallback>
                <p:oleObj name="think-cell Slide" r:id="rId5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" name="Rectangle 94"/>
          <p:cNvSpPr/>
          <p:nvPr/>
        </p:nvSpPr>
        <p:spPr>
          <a:xfrm>
            <a:off x="1225672" y="2286616"/>
            <a:ext cx="10833302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89" name="Rectangle 88"/>
          <p:cNvSpPr/>
          <p:nvPr/>
        </p:nvSpPr>
        <p:spPr>
          <a:xfrm>
            <a:off x="1228076" y="401334"/>
            <a:ext cx="10822971" cy="11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/>
          </a:p>
        </p:txBody>
      </p:sp>
      <p:sp>
        <p:nvSpPr>
          <p:cNvPr id="88" name="Rectangle 87"/>
          <p:cNvSpPr/>
          <p:nvPr/>
        </p:nvSpPr>
        <p:spPr>
          <a:xfrm>
            <a:off x="1217758" y="6243969"/>
            <a:ext cx="10833302" cy="252000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35754" y="401334"/>
            <a:ext cx="1182004" cy="118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nb-NO" sz="1000" dirty="0">
                <a:solidFill>
                  <a:schemeClr val="tx1"/>
                </a:solidFill>
              </a:rPr>
              <a:t>Opplevelse</a:t>
            </a:r>
          </a:p>
        </p:txBody>
      </p:sp>
      <p:sp>
        <p:nvSpPr>
          <p:cNvPr id="87" name="Rectangle 86"/>
          <p:cNvSpPr/>
          <p:nvPr/>
        </p:nvSpPr>
        <p:spPr>
          <a:xfrm>
            <a:off x="35755" y="2286616"/>
            <a:ext cx="1182003" cy="720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Kontaktpunkt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35756" y="6243969"/>
            <a:ext cx="1182003" cy="252000"/>
          </a:xfrm>
          <a:prstGeom prst="rect">
            <a:avLst/>
          </a:prstGeom>
          <a:solidFill>
            <a:schemeClr val="accent5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nb-NO" sz="1000" dirty="0">
                <a:solidFill>
                  <a:schemeClr val="tx1"/>
                </a:solidFill>
              </a:rPr>
              <a:t>Regelverk</a:t>
            </a:r>
          </a:p>
        </p:txBody>
      </p:sp>
      <p:sp>
        <p:nvSpPr>
          <p:cNvPr id="180" name="Rectangle 179"/>
          <p:cNvSpPr/>
          <p:nvPr/>
        </p:nvSpPr>
        <p:spPr>
          <a:xfrm>
            <a:off x="1228076" y="3044964"/>
            <a:ext cx="10822971" cy="637285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76" name="Rectangle 75"/>
          <p:cNvSpPr/>
          <p:nvPr/>
        </p:nvSpPr>
        <p:spPr>
          <a:xfrm>
            <a:off x="1228076" y="3679068"/>
            <a:ext cx="10822971" cy="637285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5" name="Straight Connector 134"/>
          <p:cNvCxnSpPr/>
          <p:nvPr/>
        </p:nvCxnSpPr>
        <p:spPr>
          <a:xfrm>
            <a:off x="35795" y="4307186"/>
            <a:ext cx="12024000" cy="0"/>
          </a:xfrm>
          <a:prstGeom prst="line">
            <a:avLst/>
          </a:prstGeom>
          <a:ln>
            <a:solidFill>
              <a:srgbClr val="00000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35795" y="3680127"/>
            <a:ext cx="12024000" cy="0"/>
          </a:xfrm>
          <a:prstGeom prst="line">
            <a:avLst/>
          </a:prstGeom>
          <a:ln>
            <a:solidFill>
              <a:srgbClr val="00000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>
            <a:off x="1228075" y="4313472"/>
            <a:ext cx="10822971" cy="637285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2" name="Straight Connector 111"/>
          <p:cNvCxnSpPr/>
          <p:nvPr/>
        </p:nvCxnSpPr>
        <p:spPr>
          <a:xfrm>
            <a:off x="35795" y="4941590"/>
            <a:ext cx="12024000" cy="0"/>
          </a:xfrm>
          <a:prstGeom prst="line">
            <a:avLst/>
          </a:prstGeom>
          <a:ln>
            <a:solidFill>
              <a:srgbClr val="00000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1228075" y="4946817"/>
            <a:ext cx="10822971" cy="637285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0" name="Straight Connector 119"/>
          <p:cNvCxnSpPr/>
          <p:nvPr/>
        </p:nvCxnSpPr>
        <p:spPr>
          <a:xfrm>
            <a:off x="35795" y="5574936"/>
            <a:ext cx="12024000" cy="0"/>
          </a:xfrm>
          <a:prstGeom prst="line">
            <a:avLst/>
          </a:prstGeom>
          <a:ln>
            <a:solidFill>
              <a:srgbClr val="00000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Rectangle 181"/>
          <p:cNvSpPr/>
          <p:nvPr/>
        </p:nvSpPr>
        <p:spPr>
          <a:xfrm>
            <a:off x="1228075" y="5580150"/>
            <a:ext cx="10822971" cy="637285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Rectangle 162"/>
          <p:cNvSpPr/>
          <p:nvPr/>
        </p:nvSpPr>
        <p:spPr>
          <a:xfrm>
            <a:off x="35755" y="3679068"/>
            <a:ext cx="1182004" cy="637285"/>
          </a:xfrm>
          <a:prstGeom prst="rect">
            <a:avLst/>
          </a:prstGeom>
          <a:solidFill>
            <a:schemeClr val="accent5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nb-NO" sz="1000" dirty="0">
                <a:solidFill>
                  <a:schemeClr val="tx1"/>
                </a:solidFill>
              </a:rPr>
              <a:t>NAV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35754" y="4946817"/>
            <a:ext cx="1182005" cy="637285"/>
          </a:xfrm>
          <a:prstGeom prst="rect">
            <a:avLst/>
          </a:prstGeom>
          <a:solidFill>
            <a:schemeClr val="accent5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nb-NO" sz="1000" dirty="0">
                <a:solidFill>
                  <a:schemeClr val="tx1"/>
                </a:solidFill>
              </a:rPr>
              <a:t>UDI / Politiet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35754" y="4313472"/>
            <a:ext cx="1182006" cy="637285"/>
          </a:xfrm>
          <a:prstGeom prst="rect">
            <a:avLst/>
          </a:prstGeom>
          <a:solidFill>
            <a:schemeClr val="accent5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nb-NO" sz="1000" dirty="0">
                <a:solidFill>
                  <a:schemeClr val="tx1"/>
                </a:solidFill>
              </a:rPr>
              <a:t>Skatteetaten (skattekontor og Folkeregisteret)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35755" y="3044964"/>
            <a:ext cx="1182004" cy="637285"/>
          </a:xfrm>
          <a:prstGeom prst="rect">
            <a:avLst/>
          </a:prstGeom>
          <a:solidFill>
            <a:schemeClr val="accent5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nb-NO" sz="1000" dirty="0">
                <a:solidFill>
                  <a:schemeClr val="tx1"/>
                </a:solidFill>
              </a:rPr>
              <a:t>Private aktører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35754" y="5580150"/>
            <a:ext cx="1182005" cy="637285"/>
          </a:xfrm>
          <a:prstGeom prst="rect">
            <a:avLst/>
          </a:prstGeom>
          <a:solidFill>
            <a:schemeClr val="accent5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nb-NO" sz="1000" dirty="0" err="1">
                <a:solidFill>
                  <a:schemeClr val="tx1"/>
                </a:solidFill>
              </a:rPr>
              <a:t>Difi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35755" y="1621798"/>
            <a:ext cx="1182004" cy="6372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nb-NO" sz="1000" dirty="0">
                <a:solidFill>
                  <a:schemeClr val="tx1"/>
                </a:solidFill>
              </a:rPr>
              <a:t>Prosess for brukeren</a:t>
            </a:r>
          </a:p>
        </p:txBody>
      </p:sp>
      <p:sp>
        <p:nvSpPr>
          <p:cNvPr id="296" name="Rectangle 295"/>
          <p:cNvSpPr/>
          <p:nvPr/>
        </p:nvSpPr>
        <p:spPr>
          <a:xfrm>
            <a:off x="10273133" y="1706227"/>
            <a:ext cx="1221802" cy="4831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algn="ctr"/>
            <a:r>
              <a:rPr lang="nb-NO" sz="900" dirty="0">
                <a:solidFill>
                  <a:schemeClr val="tx1"/>
                </a:solidFill>
              </a:rPr>
              <a:t>Få tilbud om jobb og signere </a:t>
            </a:r>
            <a:r>
              <a:rPr lang="nb-NO" sz="900" dirty="0" smtClean="0">
                <a:solidFill>
                  <a:schemeClr val="tx1"/>
                </a:solidFill>
              </a:rPr>
              <a:t>arbeidskontrakt </a:t>
            </a:r>
            <a:endParaRPr lang="nb-NO" sz="900" dirty="0">
              <a:solidFill>
                <a:schemeClr val="tx1"/>
              </a:solidFill>
            </a:endParaRPr>
          </a:p>
        </p:txBody>
      </p:sp>
      <p:cxnSp>
        <p:nvCxnSpPr>
          <p:cNvPr id="297" name="Straight Connector 296"/>
          <p:cNvCxnSpPr>
            <a:stCxn id="313" idx="2"/>
            <a:endCxn id="296" idx="0"/>
          </p:cNvCxnSpPr>
          <p:nvPr/>
        </p:nvCxnSpPr>
        <p:spPr>
          <a:xfrm>
            <a:off x="10884034" y="1371238"/>
            <a:ext cx="0" cy="33498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Rectangular Callout 312"/>
          <p:cNvSpPr/>
          <p:nvPr/>
        </p:nvSpPr>
        <p:spPr>
          <a:xfrm>
            <a:off x="10273133" y="507238"/>
            <a:ext cx="1221802" cy="864000"/>
          </a:xfrm>
          <a:prstGeom prst="wedgeRectCallout">
            <a:avLst>
              <a:gd name="adj1" fmla="val -18693"/>
              <a:gd name="adj2" fmla="val 668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>
                <a:solidFill>
                  <a:schemeClr val="tx1"/>
                </a:solidFill>
              </a:rPr>
              <a:t>Jeg fikk hjelp av faren min til å skaffe meg jobb. Han anbefalte meg til sin arbeidsgiver.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0080385" y="2333785"/>
            <a:ext cx="1371383" cy="563801"/>
            <a:chOff x="10276330" y="2287605"/>
            <a:chExt cx="1371383" cy="563801"/>
          </a:xfrm>
        </p:grpSpPr>
        <p:sp>
          <p:nvSpPr>
            <p:cNvPr id="153" name="TextBox 152"/>
            <p:cNvSpPr txBox="1"/>
            <p:nvPr/>
          </p:nvSpPr>
          <p:spPr>
            <a:xfrm>
              <a:off x="10276330" y="2620574"/>
              <a:ext cx="66280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nb-NO" sz="900" dirty="0" smtClean="0"/>
                <a:t>Epost</a:t>
              </a:r>
              <a:endParaRPr lang="nb-NO" sz="900" dirty="0"/>
            </a:p>
          </p:txBody>
        </p:sp>
        <p:sp>
          <p:nvSpPr>
            <p:cNvPr id="160" name="Oval 159"/>
            <p:cNvSpPr>
              <a:spLocks noChangeAspect="1"/>
            </p:cNvSpPr>
            <p:nvPr/>
          </p:nvSpPr>
          <p:spPr>
            <a:xfrm>
              <a:off x="10901947" y="2287605"/>
              <a:ext cx="360000" cy="36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 dirty="0"/>
            </a:p>
          </p:txBody>
        </p:sp>
        <p:pic>
          <p:nvPicPr>
            <p:cNvPr id="161" name="Picture 16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6901" y="2290496"/>
              <a:ext cx="367368" cy="367368"/>
            </a:xfrm>
            <a:prstGeom prst="rect">
              <a:avLst/>
            </a:prstGeom>
            <a:noFill/>
          </p:spPr>
        </p:pic>
        <p:sp>
          <p:nvSpPr>
            <p:cNvPr id="158" name="TextBox 157"/>
            <p:cNvSpPr txBox="1"/>
            <p:nvPr/>
          </p:nvSpPr>
          <p:spPr>
            <a:xfrm>
              <a:off x="10869684" y="2620574"/>
              <a:ext cx="7780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900" dirty="0" smtClean="0"/>
                <a:t>Møte</a:t>
              </a:r>
              <a:endParaRPr lang="nb-NO" sz="900" dirty="0"/>
            </a:p>
          </p:txBody>
        </p:sp>
        <p:sp>
          <p:nvSpPr>
            <p:cNvPr id="156" name="Oval 155"/>
            <p:cNvSpPr>
              <a:spLocks noChangeAspect="1"/>
            </p:cNvSpPr>
            <p:nvPr/>
          </p:nvSpPr>
          <p:spPr>
            <a:xfrm>
              <a:off x="10513504" y="2294219"/>
              <a:ext cx="360000" cy="36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/>
            </a:p>
          </p:txBody>
        </p:sp>
        <p:pic>
          <p:nvPicPr>
            <p:cNvPr id="157" name="Picture 156"/>
            <p:cNvPicPr>
              <a:picLocks noChangeAspect="1"/>
            </p:cNvPicPr>
            <p:nvPr/>
          </p:nvPicPr>
          <p:blipFill>
            <a:blip r:embed="rId8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1180" y="2376055"/>
              <a:ext cx="187018" cy="197408"/>
            </a:xfrm>
            <a:prstGeom prst="rect">
              <a:avLst/>
            </a:prstGeom>
          </p:spPr>
        </p:pic>
      </p:grpSp>
      <p:cxnSp>
        <p:nvCxnSpPr>
          <p:cNvPr id="195" name="Straight Connector 194"/>
          <p:cNvCxnSpPr/>
          <p:nvPr/>
        </p:nvCxnSpPr>
        <p:spPr>
          <a:xfrm>
            <a:off x="10892723" y="2170490"/>
            <a:ext cx="0" cy="144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>
            <a:stCxn id="278" idx="2"/>
            <a:endCxn id="270" idx="0"/>
          </p:cNvCxnSpPr>
          <p:nvPr/>
        </p:nvCxnSpPr>
        <p:spPr>
          <a:xfrm flipH="1">
            <a:off x="8316404" y="1371238"/>
            <a:ext cx="10264" cy="33498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Rectangular Callout 277"/>
          <p:cNvSpPr/>
          <p:nvPr/>
        </p:nvSpPr>
        <p:spPr>
          <a:xfrm>
            <a:off x="7705067" y="507238"/>
            <a:ext cx="1243202" cy="864000"/>
          </a:xfrm>
          <a:prstGeom prst="wedgeRectCallout">
            <a:avLst>
              <a:gd name="adj1" fmla="val -18693"/>
              <a:gd name="adj2" fmla="val 668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>
                <a:solidFill>
                  <a:schemeClr val="tx1"/>
                </a:solidFill>
              </a:rPr>
              <a:t>Møtet var nyttig. Jeg fikk mye god informasjon om det å leve og jobbe i Norge.</a:t>
            </a:r>
          </a:p>
        </p:txBody>
      </p:sp>
      <p:sp>
        <p:nvSpPr>
          <p:cNvPr id="270" name="Rectangle 269"/>
          <p:cNvSpPr/>
          <p:nvPr/>
        </p:nvSpPr>
        <p:spPr>
          <a:xfrm>
            <a:off x="7705067" y="1706227"/>
            <a:ext cx="1222673" cy="4831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>
                <a:solidFill>
                  <a:schemeClr val="tx1"/>
                </a:solidFill>
              </a:rPr>
              <a:t>Gå på informasjonsmøte hos NAV </a:t>
            </a:r>
            <a:r>
              <a:rPr lang="nb-NO" sz="900" dirty="0" smtClean="0">
                <a:solidFill>
                  <a:schemeClr val="tx1"/>
                </a:solidFill>
              </a:rPr>
              <a:t>EURES</a:t>
            </a:r>
            <a:endParaRPr lang="nb-NO" sz="9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/>
          <p:nvPr/>
        </p:nvCxnSpPr>
        <p:spPr>
          <a:xfrm>
            <a:off x="8326668" y="2170490"/>
            <a:ext cx="0" cy="180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5" name="Picture 17" descr="Relatert bild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516" y="6629834"/>
            <a:ext cx="153090" cy="15309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TextBox 185"/>
          <p:cNvSpPr txBox="1"/>
          <p:nvPr/>
        </p:nvSpPr>
        <p:spPr>
          <a:xfrm>
            <a:off x="9057053" y="6578337"/>
            <a:ext cx="5534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 dirty="0" smtClean="0"/>
              <a:t>Lagrer </a:t>
            </a:r>
            <a:endParaRPr lang="nb-NO" sz="900" dirty="0"/>
          </a:p>
        </p:txBody>
      </p:sp>
      <p:sp>
        <p:nvSpPr>
          <p:cNvPr id="187" name="Rectangle 186"/>
          <p:cNvSpPr/>
          <p:nvPr/>
        </p:nvSpPr>
        <p:spPr>
          <a:xfrm>
            <a:off x="8976538" y="3126467"/>
            <a:ext cx="1243314" cy="4831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Registrere søknader</a:t>
            </a:r>
            <a:endParaRPr lang="nb-NO" sz="900" dirty="0">
              <a:solidFill>
                <a:schemeClr val="tx1"/>
              </a:solidFill>
            </a:endParaRPr>
          </a:p>
        </p:txBody>
      </p:sp>
      <p:cxnSp>
        <p:nvCxnSpPr>
          <p:cNvPr id="295" name="Straight Connector 294"/>
          <p:cNvCxnSpPr>
            <a:stCxn id="187" idx="2"/>
            <a:endCxn id="185" idx="0"/>
          </p:cNvCxnSpPr>
          <p:nvPr/>
        </p:nvCxnSpPr>
        <p:spPr>
          <a:xfrm>
            <a:off x="9598195" y="3609582"/>
            <a:ext cx="4866" cy="302025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/>
          <p:cNvCxnSpPr>
            <a:stCxn id="246" idx="2"/>
            <a:endCxn id="284" idx="0"/>
          </p:cNvCxnSpPr>
          <p:nvPr/>
        </p:nvCxnSpPr>
        <p:spPr>
          <a:xfrm flipH="1">
            <a:off x="9601516" y="1378321"/>
            <a:ext cx="7434" cy="32790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/>
          <p:cNvCxnSpPr>
            <a:stCxn id="187" idx="0"/>
          </p:cNvCxnSpPr>
          <p:nvPr/>
        </p:nvCxnSpPr>
        <p:spPr>
          <a:xfrm flipV="1">
            <a:off x="9598195" y="3075615"/>
            <a:ext cx="2248" cy="5085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Rectangle 283"/>
          <p:cNvSpPr/>
          <p:nvPr/>
        </p:nvSpPr>
        <p:spPr>
          <a:xfrm>
            <a:off x="8976537" y="1706227"/>
            <a:ext cx="1249957" cy="4831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Finne ledige stillinger og levere søknader</a:t>
            </a:r>
            <a:endParaRPr lang="nb-NO" sz="900" dirty="0">
              <a:solidFill>
                <a:schemeClr val="tx1"/>
              </a:solidFill>
            </a:endParaRPr>
          </a:p>
        </p:txBody>
      </p:sp>
      <p:cxnSp>
        <p:nvCxnSpPr>
          <p:cNvPr id="199" name="Straight Connector 198"/>
          <p:cNvCxnSpPr/>
          <p:nvPr/>
        </p:nvCxnSpPr>
        <p:spPr>
          <a:xfrm>
            <a:off x="9578669" y="2192262"/>
            <a:ext cx="0" cy="180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0" name="Picture 239"/>
          <p:cNvPicPr>
            <a:picLocks noChangeAspect="1"/>
          </p:cNvPicPr>
          <p:nvPr/>
        </p:nvPicPr>
        <p:blipFill>
          <a:blip r:embed="rId10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148" y="530768"/>
            <a:ext cx="144000" cy="144000"/>
          </a:xfrm>
          <a:prstGeom prst="rect">
            <a:avLst/>
          </a:prstGeom>
          <a:ln>
            <a:noFill/>
          </a:ln>
        </p:spPr>
      </p:pic>
      <p:pic>
        <p:nvPicPr>
          <p:cNvPr id="206" name="Picture 17" descr="Relatert bild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921" y="6629834"/>
            <a:ext cx="153090" cy="15309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TextBox 206"/>
          <p:cNvSpPr txBox="1"/>
          <p:nvPr/>
        </p:nvSpPr>
        <p:spPr>
          <a:xfrm>
            <a:off x="1357121" y="6578337"/>
            <a:ext cx="5534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 dirty="0" smtClean="0"/>
              <a:t>Lagrer </a:t>
            </a:r>
            <a:endParaRPr lang="nb-NO" sz="900" dirty="0"/>
          </a:p>
        </p:txBody>
      </p:sp>
      <p:cxnSp>
        <p:nvCxnSpPr>
          <p:cNvPr id="210" name="Straight Connector 209"/>
          <p:cNvCxnSpPr/>
          <p:nvPr/>
        </p:nvCxnSpPr>
        <p:spPr>
          <a:xfrm flipH="1">
            <a:off x="1890135" y="3048980"/>
            <a:ext cx="0" cy="358085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17" idx="2"/>
          </p:cNvCxnSpPr>
          <p:nvPr/>
        </p:nvCxnSpPr>
        <p:spPr>
          <a:xfrm>
            <a:off x="1896092" y="2189385"/>
            <a:ext cx="0" cy="24111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/>
          <p:cNvSpPr/>
          <p:nvPr/>
        </p:nvSpPr>
        <p:spPr>
          <a:xfrm>
            <a:off x="1338824" y="1706227"/>
            <a:ext cx="1114536" cy="4831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>
                <a:solidFill>
                  <a:schemeClr val="tx1"/>
                </a:solidFill>
              </a:rPr>
              <a:t>Utforske muligheter for arbeid i andre land</a:t>
            </a:r>
          </a:p>
        </p:txBody>
      </p:sp>
      <p:sp>
        <p:nvSpPr>
          <p:cNvPr id="208" name="Rectangle 207"/>
          <p:cNvSpPr/>
          <p:nvPr/>
        </p:nvSpPr>
        <p:spPr>
          <a:xfrm>
            <a:off x="1274087" y="5023902"/>
            <a:ext cx="1242664" cy="4831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Tilby og vedlikeholde informasjon på offentlige nettsider </a:t>
            </a:r>
            <a:endParaRPr lang="nb-NO" sz="900" dirty="0">
              <a:solidFill>
                <a:schemeClr val="tx1"/>
              </a:solidFill>
            </a:endParaRPr>
          </a:p>
        </p:txBody>
      </p:sp>
      <p:cxnSp>
        <p:nvCxnSpPr>
          <p:cNvPr id="209" name="Straight Connector 208"/>
          <p:cNvCxnSpPr/>
          <p:nvPr/>
        </p:nvCxnSpPr>
        <p:spPr>
          <a:xfrm flipH="1" flipV="1">
            <a:off x="1894466" y="5232644"/>
            <a:ext cx="3334" cy="6563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/>
          <p:cNvSpPr/>
          <p:nvPr/>
        </p:nvSpPr>
        <p:spPr>
          <a:xfrm>
            <a:off x="1267800" y="1706227"/>
            <a:ext cx="1260000" cy="4831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Finne ut om man kan bruke sin utdanning fra hjemlandet</a:t>
            </a:r>
            <a:endParaRPr lang="nb-NO" sz="900" dirty="0">
              <a:solidFill>
                <a:schemeClr val="tx1"/>
              </a:solidFill>
            </a:endParaRPr>
          </a:p>
        </p:txBody>
      </p:sp>
      <p:sp>
        <p:nvSpPr>
          <p:cNvPr id="311" name="Rectangle 310"/>
          <p:cNvSpPr/>
          <p:nvPr/>
        </p:nvSpPr>
        <p:spPr>
          <a:xfrm>
            <a:off x="1274087" y="3756153"/>
            <a:ext cx="1242664" cy="4831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Tilby og vedlikeholde informasjon på offentlige nettsider </a:t>
            </a:r>
            <a:endParaRPr lang="nb-NO" sz="900" dirty="0">
              <a:solidFill>
                <a:schemeClr val="tx1"/>
              </a:solidFill>
            </a:endParaRPr>
          </a:p>
        </p:txBody>
      </p:sp>
      <p:sp>
        <p:nvSpPr>
          <p:cNvPr id="315" name="Rectangle 314"/>
          <p:cNvSpPr/>
          <p:nvPr/>
        </p:nvSpPr>
        <p:spPr>
          <a:xfrm>
            <a:off x="1274087" y="4390557"/>
            <a:ext cx="1242664" cy="4831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Tilby og vedlikeholde informasjon på offentlige nettsider </a:t>
            </a:r>
            <a:endParaRPr lang="nb-NO" sz="900" dirty="0">
              <a:solidFill>
                <a:schemeClr val="tx1"/>
              </a:solidFill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2570382" y="507238"/>
            <a:ext cx="1260278" cy="2006547"/>
            <a:chOff x="2528285" y="482830"/>
            <a:chExt cx="1260278" cy="2006547"/>
          </a:xfrm>
        </p:grpSpPr>
        <p:cxnSp>
          <p:nvCxnSpPr>
            <p:cNvPr id="188" name="Straight Connector 187"/>
            <p:cNvCxnSpPr>
              <a:stCxn id="247" idx="2"/>
              <a:endCxn id="118" idx="0"/>
            </p:cNvCxnSpPr>
            <p:nvPr/>
          </p:nvCxnSpPr>
          <p:spPr>
            <a:xfrm>
              <a:off x="3158563" y="1346830"/>
              <a:ext cx="0" cy="32410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7" name="Rectangular Callout 246"/>
            <p:cNvSpPr/>
            <p:nvPr/>
          </p:nvSpPr>
          <p:spPr>
            <a:xfrm>
              <a:off x="2528563" y="482830"/>
              <a:ext cx="1260000" cy="864000"/>
            </a:xfrm>
            <a:prstGeom prst="wedgeRectCallout">
              <a:avLst>
                <a:gd name="adj1" fmla="val -18692"/>
                <a:gd name="adj2" fmla="val 6448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900" dirty="0">
                  <a:solidFill>
                    <a:schemeClr val="tx1"/>
                  </a:solidFill>
                </a:rPr>
                <a:t>Jeg fikk høre at det ikke er vits i å bruke tid på å registrere seg som arbeidssøker, og at jeg heller bør bruke tid på å søke jobb. </a:t>
              </a:r>
              <a:endParaRPr lang="nb-NO" sz="900" dirty="0">
                <a:solidFill>
                  <a:srgbClr val="FF0000"/>
                </a:solidFill>
              </a:endParaRPr>
            </a:p>
          </p:txBody>
        </p:sp>
        <p:pic>
          <p:nvPicPr>
            <p:cNvPr id="248" name="Picture 247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8940" y="484588"/>
              <a:ext cx="144217" cy="144217"/>
            </a:xfrm>
            <a:prstGeom prst="rect">
              <a:avLst/>
            </a:prstGeom>
            <a:ln>
              <a:noFill/>
            </a:ln>
          </p:spPr>
        </p:pic>
        <p:sp>
          <p:nvSpPr>
            <p:cNvPr id="118" name="Rectangle 117"/>
            <p:cNvSpPr/>
            <p:nvPr/>
          </p:nvSpPr>
          <p:spPr>
            <a:xfrm>
              <a:off x="2595756" y="1670933"/>
              <a:ext cx="1125614" cy="4831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nb-NO" sz="900" dirty="0">
                  <a:solidFill>
                    <a:schemeClr val="tx1"/>
                  </a:solidFill>
                </a:rPr>
                <a:t>Skaffe seg informasjon om arbeidsmarkedet og liv i </a:t>
              </a:r>
              <a:r>
                <a:rPr lang="nb-NO" sz="900" dirty="0" smtClean="0">
                  <a:solidFill>
                    <a:schemeClr val="tx1"/>
                  </a:solidFill>
                </a:rPr>
                <a:t>Norge</a:t>
              </a:r>
              <a:endParaRPr lang="nb-NO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189" name="Straight Connector 188"/>
            <p:cNvCxnSpPr>
              <a:stCxn id="118" idx="2"/>
              <a:endCxn id="152" idx="2"/>
            </p:cNvCxnSpPr>
            <p:nvPr/>
          </p:nvCxnSpPr>
          <p:spPr>
            <a:xfrm>
              <a:off x="3158563" y="2154091"/>
              <a:ext cx="0" cy="33528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3" name="Rectangle 272"/>
            <p:cNvSpPr/>
            <p:nvPr/>
          </p:nvSpPr>
          <p:spPr>
            <a:xfrm>
              <a:off x="2528285" y="1679140"/>
              <a:ext cx="1260278" cy="4831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nb-NO" sz="900" dirty="0" smtClean="0">
                  <a:solidFill>
                    <a:schemeClr val="tx1"/>
                  </a:solidFill>
                </a:rPr>
                <a:t>Registrere seg som arbeidssøker på udi.no</a:t>
              </a:r>
              <a:endParaRPr lang="nb-NO" sz="9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9" name="Straight Connector 218"/>
          <p:cNvCxnSpPr>
            <a:stCxn id="217" idx="2"/>
            <a:endCxn id="203" idx="0"/>
          </p:cNvCxnSpPr>
          <p:nvPr/>
        </p:nvCxnSpPr>
        <p:spPr>
          <a:xfrm flipH="1">
            <a:off x="5781555" y="1371238"/>
            <a:ext cx="1" cy="33498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Rectangular Callout 216"/>
          <p:cNvSpPr/>
          <p:nvPr/>
        </p:nvSpPr>
        <p:spPr>
          <a:xfrm>
            <a:off x="5167490" y="507238"/>
            <a:ext cx="1228131" cy="864000"/>
          </a:xfrm>
          <a:prstGeom prst="wedgeRectCallout">
            <a:avLst>
              <a:gd name="adj1" fmla="val -18693"/>
              <a:gd name="adj2" fmla="val 668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    Jeg </a:t>
            </a:r>
            <a:r>
              <a:rPr lang="nb-NO" sz="900" dirty="0">
                <a:solidFill>
                  <a:schemeClr val="tx1"/>
                </a:solidFill>
              </a:rPr>
              <a:t>gikk til NAV for å få hjelp til å søke jobb, men de ville ikke hjelpe meg. De hjelper jo andre, hvorfor ikke meg? </a:t>
            </a:r>
          </a:p>
        </p:txBody>
      </p:sp>
      <p:pic>
        <p:nvPicPr>
          <p:cNvPr id="218" name="Picture 217"/>
          <p:cNvPicPr>
            <a:picLocks noChangeAspect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194" y="508996"/>
            <a:ext cx="144000" cy="144000"/>
          </a:xfrm>
          <a:prstGeom prst="rect">
            <a:avLst/>
          </a:prstGeom>
          <a:ln>
            <a:noFill/>
          </a:ln>
        </p:spPr>
      </p:pic>
      <p:sp>
        <p:nvSpPr>
          <p:cNvPr id="203" name="Rectangle 202"/>
          <p:cNvSpPr/>
          <p:nvPr/>
        </p:nvSpPr>
        <p:spPr>
          <a:xfrm>
            <a:off x="5225633" y="1706227"/>
            <a:ext cx="1111844" cy="4831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Finne et sted å bo</a:t>
            </a:r>
            <a:endParaRPr lang="nb-NO" sz="900" dirty="0">
              <a:solidFill>
                <a:schemeClr val="tx1"/>
              </a:solidFill>
            </a:endParaRPr>
          </a:p>
        </p:txBody>
      </p:sp>
      <p:cxnSp>
        <p:nvCxnSpPr>
          <p:cNvPr id="190" name="Straight Connector 189"/>
          <p:cNvCxnSpPr/>
          <p:nvPr/>
        </p:nvCxnSpPr>
        <p:spPr>
          <a:xfrm>
            <a:off x="5781555" y="2170490"/>
            <a:ext cx="0" cy="180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Rectangle 278"/>
          <p:cNvSpPr/>
          <p:nvPr/>
        </p:nvSpPr>
        <p:spPr>
          <a:xfrm>
            <a:off x="5166001" y="1706227"/>
            <a:ext cx="1236287" cy="4831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Besøke NAV for å få hjelp til å finne jobb</a:t>
            </a:r>
            <a:endParaRPr lang="nb-NO" sz="900" dirty="0">
              <a:solidFill>
                <a:schemeClr val="tx1"/>
              </a:solidFill>
            </a:endParaRPr>
          </a:p>
        </p:txBody>
      </p:sp>
      <p:cxnSp>
        <p:nvCxnSpPr>
          <p:cNvPr id="212" name="Straight Connector 211"/>
          <p:cNvCxnSpPr>
            <a:stCxn id="214" idx="2"/>
            <a:endCxn id="232" idx="0"/>
          </p:cNvCxnSpPr>
          <p:nvPr/>
        </p:nvCxnSpPr>
        <p:spPr>
          <a:xfrm>
            <a:off x="7051584" y="1378321"/>
            <a:ext cx="0" cy="32790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tangular Callout 213"/>
          <p:cNvSpPr/>
          <p:nvPr/>
        </p:nvSpPr>
        <p:spPr>
          <a:xfrm>
            <a:off x="6440683" y="514321"/>
            <a:ext cx="1221802" cy="864000"/>
          </a:xfrm>
          <a:prstGeom prst="wedgeRectCallout">
            <a:avLst>
              <a:gd name="adj1" fmla="val -18693"/>
              <a:gd name="adj2" fmla="val 668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>
                <a:solidFill>
                  <a:schemeClr val="tx1"/>
                </a:solidFill>
              </a:rPr>
              <a:t> </a:t>
            </a:r>
            <a:r>
              <a:rPr lang="nb-NO" sz="900" dirty="0" smtClean="0">
                <a:solidFill>
                  <a:schemeClr val="tx1"/>
                </a:solidFill>
              </a:rPr>
              <a:t>  Jeg </a:t>
            </a:r>
            <a:r>
              <a:rPr lang="nb-NO" sz="900" dirty="0">
                <a:solidFill>
                  <a:schemeClr val="tx1"/>
                </a:solidFill>
              </a:rPr>
              <a:t>prøvde å legge til CV-en min på nav.no, men jeg fikk det ikke til før det ble vist på EURES-kurset.</a:t>
            </a:r>
          </a:p>
        </p:txBody>
      </p:sp>
      <p:pic>
        <p:nvPicPr>
          <p:cNvPr id="215" name="Picture 214"/>
          <p:cNvPicPr>
            <a:picLocks noChangeAspect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132" y="508996"/>
            <a:ext cx="144000" cy="144000"/>
          </a:xfrm>
          <a:prstGeom prst="rect">
            <a:avLst/>
          </a:prstGeom>
          <a:ln>
            <a:noFill/>
          </a:ln>
        </p:spPr>
      </p:pic>
      <p:sp>
        <p:nvSpPr>
          <p:cNvPr id="232" name="Rectangle 231"/>
          <p:cNvSpPr/>
          <p:nvPr/>
        </p:nvSpPr>
        <p:spPr>
          <a:xfrm>
            <a:off x="6495662" y="1706227"/>
            <a:ext cx="1111844" cy="4831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Planlegge flytting og ordne praktiske ting</a:t>
            </a:r>
            <a:endParaRPr lang="nb-NO" sz="900" dirty="0">
              <a:solidFill>
                <a:schemeClr val="tx1"/>
              </a:solidFill>
            </a:endParaRPr>
          </a:p>
        </p:txBody>
      </p:sp>
      <p:cxnSp>
        <p:nvCxnSpPr>
          <p:cNvPr id="194" name="Straight Connector 193"/>
          <p:cNvCxnSpPr/>
          <p:nvPr/>
        </p:nvCxnSpPr>
        <p:spPr>
          <a:xfrm>
            <a:off x="7049697" y="2170490"/>
            <a:ext cx="0" cy="28115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Rectangle 285"/>
          <p:cNvSpPr/>
          <p:nvPr/>
        </p:nvSpPr>
        <p:spPr>
          <a:xfrm>
            <a:off x="6440683" y="1706227"/>
            <a:ext cx="1221801" cy="4831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Registrere seg i NAV sin CV- og stillingsportal</a:t>
            </a:r>
            <a:endParaRPr lang="nb-NO" sz="900" dirty="0">
              <a:solidFill>
                <a:schemeClr val="tx1"/>
              </a:solidFill>
            </a:endParaRPr>
          </a:p>
        </p:txBody>
      </p:sp>
      <p:sp>
        <p:nvSpPr>
          <p:cNvPr id="252" name="Rectangular Callout 251"/>
          <p:cNvSpPr/>
          <p:nvPr/>
        </p:nvSpPr>
        <p:spPr>
          <a:xfrm>
            <a:off x="3877985" y="507238"/>
            <a:ext cx="1246923" cy="864000"/>
          </a:xfrm>
          <a:prstGeom prst="wedgeRectCallout">
            <a:avLst>
              <a:gd name="adj1" fmla="val -18692"/>
              <a:gd name="adj2" fmla="val 6448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  Det </a:t>
            </a:r>
            <a:r>
              <a:rPr lang="nb-NO" sz="900" dirty="0">
                <a:solidFill>
                  <a:schemeClr val="tx1"/>
                </a:solidFill>
              </a:rPr>
              <a:t>er lang reisevei og ventetid for ledig </a:t>
            </a:r>
            <a:r>
              <a:rPr lang="nb-NO" sz="900" dirty="0" smtClean="0">
                <a:solidFill>
                  <a:schemeClr val="tx1"/>
                </a:solidFill>
              </a:rPr>
              <a:t>time. </a:t>
            </a:r>
            <a:r>
              <a:rPr lang="nb-NO" sz="900" dirty="0">
                <a:solidFill>
                  <a:schemeClr val="tx1"/>
                </a:solidFill>
              </a:rPr>
              <a:t>Hadde jeg visst dette hadde jeg bestilt time for lenge </a:t>
            </a:r>
            <a:r>
              <a:rPr lang="nb-NO" sz="900" dirty="0" smtClean="0">
                <a:solidFill>
                  <a:schemeClr val="tx1"/>
                </a:solidFill>
              </a:rPr>
              <a:t>siden.</a:t>
            </a:r>
            <a:endParaRPr lang="nb-NO" sz="900" dirty="0">
              <a:solidFill>
                <a:schemeClr val="tx1"/>
              </a:solidFill>
            </a:endParaRPr>
          </a:p>
        </p:txBody>
      </p:sp>
      <p:sp>
        <p:nvSpPr>
          <p:cNvPr id="250" name="Rectangle 249"/>
          <p:cNvSpPr/>
          <p:nvPr/>
        </p:nvSpPr>
        <p:spPr>
          <a:xfrm>
            <a:off x="3938639" y="1706227"/>
            <a:ext cx="1125614" cy="4831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Beslutte å flytte til Norge</a:t>
            </a:r>
            <a:endParaRPr lang="nb-NO" sz="900" dirty="0">
              <a:solidFill>
                <a:schemeClr val="tx1"/>
              </a:solidFill>
            </a:endParaRPr>
          </a:p>
        </p:txBody>
      </p:sp>
      <p:cxnSp>
        <p:nvCxnSpPr>
          <p:cNvPr id="171" name="Straight Connector 170"/>
          <p:cNvCxnSpPr>
            <a:stCxn id="252" idx="2"/>
            <a:endCxn id="250" idx="0"/>
          </p:cNvCxnSpPr>
          <p:nvPr/>
        </p:nvCxnSpPr>
        <p:spPr>
          <a:xfrm flipH="1">
            <a:off x="4501446" y="1371238"/>
            <a:ext cx="1" cy="33498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Rectangle 297"/>
          <p:cNvSpPr/>
          <p:nvPr/>
        </p:nvSpPr>
        <p:spPr>
          <a:xfrm>
            <a:off x="3873242" y="1706227"/>
            <a:ext cx="1245990" cy="4831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Møte opp hos Politiet for å fullføre registreringen</a:t>
            </a:r>
            <a:endParaRPr lang="nb-NO" sz="900" dirty="0">
              <a:solidFill>
                <a:schemeClr val="tx1"/>
              </a:solidFill>
            </a:endParaRPr>
          </a:p>
        </p:txBody>
      </p:sp>
      <p:pic>
        <p:nvPicPr>
          <p:cNvPr id="333" name="Picture 17" descr="Relatert bild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307" y="6629834"/>
            <a:ext cx="153090" cy="15309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TextBox 333"/>
          <p:cNvSpPr txBox="1"/>
          <p:nvPr/>
        </p:nvSpPr>
        <p:spPr>
          <a:xfrm>
            <a:off x="2659507" y="6578337"/>
            <a:ext cx="5534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 dirty="0" smtClean="0"/>
              <a:t>Lagrer </a:t>
            </a:r>
            <a:endParaRPr lang="nb-NO" sz="900" dirty="0"/>
          </a:p>
        </p:txBody>
      </p:sp>
      <p:cxnSp>
        <p:nvCxnSpPr>
          <p:cNvPr id="335" name="Straight Connector 334"/>
          <p:cNvCxnSpPr/>
          <p:nvPr/>
        </p:nvCxnSpPr>
        <p:spPr>
          <a:xfrm flipH="1">
            <a:off x="3192521" y="3048980"/>
            <a:ext cx="0" cy="358085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Rectangle 335"/>
          <p:cNvSpPr/>
          <p:nvPr/>
        </p:nvSpPr>
        <p:spPr>
          <a:xfrm>
            <a:off x="2570353" y="5023902"/>
            <a:ext cx="1259619" cy="4831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Automatisk registrering av søknad</a:t>
            </a:r>
            <a:endParaRPr lang="nb-NO" sz="900" dirty="0">
              <a:solidFill>
                <a:schemeClr val="tx1"/>
              </a:solidFill>
            </a:endParaRPr>
          </a:p>
        </p:txBody>
      </p:sp>
      <p:cxnSp>
        <p:nvCxnSpPr>
          <p:cNvPr id="337" name="Straight Connector 336"/>
          <p:cNvCxnSpPr/>
          <p:nvPr/>
        </p:nvCxnSpPr>
        <p:spPr>
          <a:xfrm flipH="1" flipV="1">
            <a:off x="3196853" y="5232644"/>
            <a:ext cx="3668" cy="6563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0" name="Picture 17" descr="Relatert bild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129" y="6629834"/>
            <a:ext cx="153090" cy="15309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TextBox 340"/>
          <p:cNvSpPr txBox="1"/>
          <p:nvPr/>
        </p:nvSpPr>
        <p:spPr>
          <a:xfrm>
            <a:off x="6487329" y="6578337"/>
            <a:ext cx="5534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 dirty="0" smtClean="0"/>
              <a:t>Lagrer </a:t>
            </a:r>
            <a:endParaRPr lang="nb-NO" sz="900" dirty="0"/>
          </a:p>
        </p:txBody>
      </p:sp>
      <p:cxnSp>
        <p:nvCxnSpPr>
          <p:cNvPr id="342" name="Straight Connector 341"/>
          <p:cNvCxnSpPr/>
          <p:nvPr/>
        </p:nvCxnSpPr>
        <p:spPr>
          <a:xfrm flipH="1">
            <a:off x="7020343" y="3048980"/>
            <a:ext cx="0" cy="358085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Rectangle 343"/>
          <p:cNvSpPr/>
          <p:nvPr/>
        </p:nvSpPr>
        <p:spPr>
          <a:xfrm>
            <a:off x="6459588" y="3756153"/>
            <a:ext cx="1192460" cy="4831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Automatisk registrering av </a:t>
            </a:r>
            <a:r>
              <a:rPr lang="nb-NO" sz="900" dirty="0" err="1" smtClean="0">
                <a:solidFill>
                  <a:schemeClr val="tx1"/>
                </a:solidFill>
              </a:rPr>
              <a:t>CVen</a:t>
            </a:r>
            <a:r>
              <a:rPr lang="nb-NO" sz="900" dirty="0" smtClean="0">
                <a:solidFill>
                  <a:schemeClr val="tx1"/>
                </a:solidFill>
              </a:rPr>
              <a:t> i portalen</a:t>
            </a:r>
            <a:endParaRPr lang="nb-NO" sz="900" dirty="0">
              <a:solidFill>
                <a:schemeClr val="tx1"/>
              </a:solidFill>
            </a:endParaRPr>
          </a:p>
        </p:txBody>
      </p:sp>
      <p:pic>
        <p:nvPicPr>
          <p:cNvPr id="346" name="Picture 17" descr="Relatert bild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7233" y="6629834"/>
            <a:ext cx="153090" cy="15309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TextBox 346"/>
          <p:cNvSpPr txBox="1"/>
          <p:nvPr/>
        </p:nvSpPr>
        <p:spPr>
          <a:xfrm>
            <a:off x="10376433" y="6578337"/>
            <a:ext cx="5534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 dirty="0" smtClean="0"/>
              <a:t>Lagrer </a:t>
            </a:r>
            <a:endParaRPr lang="nb-NO" sz="900" dirty="0"/>
          </a:p>
        </p:txBody>
      </p:sp>
      <p:cxnSp>
        <p:nvCxnSpPr>
          <p:cNvPr id="348" name="Straight Connector 347"/>
          <p:cNvCxnSpPr/>
          <p:nvPr/>
        </p:nvCxnSpPr>
        <p:spPr>
          <a:xfrm flipH="1">
            <a:off x="10909447" y="3048980"/>
            <a:ext cx="0" cy="358085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Pentagon 150"/>
          <p:cNvSpPr/>
          <p:nvPr/>
        </p:nvSpPr>
        <p:spPr>
          <a:xfrm>
            <a:off x="9920048" y="173318"/>
            <a:ext cx="2271952" cy="216000"/>
          </a:xfrm>
          <a:prstGeom prst="homePlate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36000" rtlCol="0" anchor="ctr"/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Få jobb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155" name="Pentagon 154"/>
          <p:cNvSpPr/>
          <p:nvPr/>
        </p:nvSpPr>
        <p:spPr>
          <a:xfrm>
            <a:off x="5175731" y="173318"/>
            <a:ext cx="5220000" cy="216000"/>
          </a:xfrm>
          <a:prstGeom prst="homePlate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Søke jobb</a:t>
            </a:r>
            <a:endParaRPr lang="nb-NO" sz="1000" dirty="0">
              <a:solidFill>
                <a:schemeClr val="tx1"/>
              </a:solidFill>
            </a:endParaRPr>
          </a:p>
        </p:txBody>
      </p:sp>
      <p:grpSp>
        <p:nvGrpSpPr>
          <p:cNvPr id="175" name="Group 174"/>
          <p:cNvGrpSpPr/>
          <p:nvPr/>
        </p:nvGrpSpPr>
        <p:grpSpPr>
          <a:xfrm>
            <a:off x="1274087" y="2333785"/>
            <a:ext cx="1269197" cy="693423"/>
            <a:chOff x="2538841" y="2815412"/>
            <a:chExt cx="1269197" cy="693423"/>
          </a:xfrm>
        </p:grpSpPr>
        <p:sp>
          <p:nvSpPr>
            <p:cNvPr id="176" name="TextBox 175"/>
            <p:cNvSpPr txBox="1"/>
            <p:nvPr/>
          </p:nvSpPr>
          <p:spPr>
            <a:xfrm>
              <a:off x="2538841" y="3139503"/>
              <a:ext cx="6758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nb-NO" sz="900" dirty="0" smtClean="0"/>
                <a:t>Google og                 off. sider</a:t>
              </a:r>
              <a:endParaRPr lang="nb-NO" sz="900" dirty="0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3145236" y="3139503"/>
              <a:ext cx="6628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900" dirty="0" smtClean="0"/>
                <a:t>Venner og familie</a:t>
              </a:r>
              <a:endParaRPr lang="nb-NO" sz="900" dirty="0"/>
            </a:p>
          </p:txBody>
        </p:sp>
        <p:sp>
          <p:nvSpPr>
            <p:cNvPr id="178" name="Oval 177"/>
            <p:cNvSpPr>
              <a:spLocks noChangeAspect="1"/>
            </p:cNvSpPr>
            <p:nvPr/>
          </p:nvSpPr>
          <p:spPr>
            <a:xfrm>
              <a:off x="3177498" y="2815412"/>
              <a:ext cx="360000" cy="36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 dirty="0"/>
            </a:p>
          </p:txBody>
        </p:sp>
        <p:pic>
          <p:nvPicPr>
            <p:cNvPr id="184" name="Picture 18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2452" y="2818303"/>
              <a:ext cx="367368" cy="367368"/>
            </a:xfrm>
            <a:prstGeom prst="rect">
              <a:avLst/>
            </a:prstGeom>
            <a:noFill/>
          </p:spPr>
        </p:pic>
        <p:sp>
          <p:nvSpPr>
            <p:cNvPr id="191" name="Oval 190"/>
            <p:cNvSpPr>
              <a:spLocks noChangeAspect="1"/>
            </p:cNvSpPr>
            <p:nvPr/>
          </p:nvSpPr>
          <p:spPr>
            <a:xfrm>
              <a:off x="2789055" y="2822026"/>
              <a:ext cx="360000" cy="36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/>
            </a:p>
          </p:txBody>
        </p:sp>
        <p:pic>
          <p:nvPicPr>
            <p:cNvPr id="196" name="Picture 195"/>
            <p:cNvPicPr>
              <a:picLocks noChangeAspect="1"/>
            </p:cNvPicPr>
            <p:nvPr/>
          </p:nvPicPr>
          <p:blipFill>
            <a:blip r:embed="rId8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6731" y="2903862"/>
              <a:ext cx="187018" cy="197408"/>
            </a:xfrm>
            <a:prstGeom prst="rect">
              <a:avLst/>
            </a:prstGeom>
          </p:spPr>
        </p:pic>
      </p:grpSp>
      <p:sp>
        <p:nvSpPr>
          <p:cNvPr id="162" name="Pentagon 161"/>
          <p:cNvSpPr/>
          <p:nvPr/>
        </p:nvSpPr>
        <p:spPr>
          <a:xfrm>
            <a:off x="1204619" y="173321"/>
            <a:ext cx="4104000" cy="216000"/>
          </a:xfrm>
          <a:prstGeom prst="homePlate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Bli kjent med arbeidsmarkedet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816149" y="117776"/>
            <a:ext cx="4154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b-NO" sz="1000" b="1" dirty="0" smtClean="0"/>
              <a:t>Steg</a:t>
            </a:r>
            <a:endParaRPr lang="nb-NO" sz="1000" b="1" dirty="0"/>
          </a:p>
        </p:txBody>
      </p:sp>
      <p:cxnSp>
        <p:nvCxnSpPr>
          <p:cNvPr id="172" name="Straight Connector 171"/>
          <p:cNvCxnSpPr>
            <a:stCxn id="173" idx="2"/>
          </p:cNvCxnSpPr>
          <p:nvPr/>
        </p:nvCxnSpPr>
        <p:spPr>
          <a:xfrm flipH="1">
            <a:off x="1905538" y="1371238"/>
            <a:ext cx="1" cy="32410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ectangular Callout 172"/>
          <p:cNvSpPr/>
          <p:nvPr/>
        </p:nvSpPr>
        <p:spPr>
          <a:xfrm>
            <a:off x="1291473" y="507238"/>
            <a:ext cx="1228131" cy="864000"/>
          </a:xfrm>
          <a:prstGeom prst="wedgeRectCallout">
            <a:avLst>
              <a:gd name="adj1" fmla="val -18693"/>
              <a:gd name="adj2" fmla="val 668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  Det </a:t>
            </a:r>
            <a:r>
              <a:rPr lang="nb-NO" sz="900" dirty="0">
                <a:solidFill>
                  <a:schemeClr val="tx1"/>
                </a:solidFill>
              </a:rPr>
              <a:t>er vanskelig å vite om jeg kan bruke yrket mitt i Norge. Hvor skal jeg starte? </a:t>
            </a:r>
            <a:r>
              <a:rPr lang="nb-NO" sz="900" dirty="0" smtClean="0">
                <a:solidFill>
                  <a:schemeClr val="tx1"/>
                </a:solidFill>
              </a:rPr>
              <a:t>Må jeg kunne norsk?</a:t>
            </a:r>
            <a:endParaRPr lang="nb-NO" sz="900" dirty="0">
              <a:solidFill>
                <a:schemeClr val="tx1"/>
              </a:solidFill>
            </a:endParaRPr>
          </a:p>
        </p:txBody>
      </p:sp>
      <p:pic>
        <p:nvPicPr>
          <p:cNvPr id="174" name="Picture 173"/>
          <p:cNvPicPr>
            <a:picLocks noChangeAspect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177" y="508996"/>
            <a:ext cx="144000" cy="144000"/>
          </a:xfrm>
          <a:prstGeom prst="rect">
            <a:avLst/>
          </a:prstGeom>
          <a:ln>
            <a:noFill/>
          </a:ln>
        </p:spPr>
      </p:pic>
      <p:grpSp>
        <p:nvGrpSpPr>
          <p:cNvPr id="10" name="Group 9"/>
          <p:cNvGrpSpPr/>
          <p:nvPr/>
        </p:nvGrpSpPr>
        <p:grpSpPr>
          <a:xfrm>
            <a:off x="2670170" y="2329239"/>
            <a:ext cx="1080098" cy="687265"/>
            <a:chOff x="2670170" y="2283059"/>
            <a:chExt cx="1080098" cy="687265"/>
          </a:xfrm>
        </p:grpSpPr>
        <p:sp>
          <p:nvSpPr>
            <p:cNvPr id="198" name="TextBox 197"/>
            <p:cNvSpPr txBox="1"/>
            <p:nvPr/>
          </p:nvSpPr>
          <p:spPr>
            <a:xfrm>
              <a:off x="2670170" y="2600992"/>
              <a:ext cx="10800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900" dirty="0" smtClean="0"/>
                <a:t>Application portal</a:t>
              </a:r>
            </a:p>
            <a:p>
              <a:pPr algn="ctr"/>
              <a:r>
                <a:rPr lang="nb-NO" sz="900" dirty="0" smtClean="0"/>
                <a:t>(selfservice.udi.no)</a:t>
              </a:r>
              <a:endParaRPr lang="nb-NO" sz="900" dirty="0"/>
            </a:p>
          </p:txBody>
        </p:sp>
        <p:sp>
          <p:nvSpPr>
            <p:cNvPr id="200" name="Oval 199"/>
            <p:cNvSpPr>
              <a:spLocks noChangeAspect="1"/>
            </p:cNvSpPr>
            <p:nvPr/>
          </p:nvSpPr>
          <p:spPr>
            <a:xfrm>
              <a:off x="2995790" y="2283059"/>
              <a:ext cx="360000" cy="36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/>
            </a:p>
          </p:txBody>
        </p:sp>
        <p:pic>
          <p:nvPicPr>
            <p:cNvPr id="201" name="Picture 200"/>
            <p:cNvPicPr>
              <a:picLocks noChangeAspect="1"/>
            </p:cNvPicPr>
            <p:nvPr/>
          </p:nvPicPr>
          <p:blipFill>
            <a:blip r:embed="rId8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3466" y="2364895"/>
              <a:ext cx="187018" cy="197408"/>
            </a:xfrm>
            <a:prstGeom prst="rect">
              <a:avLst/>
            </a:prstGeom>
          </p:spPr>
        </p:pic>
      </p:grpSp>
      <p:sp>
        <p:nvSpPr>
          <p:cNvPr id="202" name="TextBox 201"/>
          <p:cNvSpPr txBox="1"/>
          <p:nvPr/>
        </p:nvSpPr>
        <p:spPr>
          <a:xfrm>
            <a:off x="3930701" y="2657876"/>
            <a:ext cx="11275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900" dirty="0" smtClean="0"/>
              <a:t>Politikontor</a:t>
            </a:r>
            <a:endParaRPr lang="nb-NO" sz="900" dirty="0"/>
          </a:p>
        </p:txBody>
      </p:sp>
      <p:sp>
        <p:nvSpPr>
          <p:cNvPr id="204" name="Oval 203"/>
          <p:cNvSpPr>
            <a:spLocks noChangeAspect="1"/>
          </p:cNvSpPr>
          <p:nvPr/>
        </p:nvSpPr>
        <p:spPr>
          <a:xfrm>
            <a:off x="4311326" y="2333785"/>
            <a:ext cx="360000" cy="36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/>
          </a:p>
        </p:txBody>
      </p:sp>
      <p:pic>
        <p:nvPicPr>
          <p:cNvPr id="205" name="Picture 204"/>
          <p:cNvPicPr>
            <a:picLocks noChangeAspect="1"/>
          </p:cNvPicPr>
          <p:nvPr/>
        </p:nvPicPr>
        <p:blipFill>
          <a:blip r:embed="rId1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135" y="2400242"/>
            <a:ext cx="199594" cy="242366"/>
          </a:xfrm>
          <a:prstGeom prst="rect">
            <a:avLst/>
          </a:prstGeom>
        </p:spPr>
      </p:pic>
      <p:cxnSp>
        <p:nvCxnSpPr>
          <p:cNvPr id="211" name="Straight Connector 210"/>
          <p:cNvCxnSpPr/>
          <p:nvPr/>
        </p:nvCxnSpPr>
        <p:spPr>
          <a:xfrm>
            <a:off x="4484462" y="2170490"/>
            <a:ext cx="0" cy="180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>
            <a:endCxn id="221" idx="0"/>
          </p:cNvCxnSpPr>
          <p:nvPr/>
        </p:nvCxnSpPr>
        <p:spPr>
          <a:xfrm>
            <a:off x="4498877" y="3027208"/>
            <a:ext cx="0" cy="199669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Rectangle 220"/>
          <p:cNvSpPr/>
          <p:nvPr/>
        </p:nvSpPr>
        <p:spPr>
          <a:xfrm>
            <a:off x="3876738" y="5023902"/>
            <a:ext cx="1260278" cy="4831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Kontrollere ID og fullføre registreringen </a:t>
            </a:r>
            <a:endParaRPr lang="nb-NO" sz="900" dirty="0">
              <a:solidFill>
                <a:schemeClr val="tx1"/>
              </a:solidFill>
            </a:endParaRPr>
          </a:p>
        </p:txBody>
      </p:sp>
      <p:pic>
        <p:nvPicPr>
          <p:cNvPr id="229" name="Picture 228"/>
          <p:cNvPicPr>
            <a:picLocks noChangeAspect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701" y="508996"/>
            <a:ext cx="144000" cy="144000"/>
          </a:xfrm>
          <a:prstGeom prst="rect">
            <a:avLst/>
          </a:prstGeom>
          <a:ln>
            <a:noFill/>
          </a:ln>
        </p:spPr>
      </p:pic>
      <p:sp>
        <p:nvSpPr>
          <p:cNvPr id="230" name="TextBox 229"/>
          <p:cNvSpPr txBox="1"/>
          <p:nvPr/>
        </p:nvSpPr>
        <p:spPr>
          <a:xfrm>
            <a:off x="5215300" y="2657876"/>
            <a:ext cx="11275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900" dirty="0" smtClean="0"/>
              <a:t>NAV-kontor</a:t>
            </a:r>
            <a:endParaRPr lang="nb-NO" sz="900" dirty="0"/>
          </a:p>
        </p:txBody>
      </p:sp>
      <p:sp>
        <p:nvSpPr>
          <p:cNvPr id="231" name="Oval 230"/>
          <p:cNvSpPr>
            <a:spLocks noChangeAspect="1"/>
          </p:cNvSpPr>
          <p:nvPr/>
        </p:nvSpPr>
        <p:spPr>
          <a:xfrm>
            <a:off x="5595925" y="2333785"/>
            <a:ext cx="360000" cy="36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/>
          </a:p>
        </p:txBody>
      </p:sp>
      <p:pic>
        <p:nvPicPr>
          <p:cNvPr id="233" name="Picture 232"/>
          <p:cNvPicPr>
            <a:picLocks noChangeAspect="1"/>
          </p:cNvPicPr>
          <p:nvPr/>
        </p:nvPicPr>
        <p:blipFill>
          <a:blip r:embed="rId1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734" y="2400242"/>
            <a:ext cx="199594" cy="242366"/>
          </a:xfrm>
          <a:prstGeom prst="rect">
            <a:avLst/>
          </a:prstGeom>
        </p:spPr>
      </p:pic>
      <p:cxnSp>
        <p:nvCxnSpPr>
          <p:cNvPr id="234" name="Straight Connector 233"/>
          <p:cNvCxnSpPr>
            <a:endCxn id="235" idx="0"/>
          </p:cNvCxnSpPr>
          <p:nvPr/>
        </p:nvCxnSpPr>
        <p:spPr>
          <a:xfrm>
            <a:off x="5757705" y="3048980"/>
            <a:ext cx="0" cy="70717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Rectangle 234"/>
          <p:cNvSpPr/>
          <p:nvPr/>
        </p:nvSpPr>
        <p:spPr>
          <a:xfrm>
            <a:off x="5167783" y="3756153"/>
            <a:ext cx="1232723" cy="4831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Gi veiledning og rådgivning</a:t>
            </a:r>
            <a:endParaRPr lang="nb-NO" sz="900" dirty="0">
              <a:solidFill>
                <a:schemeClr val="tx1"/>
              </a:solidFill>
            </a:endParaRPr>
          </a:p>
        </p:txBody>
      </p:sp>
      <p:grpSp>
        <p:nvGrpSpPr>
          <p:cNvPr id="236" name="Group 235"/>
          <p:cNvGrpSpPr/>
          <p:nvPr/>
        </p:nvGrpSpPr>
        <p:grpSpPr>
          <a:xfrm>
            <a:off x="6450845" y="2329239"/>
            <a:ext cx="1224342" cy="687265"/>
            <a:chOff x="2598048" y="2283059"/>
            <a:chExt cx="1224342" cy="687265"/>
          </a:xfrm>
        </p:grpSpPr>
        <p:sp>
          <p:nvSpPr>
            <p:cNvPr id="237" name="TextBox 236"/>
            <p:cNvSpPr txBox="1"/>
            <p:nvPr/>
          </p:nvSpPr>
          <p:spPr>
            <a:xfrm>
              <a:off x="2598048" y="2600992"/>
              <a:ext cx="1224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900" dirty="0" smtClean="0"/>
                <a:t>CV- og stillingsportal</a:t>
              </a:r>
            </a:p>
            <a:p>
              <a:pPr algn="ctr"/>
              <a:r>
                <a:rPr lang="nb-NO" sz="900" dirty="0" smtClean="0"/>
                <a:t>(nav.no)</a:t>
              </a:r>
              <a:endParaRPr lang="nb-NO" sz="900" dirty="0"/>
            </a:p>
          </p:txBody>
        </p:sp>
        <p:sp>
          <p:nvSpPr>
            <p:cNvPr id="238" name="Oval 237"/>
            <p:cNvSpPr>
              <a:spLocks noChangeAspect="1"/>
            </p:cNvSpPr>
            <p:nvPr/>
          </p:nvSpPr>
          <p:spPr>
            <a:xfrm>
              <a:off x="2995790" y="2283059"/>
              <a:ext cx="360000" cy="36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/>
            </a:p>
          </p:txBody>
        </p:sp>
        <p:pic>
          <p:nvPicPr>
            <p:cNvPr id="239" name="Picture 238"/>
            <p:cNvPicPr>
              <a:picLocks noChangeAspect="1"/>
            </p:cNvPicPr>
            <p:nvPr/>
          </p:nvPicPr>
          <p:blipFill>
            <a:blip r:embed="rId8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3466" y="2364895"/>
              <a:ext cx="187018" cy="197408"/>
            </a:xfrm>
            <a:prstGeom prst="rect">
              <a:avLst/>
            </a:prstGeom>
          </p:spPr>
        </p:pic>
      </p:grpSp>
      <p:cxnSp>
        <p:nvCxnSpPr>
          <p:cNvPr id="241" name="Straight Connector 240"/>
          <p:cNvCxnSpPr>
            <a:endCxn id="242" idx="0"/>
          </p:cNvCxnSpPr>
          <p:nvPr/>
        </p:nvCxnSpPr>
        <p:spPr>
          <a:xfrm>
            <a:off x="8305276" y="3048980"/>
            <a:ext cx="0" cy="70717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Rectangle 241"/>
          <p:cNvSpPr/>
          <p:nvPr/>
        </p:nvSpPr>
        <p:spPr>
          <a:xfrm>
            <a:off x="7715354" y="3756153"/>
            <a:ext cx="1232723" cy="4831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Gjennomføre NAV EURES-møte</a:t>
            </a:r>
            <a:endParaRPr lang="nb-NO" sz="900" dirty="0">
              <a:solidFill>
                <a:schemeClr val="tx1"/>
              </a:solidFill>
            </a:endParaRPr>
          </a:p>
        </p:txBody>
      </p:sp>
      <p:sp>
        <p:nvSpPr>
          <p:cNvPr id="243" name="TextBox 242"/>
          <p:cNvSpPr txBox="1"/>
          <p:nvPr/>
        </p:nvSpPr>
        <p:spPr>
          <a:xfrm>
            <a:off x="7772394" y="2657876"/>
            <a:ext cx="11275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900" dirty="0" smtClean="0"/>
              <a:t>NAV-kontor</a:t>
            </a:r>
            <a:endParaRPr lang="nb-NO" sz="900" dirty="0"/>
          </a:p>
        </p:txBody>
      </p:sp>
      <p:sp>
        <p:nvSpPr>
          <p:cNvPr id="244" name="Oval 243"/>
          <p:cNvSpPr>
            <a:spLocks noChangeAspect="1"/>
          </p:cNvSpPr>
          <p:nvPr/>
        </p:nvSpPr>
        <p:spPr>
          <a:xfrm>
            <a:off x="8153019" y="2333785"/>
            <a:ext cx="360000" cy="36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/>
          </a:p>
        </p:txBody>
      </p:sp>
      <p:pic>
        <p:nvPicPr>
          <p:cNvPr id="245" name="Picture 244"/>
          <p:cNvPicPr>
            <a:picLocks noChangeAspect="1"/>
          </p:cNvPicPr>
          <p:nvPr/>
        </p:nvPicPr>
        <p:blipFill>
          <a:blip r:embed="rId1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828" y="2400242"/>
            <a:ext cx="199594" cy="242366"/>
          </a:xfrm>
          <a:prstGeom prst="rect">
            <a:avLst/>
          </a:prstGeom>
        </p:spPr>
      </p:pic>
      <p:sp>
        <p:nvSpPr>
          <p:cNvPr id="246" name="Rectangular Callout 245"/>
          <p:cNvSpPr/>
          <p:nvPr/>
        </p:nvSpPr>
        <p:spPr>
          <a:xfrm>
            <a:off x="8998049" y="514321"/>
            <a:ext cx="1221802" cy="864000"/>
          </a:xfrm>
          <a:prstGeom prst="wedgeRectCallout">
            <a:avLst>
              <a:gd name="adj1" fmla="val -18693"/>
              <a:gd name="adj2" fmla="val 668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kern="0" dirty="0">
                <a:solidFill>
                  <a:schemeClr val="tx1"/>
                </a:solidFill>
                <a:cs typeface="Arial"/>
                <a:sym typeface="Helvetica Light"/>
              </a:rPr>
              <a:t>Jeg må ha personnummer for å få jobb, men jobb for å få personnummer. Hva skal jeg gjøre</a:t>
            </a:r>
            <a:r>
              <a:rPr lang="nb-NO" sz="900" kern="0" dirty="0" smtClean="0">
                <a:solidFill>
                  <a:schemeClr val="tx1"/>
                </a:solidFill>
                <a:cs typeface="Arial"/>
                <a:sym typeface="Helvetica Light"/>
              </a:rPr>
              <a:t>?</a:t>
            </a:r>
            <a:endParaRPr lang="nb-NO" sz="900" dirty="0">
              <a:solidFill>
                <a:schemeClr val="tx1"/>
              </a:solidFill>
            </a:endParaRPr>
          </a:p>
        </p:txBody>
      </p:sp>
      <p:sp>
        <p:nvSpPr>
          <p:cNvPr id="253" name="TextBox 252"/>
          <p:cNvSpPr txBox="1"/>
          <p:nvPr/>
        </p:nvSpPr>
        <p:spPr>
          <a:xfrm>
            <a:off x="8678142" y="2666754"/>
            <a:ext cx="747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b-NO" sz="900" dirty="0" smtClean="0"/>
              <a:t>Google og finn.no</a:t>
            </a:r>
            <a:endParaRPr lang="nb-NO" sz="900" dirty="0"/>
          </a:p>
        </p:txBody>
      </p:sp>
      <p:sp>
        <p:nvSpPr>
          <p:cNvPr id="255" name="Oval 254"/>
          <p:cNvSpPr>
            <a:spLocks noChangeAspect="1"/>
          </p:cNvSpPr>
          <p:nvPr/>
        </p:nvSpPr>
        <p:spPr>
          <a:xfrm>
            <a:off x="9421266" y="2333785"/>
            <a:ext cx="360000" cy="36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/>
          </a:p>
        </p:txBody>
      </p:sp>
      <p:sp>
        <p:nvSpPr>
          <p:cNvPr id="257" name="TextBox 256"/>
          <p:cNvSpPr txBox="1"/>
          <p:nvPr/>
        </p:nvSpPr>
        <p:spPr>
          <a:xfrm>
            <a:off x="9323688" y="2657876"/>
            <a:ext cx="73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 dirty="0" smtClean="0"/>
              <a:t>Bedrifts-kontorer</a:t>
            </a:r>
            <a:endParaRPr lang="nb-NO" sz="900" dirty="0"/>
          </a:p>
        </p:txBody>
      </p:sp>
      <p:sp>
        <p:nvSpPr>
          <p:cNvPr id="258" name="Oval 257"/>
          <p:cNvSpPr>
            <a:spLocks noChangeAspect="1"/>
          </p:cNvSpPr>
          <p:nvPr/>
        </p:nvSpPr>
        <p:spPr>
          <a:xfrm>
            <a:off x="9032823" y="2340399"/>
            <a:ext cx="360000" cy="36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/>
          </a:p>
        </p:txBody>
      </p:sp>
      <p:pic>
        <p:nvPicPr>
          <p:cNvPr id="259" name="Picture 258"/>
          <p:cNvPicPr>
            <a:picLocks noChangeAspect="1"/>
          </p:cNvPicPr>
          <p:nvPr/>
        </p:nvPicPr>
        <p:blipFill>
          <a:blip r:embed="rId8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621" y="2422235"/>
            <a:ext cx="187018" cy="197408"/>
          </a:xfrm>
          <a:prstGeom prst="rect">
            <a:avLst/>
          </a:prstGeom>
        </p:spPr>
      </p:pic>
      <p:sp>
        <p:nvSpPr>
          <p:cNvPr id="274" name="Oval 273"/>
          <p:cNvSpPr>
            <a:spLocks noChangeAspect="1"/>
          </p:cNvSpPr>
          <p:nvPr/>
        </p:nvSpPr>
        <p:spPr>
          <a:xfrm>
            <a:off x="9802988" y="2333785"/>
            <a:ext cx="360000" cy="36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/>
          </a:p>
        </p:txBody>
      </p:sp>
      <p:sp>
        <p:nvSpPr>
          <p:cNvPr id="275" name="TextBox 274"/>
          <p:cNvSpPr txBox="1"/>
          <p:nvPr/>
        </p:nvSpPr>
        <p:spPr>
          <a:xfrm>
            <a:off x="9792498" y="2657876"/>
            <a:ext cx="7300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 dirty="0" smtClean="0"/>
              <a:t>Telefon</a:t>
            </a:r>
            <a:endParaRPr lang="nb-NO" sz="900" dirty="0"/>
          </a:p>
        </p:txBody>
      </p:sp>
      <p:pic>
        <p:nvPicPr>
          <p:cNvPr id="260" name="Picture 259"/>
          <p:cNvPicPr>
            <a:picLocks noChangeAspect="1"/>
          </p:cNvPicPr>
          <p:nvPr/>
        </p:nvPicPr>
        <p:blipFill>
          <a:blip r:embed="rId1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209" y="2400242"/>
            <a:ext cx="199594" cy="242366"/>
          </a:xfrm>
          <a:prstGeom prst="rect">
            <a:avLst/>
          </a:prstGeom>
        </p:spPr>
      </p:pic>
      <p:pic>
        <p:nvPicPr>
          <p:cNvPr id="277" name="Picture 276"/>
          <p:cNvPicPr>
            <a:picLocks noChangeAspect="1"/>
          </p:cNvPicPr>
          <p:nvPr/>
        </p:nvPicPr>
        <p:blipFill>
          <a:blip r:embed="rId1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293" y="2425587"/>
            <a:ext cx="234000" cy="216002"/>
          </a:xfrm>
          <a:prstGeom prst="rect">
            <a:avLst/>
          </a:prstGeom>
        </p:spPr>
      </p:pic>
      <p:pic>
        <p:nvPicPr>
          <p:cNvPr id="288" name="Picture 287"/>
          <p:cNvPicPr>
            <a:picLocks noChangeAspect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469" y="508996"/>
            <a:ext cx="144000" cy="144000"/>
          </a:xfrm>
          <a:prstGeom prst="rect">
            <a:avLst/>
          </a:prstGeom>
          <a:ln>
            <a:noFill/>
          </a:ln>
        </p:spPr>
      </p:pic>
      <p:pic>
        <p:nvPicPr>
          <p:cNvPr id="291" name="Picture 290"/>
          <p:cNvPicPr>
            <a:picLocks noChangeAspect="1"/>
          </p:cNvPicPr>
          <p:nvPr/>
        </p:nvPicPr>
        <p:blipFill>
          <a:blip r:embed="rId10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845" y="530768"/>
            <a:ext cx="144000" cy="144000"/>
          </a:xfrm>
          <a:prstGeom prst="rect">
            <a:avLst/>
          </a:prstGeom>
          <a:ln>
            <a:noFill/>
          </a:ln>
        </p:spPr>
      </p:pic>
      <p:sp>
        <p:nvSpPr>
          <p:cNvPr id="300" name="Oval 299"/>
          <p:cNvSpPr>
            <a:spLocks noChangeAspect="1"/>
          </p:cNvSpPr>
          <p:nvPr/>
        </p:nvSpPr>
        <p:spPr>
          <a:xfrm>
            <a:off x="11087762" y="2333785"/>
            <a:ext cx="360000" cy="36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/>
          </a:p>
        </p:txBody>
      </p:sp>
      <p:sp>
        <p:nvSpPr>
          <p:cNvPr id="301" name="TextBox 300"/>
          <p:cNvSpPr txBox="1"/>
          <p:nvPr/>
        </p:nvSpPr>
        <p:spPr>
          <a:xfrm>
            <a:off x="11055500" y="2657876"/>
            <a:ext cx="7300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 dirty="0" smtClean="0"/>
              <a:t>Telefon</a:t>
            </a:r>
            <a:endParaRPr lang="nb-NO" sz="900" dirty="0"/>
          </a:p>
        </p:txBody>
      </p:sp>
      <p:pic>
        <p:nvPicPr>
          <p:cNvPr id="302" name="Picture 301"/>
          <p:cNvPicPr>
            <a:picLocks noChangeAspect="1"/>
          </p:cNvPicPr>
          <p:nvPr/>
        </p:nvPicPr>
        <p:blipFill>
          <a:blip r:embed="rId1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3067" y="2425587"/>
            <a:ext cx="234000" cy="216002"/>
          </a:xfrm>
          <a:prstGeom prst="rect">
            <a:avLst/>
          </a:prstGeom>
        </p:spPr>
      </p:pic>
      <p:sp>
        <p:nvSpPr>
          <p:cNvPr id="303" name="Rectangle 302"/>
          <p:cNvSpPr/>
          <p:nvPr/>
        </p:nvSpPr>
        <p:spPr>
          <a:xfrm>
            <a:off x="10273133" y="3126467"/>
            <a:ext cx="1218800" cy="4831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Registrere arbeidstilbud</a:t>
            </a:r>
            <a:endParaRPr lang="nb-NO" sz="900" dirty="0">
              <a:solidFill>
                <a:schemeClr val="tx1"/>
              </a:solidFill>
            </a:endParaRPr>
          </a:p>
        </p:txBody>
      </p:sp>
      <p:cxnSp>
        <p:nvCxnSpPr>
          <p:cNvPr id="304" name="Straight Connector 303"/>
          <p:cNvCxnSpPr/>
          <p:nvPr/>
        </p:nvCxnSpPr>
        <p:spPr>
          <a:xfrm flipH="1">
            <a:off x="4206737" y="5528789"/>
            <a:ext cx="0" cy="104954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 flipV="1">
            <a:off x="4818281" y="5528789"/>
            <a:ext cx="0" cy="1080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6" name="Picture 17" descr="Relatert bild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123" y="6629834"/>
            <a:ext cx="153090" cy="15309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TextBox 306"/>
          <p:cNvSpPr txBox="1"/>
          <p:nvPr/>
        </p:nvSpPr>
        <p:spPr>
          <a:xfrm>
            <a:off x="4420323" y="6578337"/>
            <a:ext cx="5534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 dirty="0" smtClean="0"/>
              <a:t>Lagrer</a:t>
            </a:r>
            <a:endParaRPr lang="nb-NO" sz="900" dirty="0"/>
          </a:p>
        </p:txBody>
      </p:sp>
      <p:pic>
        <p:nvPicPr>
          <p:cNvPr id="308" name="Picture 17" descr="Relatert bild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205" y="6629834"/>
            <a:ext cx="153090" cy="15309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TextBox 308"/>
          <p:cNvSpPr txBox="1"/>
          <p:nvPr/>
        </p:nvSpPr>
        <p:spPr>
          <a:xfrm>
            <a:off x="3799405" y="6578337"/>
            <a:ext cx="5534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 dirty="0" smtClean="0"/>
              <a:t>Henter</a:t>
            </a:r>
            <a:endParaRPr lang="nb-NO" sz="900" dirty="0"/>
          </a:p>
        </p:txBody>
      </p:sp>
      <p:sp>
        <p:nvSpPr>
          <p:cNvPr id="164" name="Pentagon 163"/>
          <p:cNvSpPr/>
          <p:nvPr/>
        </p:nvSpPr>
        <p:spPr>
          <a:xfrm>
            <a:off x="1225672" y="19865"/>
            <a:ext cx="2124000" cy="144220"/>
          </a:xfrm>
          <a:prstGeom prst="homePlate">
            <a:avLst/>
          </a:prstGeom>
          <a:noFill/>
          <a:ln w="19050"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000" dirty="0" smtClean="0">
                <a:solidFill>
                  <a:srgbClr val="44546A"/>
                </a:solidFill>
              </a:rPr>
              <a:t>Komme inn på arbeidsmarkedet</a:t>
            </a:r>
            <a:endParaRPr lang="nb-NO" sz="1000" dirty="0">
              <a:solidFill>
                <a:srgbClr val="44546A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392823" y="6360250"/>
            <a:ext cx="2743200" cy="365125"/>
          </a:xfrm>
        </p:spPr>
        <p:txBody>
          <a:bodyPr/>
          <a:lstStyle/>
          <a:p>
            <a:fld id="{164DD603-FD65-4EEE-9B87-2A59E920CFC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5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entagon 150"/>
          <p:cNvSpPr/>
          <p:nvPr/>
        </p:nvSpPr>
        <p:spPr>
          <a:xfrm>
            <a:off x="8864131" y="173318"/>
            <a:ext cx="3312000" cy="216000"/>
          </a:xfrm>
          <a:prstGeom prst="homePlate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36000" rtlCol="0" anchor="ctr"/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Søke om registreringsbevis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159" name="Pentagon 158"/>
          <p:cNvSpPr/>
          <p:nvPr/>
        </p:nvSpPr>
        <p:spPr>
          <a:xfrm>
            <a:off x="6374949" y="173318"/>
            <a:ext cx="2664000" cy="216000"/>
          </a:xfrm>
          <a:prstGeom prst="homePlate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Prøve å leie bolig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1217757" y="6531493"/>
            <a:ext cx="10980000" cy="323996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1217757" y="1621798"/>
            <a:ext cx="10980000" cy="637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16" name="Rectangle 115"/>
          <p:cNvSpPr/>
          <p:nvPr/>
        </p:nvSpPr>
        <p:spPr>
          <a:xfrm>
            <a:off x="35753" y="6531489"/>
            <a:ext cx="1182005" cy="323996"/>
          </a:xfrm>
          <a:prstGeom prst="rect">
            <a:avLst/>
          </a:prstGeom>
          <a:solidFill>
            <a:schemeClr val="accent5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nb-NO" sz="1000" dirty="0">
                <a:solidFill>
                  <a:schemeClr val="tx1"/>
                </a:solidFill>
              </a:rPr>
              <a:t>Fagsystemer og fellesløsninger</a:t>
            </a:r>
          </a:p>
        </p:txBody>
      </p:sp>
      <p:graphicFrame>
        <p:nvGraphicFramePr>
          <p:cNvPr id="77" name="Object 76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64" name="think-cell Slide" r:id="rId5" imgW="530" imgH="528" progId="TCLayout.ActiveDocument.1">
                  <p:embed/>
                </p:oleObj>
              </mc:Choice>
              <mc:Fallback>
                <p:oleObj name="think-cell Slide" r:id="rId5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" name="Rectangle 94"/>
          <p:cNvSpPr/>
          <p:nvPr/>
        </p:nvSpPr>
        <p:spPr>
          <a:xfrm>
            <a:off x="1217757" y="2286616"/>
            <a:ext cx="1098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89" name="Rectangle 88"/>
          <p:cNvSpPr/>
          <p:nvPr/>
        </p:nvSpPr>
        <p:spPr>
          <a:xfrm>
            <a:off x="1217757" y="401334"/>
            <a:ext cx="10980000" cy="11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/>
          </a:p>
        </p:txBody>
      </p:sp>
      <p:sp>
        <p:nvSpPr>
          <p:cNvPr id="88" name="Rectangle 87"/>
          <p:cNvSpPr/>
          <p:nvPr/>
        </p:nvSpPr>
        <p:spPr>
          <a:xfrm>
            <a:off x="1217757" y="6243969"/>
            <a:ext cx="10980000" cy="252000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35754" y="401334"/>
            <a:ext cx="1182004" cy="118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nb-NO" sz="1000" dirty="0">
                <a:solidFill>
                  <a:schemeClr val="tx1"/>
                </a:solidFill>
              </a:rPr>
              <a:t>Opplevelse</a:t>
            </a:r>
          </a:p>
        </p:txBody>
      </p:sp>
      <p:sp>
        <p:nvSpPr>
          <p:cNvPr id="87" name="Rectangle 86"/>
          <p:cNvSpPr/>
          <p:nvPr/>
        </p:nvSpPr>
        <p:spPr>
          <a:xfrm>
            <a:off x="35755" y="2286616"/>
            <a:ext cx="1182003" cy="720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Kontaktpunkt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35756" y="6243969"/>
            <a:ext cx="1182003" cy="252000"/>
          </a:xfrm>
          <a:prstGeom prst="rect">
            <a:avLst/>
          </a:prstGeom>
          <a:solidFill>
            <a:schemeClr val="accent5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nb-NO" sz="1000" dirty="0">
                <a:solidFill>
                  <a:schemeClr val="tx1"/>
                </a:solidFill>
              </a:rPr>
              <a:t>Regelverk</a:t>
            </a:r>
          </a:p>
        </p:txBody>
      </p:sp>
      <p:sp>
        <p:nvSpPr>
          <p:cNvPr id="180" name="Rectangle 179"/>
          <p:cNvSpPr/>
          <p:nvPr/>
        </p:nvSpPr>
        <p:spPr>
          <a:xfrm>
            <a:off x="1217757" y="3044964"/>
            <a:ext cx="10980000" cy="637285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76" name="Rectangle 75"/>
          <p:cNvSpPr/>
          <p:nvPr/>
        </p:nvSpPr>
        <p:spPr>
          <a:xfrm>
            <a:off x="1217757" y="3679068"/>
            <a:ext cx="10980000" cy="637285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5" name="Straight Connector 134"/>
          <p:cNvCxnSpPr/>
          <p:nvPr/>
        </p:nvCxnSpPr>
        <p:spPr>
          <a:xfrm>
            <a:off x="35795" y="4307186"/>
            <a:ext cx="12132000" cy="0"/>
          </a:xfrm>
          <a:prstGeom prst="line">
            <a:avLst/>
          </a:prstGeom>
          <a:ln>
            <a:solidFill>
              <a:srgbClr val="00000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35795" y="3680127"/>
            <a:ext cx="12132000" cy="0"/>
          </a:xfrm>
          <a:prstGeom prst="line">
            <a:avLst/>
          </a:prstGeom>
          <a:ln>
            <a:solidFill>
              <a:srgbClr val="00000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>
            <a:off x="1217757" y="4313472"/>
            <a:ext cx="10980000" cy="637285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2" name="Straight Connector 111"/>
          <p:cNvCxnSpPr/>
          <p:nvPr/>
        </p:nvCxnSpPr>
        <p:spPr>
          <a:xfrm>
            <a:off x="35795" y="4941590"/>
            <a:ext cx="12132000" cy="0"/>
          </a:xfrm>
          <a:prstGeom prst="line">
            <a:avLst/>
          </a:prstGeom>
          <a:ln>
            <a:solidFill>
              <a:srgbClr val="00000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1217757" y="4946817"/>
            <a:ext cx="10980000" cy="637285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0" name="Straight Connector 119"/>
          <p:cNvCxnSpPr/>
          <p:nvPr/>
        </p:nvCxnSpPr>
        <p:spPr>
          <a:xfrm>
            <a:off x="35795" y="5574936"/>
            <a:ext cx="12132000" cy="0"/>
          </a:xfrm>
          <a:prstGeom prst="line">
            <a:avLst/>
          </a:prstGeom>
          <a:ln>
            <a:solidFill>
              <a:srgbClr val="00000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Rectangle 181"/>
          <p:cNvSpPr/>
          <p:nvPr/>
        </p:nvSpPr>
        <p:spPr>
          <a:xfrm>
            <a:off x="1217757" y="5580150"/>
            <a:ext cx="10980000" cy="637285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Rectangle 162"/>
          <p:cNvSpPr/>
          <p:nvPr/>
        </p:nvSpPr>
        <p:spPr>
          <a:xfrm>
            <a:off x="35755" y="3679068"/>
            <a:ext cx="1182004" cy="637285"/>
          </a:xfrm>
          <a:prstGeom prst="rect">
            <a:avLst/>
          </a:prstGeom>
          <a:solidFill>
            <a:schemeClr val="accent5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nb-NO" sz="1000" dirty="0">
                <a:solidFill>
                  <a:schemeClr val="tx1"/>
                </a:solidFill>
              </a:rPr>
              <a:t>NAV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35754" y="4946817"/>
            <a:ext cx="1182005" cy="637285"/>
          </a:xfrm>
          <a:prstGeom prst="rect">
            <a:avLst/>
          </a:prstGeom>
          <a:solidFill>
            <a:schemeClr val="accent5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nb-NO" sz="1000" dirty="0">
                <a:solidFill>
                  <a:schemeClr val="tx1"/>
                </a:solidFill>
              </a:rPr>
              <a:t>UDI / Politiet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35754" y="4313472"/>
            <a:ext cx="1182006" cy="637285"/>
          </a:xfrm>
          <a:prstGeom prst="rect">
            <a:avLst/>
          </a:prstGeom>
          <a:solidFill>
            <a:schemeClr val="accent5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nb-NO" sz="1000" dirty="0">
                <a:solidFill>
                  <a:schemeClr val="tx1"/>
                </a:solidFill>
              </a:rPr>
              <a:t>Skatteetaten (skattekontor og Folkeregisteret)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35755" y="3044964"/>
            <a:ext cx="1182004" cy="637285"/>
          </a:xfrm>
          <a:prstGeom prst="rect">
            <a:avLst/>
          </a:prstGeom>
          <a:solidFill>
            <a:schemeClr val="accent5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nb-NO" sz="1000" dirty="0">
                <a:solidFill>
                  <a:schemeClr val="tx1"/>
                </a:solidFill>
              </a:rPr>
              <a:t>Private aktører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35754" y="5580150"/>
            <a:ext cx="1182005" cy="637285"/>
          </a:xfrm>
          <a:prstGeom prst="rect">
            <a:avLst/>
          </a:prstGeom>
          <a:solidFill>
            <a:schemeClr val="accent5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nb-NO" sz="1000" dirty="0" err="1">
                <a:solidFill>
                  <a:schemeClr val="tx1"/>
                </a:solidFill>
              </a:rPr>
              <a:t>Difi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35755" y="1621798"/>
            <a:ext cx="1182004" cy="6372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nb-NO" sz="1000" dirty="0">
                <a:solidFill>
                  <a:schemeClr val="tx1"/>
                </a:solidFill>
              </a:rPr>
              <a:t>Prosess for brukeren</a:t>
            </a:r>
          </a:p>
        </p:txBody>
      </p:sp>
      <p:cxnSp>
        <p:nvCxnSpPr>
          <p:cNvPr id="272" name="Straight Connector 271"/>
          <p:cNvCxnSpPr>
            <a:stCxn id="278" idx="2"/>
            <a:endCxn id="270" idx="0"/>
          </p:cNvCxnSpPr>
          <p:nvPr/>
        </p:nvCxnSpPr>
        <p:spPr>
          <a:xfrm flipH="1">
            <a:off x="8327290" y="1371238"/>
            <a:ext cx="0" cy="33498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Rectangular Callout 277"/>
          <p:cNvSpPr/>
          <p:nvPr/>
        </p:nvSpPr>
        <p:spPr>
          <a:xfrm>
            <a:off x="7715953" y="507238"/>
            <a:ext cx="1243202" cy="864000"/>
          </a:xfrm>
          <a:prstGeom prst="wedgeRectCallout">
            <a:avLst>
              <a:gd name="adj1" fmla="val -18693"/>
              <a:gd name="adj2" fmla="val 668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>
                <a:solidFill>
                  <a:schemeClr val="tx1"/>
                </a:solidFill>
              </a:rPr>
              <a:t>Det er vanskelig å leie bolig uten </a:t>
            </a:r>
            <a:r>
              <a:rPr lang="nb-NO" sz="900" dirty="0" smtClean="0">
                <a:solidFill>
                  <a:schemeClr val="tx1"/>
                </a:solidFill>
              </a:rPr>
              <a:t>bankkonto.</a:t>
            </a:r>
            <a:endParaRPr lang="nb-NO" sz="900" dirty="0">
              <a:solidFill>
                <a:schemeClr val="tx1"/>
              </a:solidFill>
            </a:endParaRPr>
          </a:p>
        </p:txBody>
      </p:sp>
      <p:sp>
        <p:nvSpPr>
          <p:cNvPr id="270" name="Rectangle 269"/>
          <p:cNvSpPr/>
          <p:nvPr/>
        </p:nvSpPr>
        <p:spPr>
          <a:xfrm>
            <a:off x="7715953" y="1706227"/>
            <a:ext cx="1222673" cy="4831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Få avslag på utleie av bolig</a:t>
            </a:r>
            <a:endParaRPr lang="nb-NO" sz="9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/>
          <p:nvPr/>
        </p:nvCxnSpPr>
        <p:spPr>
          <a:xfrm>
            <a:off x="8337554" y="2170490"/>
            <a:ext cx="0" cy="180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" name="Picture 17" descr="Relatert bild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149" y="6629834"/>
            <a:ext cx="153090" cy="15309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TextBox 206"/>
          <p:cNvSpPr txBox="1"/>
          <p:nvPr/>
        </p:nvSpPr>
        <p:spPr>
          <a:xfrm>
            <a:off x="1335349" y="6578337"/>
            <a:ext cx="5534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 dirty="0" smtClean="0"/>
              <a:t>Lagrer </a:t>
            </a:r>
            <a:endParaRPr lang="nb-NO" sz="900" dirty="0"/>
          </a:p>
        </p:txBody>
      </p:sp>
      <p:cxnSp>
        <p:nvCxnSpPr>
          <p:cNvPr id="210" name="Straight Connector 209"/>
          <p:cNvCxnSpPr/>
          <p:nvPr/>
        </p:nvCxnSpPr>
        <p:spPr>
          <a:xfrm flipH="1">
            <a:off x="1868363" y="3048980"/>
            <a:ext cx="0" cy="358085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1874320" y="2189385"/>
            <a:ext cx="0" cy="24111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 flipH="1" flipV="1">
            <a:off x="1872694" y="5232644"/>
            <a:ext cx="3334" cy="6563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/>
          <p:cNvSpPr/>
          <p:nvPr/>
        </p:nvSpPr>
        <p:spPr>
          <a:xfrm>
            <a:off x="1256914" y="1706227"/>
            <a:ext cx="1260000" cy="4831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Fylle ut søknad om skattekort og D-nummer</a:t>
            </a:r>
            <a:endParaRPr lang="nb-NO" sz="900" dirty="0">
              <a:solidFill>
                <a:schemeClr val="tx1"/>
              </a:solidFill>
            </a:endParaRPr>
          </a:p>
        </p:txBody>
      </p:sp>
      <p:sp>
        <p:nvSpPr>
          <p:cNvPr id="315" name="Rectangle 314"/>
          <p:cNvSpPr/>
          <p:nvPr/>
        </p:nvSpPr>
        <p:spPr>
          <a:xfrm>
            <a:off x="1263201" y="4390557"/>
            <a:ext cx="1242664" cy="4831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>
                <a:solidFill>
                  <a:schemeClr val="tx1"/>
                </a:solidFill>
              </a:rPr>
              <a:t>Kontrollere ID. Taste inn og arkivere søknad om skattekort og D-</a:t>
            </a:r>
            <a:r>
              <a:rPr lang="nb-NO" sz="900" dirty="0" err="1">
                <a:solidFill>
                  <a:schemeClr val="tx1"/>
                </a:solidFill>
              </a:rPr>
              <a:t>nr</a:t>
            </a:r>
            <a:endParaRPr lang="nb-NO" sz="900" dirty="0">
              <a:solidFill>
                <a:schemeClr val="tx1"/>
              </a:solidFill>
            </a:endParaRPr>
          </a:p>
        </p:txBody>
      </p:sp>
      <p:sp>
        <p:nvSpPr>
          <p:cNvPr id="247" name="Rectangular Callout 246"/>
          <p:cNvSpPr/>
          <p:nvPr/>
        </p:nvSpPr>
        <p:spPr>
          <a:xfrm>
            <a:off x="2559774" y="507238"/>
            <a:ext cx="1260000" cy="864000"/>
          </a:xfrm>
          <a:prstGeom prst="wedgeRectCallout">
            <a:avLst>
              <a:gd name="adj1" fmla="val -18692"/>
              <a:gd name="adj2" fmla="val 6448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900" dirty="0" err="1" smtClean="0">
                <a:solidFill>
                  <a:schemeClr val="tx1"/>
                </a:solidFill>
              </a:rPr>
              <a:t>Jeg</a:t>
            </a:r>
            <a:r>
              <a:rPr lang="en-US" sz="900" dirty="0" smtClean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fikk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 smtClean="0">
                <a:solidFill>
                  <a:schemeClr val="tx1"/>
                </a:solidFill>
              </a:rPr>
              <a:t>skattetrekksmelding</a:t>
            </a:r>
            <a:r>
              <a:rPr lang="en-US" sz="900" dirty="0" smtClean="0">
                <a:solidFill>
                  <a:schemeClr val="tx1"/>
                </a:solidFill>
              </a:rPr>
              <a:t> </a:t>
            </a:r>
            <a:r>
              <a:rPr lang="en-US" sz="900" dirty="0" err="1" smtClean="0">
                <a:solidFill>
                  <a:schemeClr val="tx1"/>
                </a:solidFill>
              </a:rPr>
              <a:t>tilsendt</a:t>
            </a:r>
            <a:r>
              <a:rPr lang="en-US" sz="900" dirty="0" smtClean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til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 smtClean="0">
                <a:solidFill>
                  <a:schemeClr val="tx1"/>
                </a:solidFill>
              </a:rPr>
              <a:t>jobben</a:t>
            </a:r>
            <a:r>
              <a:rPr lang="en-US" sz="900" dirty="0" smtClean="0">
                <a:solidFill>
                  <a:schemeClr val="tx1"/>
                </a:solidFill>
              </a:rPr>
              <a:t>, </a:t>
            </a:r>
            <a:r>
              <a:rPr lang="en-US" sz="900" dirty="0" err="1" smtClean="0">
                <a:solidFill>
                  <a:schemeClr val="tx1"/>
                </a:solidFill>
              </a:rPr>
              <a:t>fordi</a:t>
            </a:r>
            <a:r>
              <a:rPr lang="en-US" sz="900" dirty="0" smtClean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jeg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ikke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hadde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navnet</a:t>
            </a:r>
            <a:r>
              <a:rPr lang="en-US" sz="900" dirty="0">
                <a:solidFill>
                  <a:schemeClr val="tx1"/>
                </a:solidFill>
              </a:rPr>
              <a:t> mitt </a:t>
            </a:r>
            <a:r>
              <a:rPr lang="en-US" sz="900" dirty="0" err="1">
                <a:solidFill>
                  <a:schemeClr val="tx1"/>
                </a:solidFill>
              </a:rPr>
              <a:t>på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postkassen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 smtClean="0">
                <a:solidFill>
                  <a:schemeClr val="tx1"/>
                </a:solidFill>
              </a:rPr>
              <a:t>ennå</a:t>
            </a:r>
            <a:r>
              <a:rPr lang="en-US" sz="900" dirty="0" smtClean="0">
                <a:solidFill>
                  <a:schemeClr val="tx1"/>
                </a:solidFill>
              </a:rPr>
              <a:t>.</a:t>
            </a:r>
            <a:endParaRPr lang="nb-NO" sz="900" dirty="0">
              <a:solidFill>
                <a:schemeClr val="tx1"/>
              </a:solidFill>
            </a:endParaRPr>
          </a:p>
        </p:txBody>
      </p:sp>
      <p:sp>
        <p:nvSpPr>
          <p:cNvPr id="273" name="Rectangle 272"/>
          <p:cNvSpPr/>
          <p:nvPr/>
        </p:nvSpPr>
        <p:spPr>
          <a:xfrm>
            <a:off x="2559496" y="1703548"/>
            <a:ext cx="1260278" cy="4831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Motta skattetrekks-melding </a:t>
            </a:r>
            <a:r>
              <a:rPr lang="nb-NO" sz="900" dirty="0">
                <a:solidFill>
                  <a:schemeClr val="tx1"/>
                </a:solidFill>
              </a:rPr>
              <a:t>og </a:t>
            </a:r>
            <a:r>
              <a:rPr lang="nb-NO" sz="900" dirty="0" smtClean="0">
                <a:solidFill>
                  <a:schemeClr val="tx1"/>
                </a:solidFill>
              </a:rPr>
              <a:t>D-nummer i post</a:t>
            </a:r>
            <a:endParaRPr lang="nb-NO" sz="900" dirty="0">
              <a:solidFill>
                <a:schemeClr val="tx1"/>
              </a:solidFill>
            </a:endParaRPr>
          </a:p>
        </p:txBody>
      </p:sp>
      <p:cxnSp>
        <p:nvCxnSpPr>
          <p:cNvPr id="219" name="Straight Connector 218"/>
          <p:cNvCxnSpPr>
            <a:stCxn id="217" idx="2"/>
            <a:endCxn id="203" idx="0"/>
          </p:cNvCxnSpPr>
          <p:nvPr/>
        </p:nvCxnSpPr>
        <p:spPr>
          <a:xfrm flipH="1">
            <a:off x="5770669" y="1371238"/>
            <a:ext cx="1" cy="33498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Rectangular Callout 216"/>
          <p:cNvSpPr/>
          <p:nvPr/>
        </p:nvSpPr>
        <p:spPr>
          <a:xfrm>
            <a:off x="5156604" y="507238"/>
            <a:ext cx="1228131" cy="864000"/>
          </a:xfrm>
          <a:prstGeom prst="wedgeRectCallout">
            <a:avLst>
              <a:gd name="adj1" fmla="val -18693"/>
              <a:gd name="adj2" fmla="val 668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    Uten fødsels-nummer får jeg </a:t>
            </a:r>
            <a:r>
              <a:rPr lang="nb-NO" sz="900" dirty="0">
                <a:solidFill>
                  <a:schemeClr val="tx1"/>
                </a:solidFill>
              </a:rPr>
              <a:t>ikke åpnet bankkonto, så jeg får lønnen min inn på en kollegas </a:t>
            </a:r>
            <a:r>
              <a:rPr lang="nb-NO" sz="900" dirty="0" smtClean="0">
                <a:solidFill>
                  <a:schemeClr val="tx1"/>
                </a:solidFill>
              </a:rPr>
              <a:t>bankkonto.</a:t>
            </a:r>
            <a:endParaRPr lang="nb-NO" sz="900" dirty="0">
              <a:solidFill>
                <a:schemeClr val="tx1"/>
              </a:solidFill>
            </a:endParaRPr>
          </a:p>
        </p:txBody>
      </p:sp>
      <p:pic>
        <p:nvPicPr>
          <p:cNvPr id="218" name="Picture 217"/>
          <p:cNvPicPr>
            <a:picLocks noChangeAspect="1"/>
          </p:cNvPicPr>
          <p:nvPr/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08" y="508996"/>
            <a:ext cx="144000" cy="144000"/>
          </a:xfrm>
          <a:prstGeom prst="rect">
            <a:avLst/>
          </a:prstGeom>
          <a:ln>
            <a:noFill/>
          </a:ln>
        </p:spPr>
      </p:pic>
      <p:sp>
        <p:nvSpPr>
          <p:cNvPr id="203" name="Rectangle 202"/>
          <p:cNvSpPr/>
          <p:nvPr/>
        </p:nvSpPr>
        <p:spPr>
          <a:xfrm>
            <a:off x="5214747" y="1706227"/>
            <a:ext cx="1111844" cy="4831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Finne et sted å bo</a:t>
            </a:r>
            <a:endParaRPr lang="nb-NO" sz="900" dirty="0">
              <a:solidFill>
                <a:schemeClr val="tx1"/>
              </a:solidFill>
            </a:endParaRPr>
          </a:p>
        </p:txBody>
      </p:sp>
      <p:cxnSp>
        <p:nvCxnSpPr>
          <p:cNvPr id="190" name="Straight Connector 189"/>
          <p:cNvCxnSpPr/>
          <p:nvPr/>
        </p:nvCxnSpPr>
        <p:spPr>
          <a:xfrm>
            <a:off x="5770669" y="2170490"/>
            <a:ext cx="0" cy="180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Rectangle 278"/>
          <p:cNvSpPr/>
          <p:nvPr/>
        </p:nvSpPr>
        <p:spPr>
          <a:xfrm>
            <a:off x="5155115" y="1706227"/>
            <a:ext cx="1236287" cy="4831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Få avslag på å åpne bankkonto</a:t>
            </a:r>
            <a:endParaRPr lang="nb-NO" sz="900" dirty="0">
              <a:solidFill>
                <a:schemeClr val="tx1"/>
              </a:solidFill>
            </a:endParaRPr>
          </a:p>
        </p:txBody>
      </p:sp>
      <p:cxnSp>
        <p:nvCxnSpPr>
          <p:cNvPr id="212" name="Straight Connector 211"/>
          <p:cNvCxnSpPr>
            <a:stCxn id="214" idx="2"/>
            <a:endCxn id="232" idx="0"/>
          </p:cNvCxnSpPr>
          <p:nvPr/>
        </p:nvCxnSpPr>
        <p:spPr>
          <a:xfrm>
            <a:off x="7051584" y="1378321"/>
            <a:ext cx="0" cy="32790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tangular Callout 213"/>
          <p:cNvSpPr/>
          <p:nvPr/>
        </p:nvSpPr>
        <p:spPr>
          <a:xfrm>
            <a:off x="6440683" y="514321"/>
            <a:ext cx="1221802" cy="864000"/>
          </a:xfrm>
          <a:prstGeom prst="wedgeRectCallout">
            <a:avLst>
              <a:gd name="adj1" fmla="val -18693"/>
              <a:gd name="adj2" fmla="val 668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Informasjon om boliger er ofte på </a:t>
            </a:r>
            <a:r>
              <a:rPr lang="nb-NO" sz="900" dirty="0">
                <a:solidFill>
                  <a:schemeClr val="tx1"/>
                </a:solidFill>
              </a:rPr>
              <a:t>norsk. </a:t>
            </a:r>
            <a:r>
              <a:rPr lang="nb-NO" sz="900" dirty="0" smtClean="0">
                <a:solidFill>
                  <a:schemeClr val="tx1"/>
                </a:solidFill>
              </a:rPr>
              <a:t>Og </a:t>
            </a:r>
            <a:r>
              <a:rPr lang="nb-NO" sz="900" dirty="0">
                <a:solidFill>
                  <a:schemeClr val="tx1"/>
                </a:solidFill>
              </a:rPr>
              <a:t>det er vanskelig å bli "valgt" som utenlandsk</a:t>
            </a:r>
            <a:r>
              <a:rPr lang="nb-NO" sz="900" dirty="0" smtClean="0">
                <a:solidFill>
                  <a:schemeClr val="tx1"/>
                </a:solidFill>
              </a:rPr>
              <a:t>.</a:t>
            </a:r>
            <a:endParaRPr lang="nb-NO" sz="900" dirty="0">
              <a:solidFill>
                <a:schemeClr val="tx1"/>
              </a:solidFill>
            </a:endParaRPr>
          </a:p>
        </p:txBody>
      </p:sp>
      <p:pic>
        <p:nvPicPr>
          <p:cNvPr id="215" name="Picture 214"/>
          <p:cNvPicPr>
            <a:picLocks noChangeAspect="1"/>
          </p:cNvPicPr>
          <p:nvPr/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018" y="508996"/>
            <a:ext cx="144000" cy="144000"/>
          </a:xfrm>
          <a:prstGeom prst="rect">
            <a:avLst/>
          </a:prstGeom>
          <a:ln>
            <a:noFill/>
          </a:ln>
        </p:spPr>
      </p:pic>
      <p:sp>
        <p:nvSpPr>
          <p:cNvPr id="232" name="Rectangle 231"/>
          <p:cNvSpPr/>
          <p:nvPr/>
        </p:nvSpPr>
        <p:spPr>
          <a:xfrm>
            <a:off x="6495662" y="1706227"/>
            <a:ext cx="1111844" cy="4831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Planlegge flytting og ordne praktiske ting</a:t>
            </a:r>
            <a:endParaRPr lang="nb-NO" sz="900" dirty="0">
              <a:solidFill>
                <a:schemeClr val="tx1"/>
              </a:solidFill>
            </a:endParaRPr>
          </a:p>
        </p:txBody>
      </p:sp>
      <p:cxnSp>
        <p:nvCxnSpPr>
          <p:cNvPr id="194" name="Straight Connector 193"/>
          <p:cNvCxnSpPr/>
          <p:nvPr/>
        </p:nvCxnSpPr>
        <p:spPr>
          <a:xfrm>
            <a:off x="7049697" y="2170490"/>
            <a:ext cx="0" cy="28115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Rectangle 285"/>
          <p:cNvSpPr/>
          <p:nvPr/>
        </p:nvSpPr>
        <p:spPr>
          <a:xfrm>
            <a:off x="6440683" y="1706227"/>
            <a:ext cx="1221801" cy="4831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Ta kontakt med boligutleiere og besøke visninger</a:t>
            </a:r>
            <a:endParaRPr lang="nb-NO" sz="900" dirty="0">
              <a:solidFill>
                <a:schemeClr val="tx1"/>
              </a:solidFill>
            </a:endParaRPr>
          </a:p>
        </p:txBody>
      </p:sp>
      <p:sp>
        <p:nvSpPr>
          <p:cNvPr id="252" name="Rectangular Callout 251"/>
          <p:cNvSpPr/>
          <p:nvPr/>
        </p:nvSpPr>
        <p:spPr>
          <a:xfrm>
            <a:off x="3877985" y="507238"/>
            <a:ext cx="1246923" cy="864000"/>
          </a:xfrm>
          <a:prstGeom prst="wedgeRectCallout">
            <a:avLst>
              <a:gd name="adj1" fmla="val -18692"/>
              <a:gd name="adj2" fmla="val 6448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>
                <a:solidFill>
                  <a:schemeClr val="tx1"/>
                </a:solidFill>
              </a:rPr>
              <a:t>Jeg har hørt av venner at det er enklere å åpne konto hos Nordea enn </a:t>
            </a:r>
            <a:r>
              <a:rPr lang="nb-NO" sz="900" dirty="0" smtClean="0">
                <a:solidFill>
                  <a:schemeClr val="tx1"/>
                </a:solidFill>
              </a:rPr>
              <a:t>DNB.</a:t>
            </a:r>
            <a:endParaRPr lang="nb-NO" sz="900" dirty="0">
              <a:solidFill>
                <a:schemeClr val="tx1"/>
              </a:solidFill>
            </a:endParaRPr>
          </a:p>
        </p:txBody>
      </p:sp>
      <p:sp>
        <p:nvSpPr>
          <p:cNvPr id="250" name="Rectangle 249"/>
          <p:cNvSpPr/>
          <p:nvPr/>
        </p:nvSpPr>
        <p:spPr>
          <a:xfrm>
            <a:off x="3938639" y="1706227"/>
            <a:ext cx="1125614" cy="4831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Beslutte å flytte til Norge</a:t>
            </a:r>
            <a:endParaRPr lang="nb-NO" sz="900" dirty="0">
              <a:solidFill>
                <a:schemeClr val="tx1"/>
              </a:solidFill>
            </a:endParaRPr>
          </a:p>
        </p:txBody>
      </p:sp>
      <p:cxnSp>
        <p:nvCxnSpPr>
          <p:cNvPr id="171" name="Straight Connector 170"/>
          <p:cNvCxnSpPr>
            <a:stCxn id="252" idx="2"/>
            <a:endCxn id="250" idx="0"/>
          </p:cNvCxnSpPr>
          <p:nvPr/>
        </p:nvCxnSpPr>
        <p:spPr>
          <a:xfrm flipH="1">
            <a:off x="4501446" y="1371238"/>
            <a:ext cx="1" cy="33498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Rectangle 297"/>
          <p:cNvSpPr/>
          <p:nvPr/>
        </p:nvSpPr>
        <p:spPr>
          <a:xfrm>
            <a:off x="3873242" y="1706227"/>
            <a:ext cx="1245990" cy="4831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Ta kontakt med bank for å åpne bankkonto</a:t>
            </a:r>
            <a:endParaRPr lang="nb-NO" sz="9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endCxn id="336" idx="0"/>
          </p:cNvCxnSpPr>
          <p:nvPr/>
        </p:nvCxnSpPr>
        <p:spPr>
          <a:xfrm>
            <a:off x="3181635" y="3048980"/>
            <a:ext cx="0" cy="134157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Rectangle 335"/>
          <p:cNvSpPr/>
          <p:nvPr/>
        </p:nvSpPr>
        <p:spPr>
          <a:xfrm>
            <a:off x="2559467" y="4390557"/>
            <a:ext cx="1259619" cy="4831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>
                <a:solidFill>
                  <a:schemeClr val="tx1"/>
                </a:solidFill>
              </a:rPr>
              <a:t>Behandle saken og sende </a:t>
            </a:r>
            <a:r>
              <a:rPr lang="nb-NO" sz="900" dirty="0" err="1" smtClean="0">
                <a:solidFill>
                  <a:schemeClr val="tx1"/>
                </a:solidFill>
              </a:rPr>
              <a:t>skattetrekksmelding</a:t>
            </a:r>
            <a:r>
              <a:rPr lang="nb-NO" sz="900" dirty="0" smtClean="0">
                <a:solidFill>
                  <a:schemeClr val="tx1"/>
                </a:solidFill>
              </a:rPr>
              <a:t> </a:t>
            </a:r>
            <a:r>
              <a:rPr lang="nb-NO" sz="900" dirty="0">
                <a:solidFill>
                  <a:schemeClr val="tx1"/>
                </a:solidFill>
              </a:rPr>
              <a:t>og D-</a:t>
            </a:r>
            <a:r>
              <a:rPr lang="nb-NO" sz="900" dirty="0" err="1">
                <a:solidFill>
                  <a:schemeClr val="tx1"/>
                </a:solidFill>
              </a:rPr>
              <a:t>nr</a:t>
            </a:r>
            <a:r>
              <a:rPr lang="nb-NO" sz="900" dirty="0">
                <a:solidFill>
                  <a:schemeClr val="tx1"/>
                </a:solidFill>
              </a:rPr>
              <a:t> per </a:t>
            </a:r>
            <a:r>
              <a:rPr lang="nb-NO" sz="900" dirty="0" smtClean="0">
                <a:solidFill>
                  <a:schemeClr val="tx1"/>
                </a:solidFill>
              </a:rPr>
              <a:t>post (to brev)</a:t>
            </a:r>
            <a:endParaRPr lang="nb-NO" sz="900" dirty="0">
              <a:solidFill>
                <a:schemeClr val="tx1"/>
              </a:solidFill>
            </a:endParaRPr>
          </a:p>
        </p:txBody>
      </p:sp>
      <p:cxnSp>
        <p:nvCxnSpPr>
          <p:cNvPr id="342" name="Straight Connector 341"/>
          <p:cNvCxnSpPr/>
          <p:nvPr/>
        </p:nvCxnSpPr>
        <p:spPr>
          <a:xfrm>
            <a:off x="7020343" y="3048980"/>
            <a:ext cx="0" cy="30647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Rectangle 343"/>
          <p:cNvSpPr/>
          <p:nvPr/>
        </p:nvSpPr>
        <p:spPr>
          <a:xfrm>
            <a:off x="6459588" y="3113895"/>
            <a:ext cx="1192460" cy="4831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Holde dialog med potensielle leietakere</a:t>
            </a:r>
            <a:endParaRPr lang="nb-NO" sz="900" dirty="0">
              <a:solidFill>
                <a:schemeClr val="tx1"/>
              </a:solidFill>
            </a:endParaRPr>
          </a:p>
        </p:txBody>
      </p:sp>
      <p:sp>
        <p:nvSpPr>
          <p:cNvPr id="155" name="Pentagon 154"/>
          <p:cNvSpPr/>
          <p:nvPr/>
        </p:nvSpPr>
        <p:spPr>
          <a:xfrm>
            <a:off x="3771473" y="173318"/>
            <a:ext cx="2736000" cy="216000"/>
          </a:xfrm>
          <a:prstGeom prst="homePlate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Prøve å åpne bankkonto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162" name="Pentagon 161"/>
          <p:cNvSpPr/>
          <p:nvPr/>
        </p:nvSpPr>
        <p:spPr>
          <a:xfrm>
            <a:off x="1204619" y="173321"/>
            <a:ext cx="2736000" cy="216000"/>
          </a:xfrm>
          <a:prstGeom prst="homePlate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Søke om skattekort og D-nummer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816149" y="117776"/>
            <a:ext cx="4154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b-NO" sz="1000" b="1" dirty="0" smtClean="0"/>
              <a:t>Steg</a:t>
            </a:r>
            <a:endParaRPr lang="nb-NO" sz="1000" b="1" dirty="0"/>
          </a:p>
        </p:txBody>
      </p:sp>
      <p:cxnSp>
        <p:nvCxnSpPr>
          <p:cNvPr id="172" name="Straight Connector 171"/>
          <p:cNvCxnSpPr>
            <a:stCxn id="173" idx="2"/>
          </p:cNvCxnSpPr>
          <p:nvPr/>
        </p:nvCxnSpPr>
        <p:spPr>
          <a:xfrm>
            <a:off x="1883767" y="975237"/>
            <a:ext cx="0" cy="72010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ectangular Callout 172"/>
          <p:cNvSpPr/>
          <p:nvPr/>
        </p:nvSpPr>
        <p:spPr>
          <a:xfrm>
            <a:off x="1269701" y="507237"/>
            <a:ext cx="1228131" cy="468000"/>
          </a:xfrm>
          <a:prstGeom prst="wedgeRectCallout">
            <a:avLst>
              <a:gd name="adj1" fmla="val -18693"/>
              <a:gd name="adj2" fmla="val 668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     Jeg </a:t>
            </a:r>
            <a:r>
              <a:rPr lang="nb-NO" sz="900" dirty="0">
                <a:solidFill>
                  <a:schemeClr val="tx1"/>
                </a:solidFill>
              </a:rPr>
              <a:t>må møte opp på skattekontoret. Det er lang </a:t>
            </a:r>
            <a:r>
              <a:rPr lang="nb-NO" sz="900" dirty="0" smtClean="0">
                <a:solidFill>
                  <a:schemeClr val="tx1"/>
                </a:solidFill>
              </a:rPr>
              <a:t>reisevei.</a:t>
            </a:r>
            <a:endParaRPr lang="nb-NO" sz="900" dirty="0">
              <a:solidFill>
                <a:schemeClr val="tx1"/>
              </a:solidFill>
            </a:endParaRPr>
          </a:p>
        </p:txBody>
      </p:sp>
      <p:pic>
        <p:nvPicPr>
          <p:cNvPr id="174" name="Picture 173"/>
          <p:cNvPicPr>
            <a:picLocks noChangeAspect="1"/>
          </p:cNvPicPr>
          <p:nvPr/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291" y="530768"/>
            <a:ext cx="144000" cy="144000"/>
          </a:xfrm>
          <a:prstGeom prst="rect">
            <a:avLst/>
          </a:prstGeom>
          <a:ln>
            <a:noFill/>
          </a:ln>
        </p:spPr>
      </p:pic>
      <p:cxnSp>
        <p:nvCxnSpPr>
          <p:cNvPr id="211" name="Straight Connector 210"/>
          <p:cNvCxnSpPr/>
          <p:nvPr/>
        </p:nvCxnSpPr>
        <p:spPr>
          <a:xfrm>
            <a:off x="4484462" y="2170490"/>
            <a:ext cx="0" cy="28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Rectangle 234"/>
          <p:cNvSpPr/>
          <p:nvPr/>
        </p:nvSpPr>
        <p:spPr>
          <a:xfrm>
            <a:off x="5156897" y="3113895"/>
            <a:ext cx="1232723" cy="4831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Formidle avslag på åpning av bankkonto</a:t>
            </a:r>
            <a:endParaRPr lang="nb-NO" sz="900" dirty="0">
              <a:solidFill>
                <a:schemeClr val="tx1"/>
              </a:solidFill>
            </a:endParaRPr>
          </a:p>
        </p:txBody>
      </p:sp>
      <p:cxnSp>
        <p:nvCxnSpPr>
          <p:cNvPr id="241" name="Straight Connector 240"/>
          <p:cNvCxnSpPr/>
          <p:nvPr/>
        </p:nvCxnSpPr>
        <p:spPr>
          <a:xfrm>
            <a:off x="8316162" y="3048980"/>
            <a:ext cx="0" cy="35358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1318250" y="2657876"/>
            <a:ext cx="1127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900" dirty="0" smtClean="0"/>
              <a:t>Skattekontor med ID-kontroll</a:t>
            </a:r>
            <a:endParaRPr lang="nb-NO" sz="900" dirty="0"/>
          </a:p>
        </p:txBody>
      </p:sp>
      <p:sp>
        <p:nvSpPr>
          <p:cNvPr id="166" name="Oval 165"/>
          <p:cNvSpPr>
            <a:spLocks noChangeAspect="1"/>
          </p:cNvSpPr>
          <p:nvPr/>
        </p:nvSpPr>
        <p:spPr>
          <a:xfrm>
            <a:off x="1698875" y="2329239"/>
            <a:ext cx="360000" cy="36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/>
          </a:p>
        </p:txBody>
      </p:sp>
      <p:pic>
        <p:nvPicPr>
          <p:cNvPr id="167" name="Picture 166"/>
          <p:cNvPicPr>
            <a:picLocks noChangeAspect="1"/>
          </p:cNvPicPr>
          <p:nvPr/>
        </p:nvPicPr>
        <p:blipFill>
          <a:blip r:embed="rId9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84" y="2400242"/>
            <a:ext cx="199594" cy="242366"/>
          </a:xfrm>
          <a:prstGeom prst="rect">
            <a:avLst/>
          </a:prstGeom>
        </p:spPr>
      </p:pic>
      <p:sp>
        <p:nvSpPr>
          <p:cNvPr id="168" name="Rectangular Callout 167"/>
          <p:cNvSpPr/>
          <p:nvPr/>
        </p:nvSpPr>
        <p:spPr>
          <a:xfrm>
            <a:off x="1269701" y="1017898"/>
            <a:ext cx="1228131" cy="468000"/>
          </a:xfrm>
          <a:prstGeom prst="wedgeRectCallout">
            <a:avLst>
              <a:gd name="adj1" fmla="val -18693"/>
              <a:gd name="adj2" fmla="val 668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     Jeg </a:t>
            </a:r>
            <a:r>
              <a:rPr lang="nb-NO" sz="900" dirty="0">
                <a:solidFill>
                  <a:schemeClr val="tx1"/>
                </a:solidFill>
              </a:rPr>
              <a:t>trenger hjelp til å fylle ut dette </a:t>
            </a:r>
            <a:r>
              <a:rPr lang="nb-NO" sz="900" dirty="0" smtClean="0">
                <a:solidFill>
                  <a:schemeClr val="tx1"/>
                </a:solidFill>
              </a:rPr>
              <a:t>skjemaet.</a:t>
            </a:r>
            <a:endParaRPr lang="nb-NO" sz="900" dirty="0">
              <a:solidFill>
                <a:schemeClr val="tx1"/>
              </a:solidFill>
            </a:endParaRPr>
          </a:p>
        </p:txBody>
      </p:sp>
      <p:pic>
        <p:nvPicPr>
          <p:cNvPr id="170" name="Picture 169"/>
          <p:cNvPicPr>
            <a:picLocks noChangeAspect="1"/>
          </p:cNvPicPr>
          <p:nvPr/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291" y="1056301"/>
            <a:ext cx="144000" cy="144000"/>
          </a:xfrm>
          <a:prstGeom prst="rect">
            <a:avLst/>
          </a:prstGeom>
          <a:ln>
            <a:noFill/>
          </a:ln>
        </p:spPr>
      </p:pic>
      <p:grpSp>
        <p:nvGrpSpPr>
          <p:cNvPr id="4" name="Group 3"/>
          <p:cNvGrpSpPr/>
          <p:nvPr/>
        </p:nvGrpSpPr>
        <p:grpSpPr>
          <a:xfrm>
            <a:off x="2648398" y="2329239"/>
            <a:ext cx="1080098" cy="698151"/>
            <a:chOff x="2637512" y="2283059"/>
            <a:chExt cx="1080098" cy="698151"/>
          </a:xfrm>
        </p:grpSpPr>
        <p:grpSp>
          <p:nvGrpSpPr>
            <p:cNvPr id="10" name="Group 9"/>
            <p:cNvGrpSpPr/>
            <p:nvPr/>
          </p:nvGrpSpPr>
          <p:grpSpPr>
            <a:xfrm>
              <a:off x="2637512" y="2283059"/>
              <a:ext cx="1080098" cy="698151"/>
              <a:chOff x="2637512" y="2283059"/>
              <a:chExt cx="1080098" cy="698151"/>
            </a:xfrm>
          </p:grpSpPr>
          <p:sp>
            <p:nvSpPr>
              <p:cNvPr id="198" name="TextBox 197"/>
              <p:cNvSpPr txBox="1"/>
              <p:nvPr/>
            </p:nvSpPr>
            <p:spPr>
              <a:xfrm>
                <a:off x="2637512" y="2611878"/>
                <a:ext cx="10800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b-NO" sz="900" dirty="0" smtClean="0"/>
                  <a:t>Post</a:t>
                </a:r>
              </a:p>
              <a:p>
                <a:pPr algn="ctr"/>
                <a:r>
                  <a:rPr lang="nb-NO" sz="900" dirty="0" smtClean="0"/>
                  <a:t>(To brev)</a:t>
                </a:r>
                <a:endParaRPr lang="nb-NO" sz="900" dirty="0"/>
              </a:p>
            </p:txBody>
          </p:sp>
          <p:sp>
            <p:nvSpPr>
              <p:cNvPr id="200" name="Oval 199"/>
              <p:cNvSpPr>
                <a:spLocks noChangeAspect="1"/>
              </p:cNvSpPr>
              <p:nvPr/>
            </p:nvSpPr>
            <p:spPr>
              <a:xfrm>
                <a:off x="2995790" y="2283059"/>
                <a:ext cx="360000" cy="36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900"/>
              </a:p>
            </p:txBody>
          </p:sp>
        </p:grpSp>
        <p:pic>
          <p:nvPicPr>
            <p:cNvPr id="192" name="Picture 191"/>
            <p:cNvPicPr>
              <a:picLocks noChangeAspect="1"/>
            </p:cNvPicPr>
            <p:nvPr/>
          </p:nvPicPr>
          <p:blipFill>
            <a:blip r:embed="rId10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5190" y="2381078"/>
              <a:ext cx="241200" cy="172285"/>
            </a:xfrm>
            <a:prstGeom prst="rect">
              <a:avLst/>
            </a:prstGeom>
          </p:spPr>
        </p:pic>
      </p:grpSp>
      <p:cxnSp>
        <p:nvCxnSpPr>
          <p:cNvPr id="254" name="Straight Connector 253"/>
          <p:cNvCxnSpPr/>
          <p:nvPr/>
        </p:nvCxnSpPr>
        <p:spPr>
          <a:xfrm flipH="1">
            <a:off x="2921512" y="4864759"/>
            <a:ext cx="0" cy="172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/>
          <p:nvPr/>
        </p:nvCxnSpPr>
        <p:spPr>
          <a:xfrm flipV="1">
            <a:off x="3533056" y="4864759"/>
            <a:ext cx="0" cy="172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1" name="Picture 17" descr="Relatert bild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898" y="6629834"/>
            <a:ext cx="153090" cy="15309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TextBox 261"/>
          <p:cNvSpPr txBox="1"/>
          <p:nvPr/>
        </p:nvSpPr>
        <p:spPr>
          <a:xfrm>
            <a:off x="3135098" y="6578337"/>
            <a:ext cx="5534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 dirty="0" smtClean="0"/>
              <a:t>Lagrer</a:t>
            </a:r>
            <a:endParaRPr lang="nb-NO" sz="900" dirty="0"/>
          </a:p>
        </p:txBody>
      </p:sp>
      <p:pic>
        <p:nvPicPr>
          <p:cNvPr id="263" name="Picture 17" descr="Relatert bild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980" y="6629834"/>
            <a:ext cx="153090" cy="15309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TextBox 263"/>
          <p:cNvSpPr txBox="1"/>
          <p:nvPr/>
        </p:nvSpPr>
        <p:spPr>
          <a:xfrm>
            <a:off x="2514180" y="6578337"/>
            <a:ext cx="5534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 dirty="0" smtClean="0"/>
              <a:t>Henter</a:t>
            </a:r>
            <a:endParaRPr lang="nb-NO" sz="900" dirty="0"/>
          </a:p>
        </p:txBody>
      </p:sp>
      <p:sp>
        <p:nvSpPr>
          <p:cNvPr id="265" name="Oval 264"/>
          <p:cNvSpPr>
            <a:spLocks noChangeAspect="1"/>
          </p:cNvSpPr>
          <p:nvPr/>
        </p:nvSpPr>
        <p:spPr>
          <a:xfrm>
            <a:off x="4110355" y="2333785"/>
            <a:ext cx="360000" cy="36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/>
          </a:p>
        </p:txBody>
      </p:sp>
      <p:sp>
        <p:nvSpPr>
          <p:cNvPr id="266" name="TextBox 265"/>
          <p:cNvSpPr txBox="1"/>
          <p:nvPr/>
        </p:nvSpPr>
        <p:spPr>
          <a:xfrm>
            <a:off x="4012776" y="2657876"/>
            <a:ext cx="55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900" dirty="0" smtClean="0"/>
              <a:t>Bank-kontor</a:t>
            </a:r>
            <a:endParaRPr lang="nb-NO" sz="900" dirty="0"/>
          </a:p>
        </p:txBody>
      </p:sp>
      <p:sp>
        <p:nvSpPr>
          <p:cNvPr id="267" name="Oval 266"/>
          <p:cNvSpPr>
            <a:spLocks noChangeAspect="1"/>
          </p:cNvSpPr>
          <p:nvPr/>
        </p:nvSpPr>
        <p:spPr>
          <a:xfrm>
            <a:off x="4492077" y="2333785"/>
            <a:ext cx="360000" cy="36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/>
          </a:p>
        </p:txBody>
      </p:sp>
      <p:sp>
        <p:nvSpPr>
          <p:cNvPr id="269" name="TextBox 268"/>
          <p:cNvSpPr txBox="1"/>
          <p:nvPr/>
        </p:nvSpPr>
        <p:spPr>
          <a:xfrm>
            <a:off x="4318302" y="2657876"/>
            <a:ext cx="7300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900" dirty="0" smtClean="0"/>
              <a:t>Telefon</a:t>
            </a:r>
            <a:endParaRPr lang="nb-NO" sz="900" dirty="0"/>
          </a:p>
        </p:txBody>
      </p:sp>
      <p:pic>
        <p:nvPicPr>
          <p:cNvPr id="271" name="Picture 270"/>
          <p:cNvPicPr>
            <a:picLocks noChangeAspect="1"/>
          </p:cNvPicPr>
          <p:nvPr/>
        </p:nvPicPr>
        <p:blipFill>
          <a:blip r:embed="rId9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298" y="2400242"/>
            <a:ext cx="199594" cy="242366"/>
          </a:xfrm>
          <a:prstGeom prst="rect">
            <a:avLst/>
          </a:prstGeom>
        </p:spPr>
      </p:pic>
      <p:pic>
        <p:nvPicPr>
          <p:cNvPr id="276" name="Picture 275"/>
          <p:cNvPicPr>
            <a:picLocks noChangeAspect="1"/>
          </p:cNvPicPr>
          <p:nvPr/>
        </p:nvPicPr>
        <p:blipFill>
          <a:blip r:embed="rId11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382" y="2425587"/>
            <a:ext cx="234000" cy="216002"/>
          </a:xfrm>
          <a:prstGeom prst="rect">
            <a:avLst/>
          </a:prstGeom>
        </p:spPr>
      </p:pic>
      <p:cxnSp>
        <p:nvCxnSpPr>
          <p:cNvPr id="280" name="Straight Connector 279"/>
          <p:cNvCxnSpPr>
            <a:endCxn id="281" idx="0"/>
          </p:cNvCxnSpPr>
          <p:nvPr/>
        </p:nvCxnSpPr>
        <p:spPr>
          <a:xfrm flipH="1">
            <a:off x="4487618" y="3006616"/>
            <a:ext cx="0" cy="10727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Rectangle 280"/>
          <p:cNvSpPr/>
          <p:nvPr/>
        </p:nvSpPr>
        <p:spPr>
          <a:xfrm>
            <a:off x="3871256" y="3113895"/>
            <a:ext cx="1232723" cy="4831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Opplyse om bankens regler for åpning av bankkonto</a:t>
            </a:r>
            <a:endParaRPr lang="nb-NO" sz="900" dirty="0">
              <a:solidFill>
                <a:schemeClr val="tx1"/>
              </a:solidFill>
            </a:endParaRPr>
          </a:p>
        </p:txBody>
      </p:sp>
      <p:cxnSp>
        <p:nvCxnSpPr>
          <p:cNvPr id="282" name="Straight Connector 281"/>
          <p:cNvCxnSpPr/>
          <p:nvPr/>
        </p:nvCxnSpPr>
        <p:spPr>
          <a:xfrm>
            <a:off x="5767712" y="2170490"/>
            <a:ext cx="0" cy="28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Oval 282"/>
          <p:cNvSpPr>
            <a:spLocks noChangeAspect="1"/>
          </p:cNvSpPr>
          <p:nvPr/>
        </p:nvSpPr>
        <p:spPr>
          <a:xfrm>
            <a:off x="5393605" y="2333785"/>
            <a:ext cx="360000" cy="36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/>
          </a:p>
        </p:txBody>
      </p:sp>
      <p:sp>
        <p:nvSpPr>
          <p:cNvPr id="285" name="TextBox 284"/>
          <p:cNvSpPr txBox="1"/>
          <p:nvPr/>
        </p:nvSpPr>
        <p:spPr>
          <a:xfrm>
            <a:off x="5296026" y="2657876"/>
            <a:ext cx="55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900" dirty="0" smtClean="0"/>
              <a:t>Bank-kontor</a:t>
            </a:r>
            <a:endParaRPr lang="nb-NO" sz="900" dirty="0"/>
          </a:p>
        </p:txBody>
      </p:sp>
      <p:sp>
        <p:nvSpPr>
          <p:cNvPr id="289" name="Oval 288"/>
          <p:cNvSpPr>
            <a:spLocks noChangeAspect="1"/>
          </p:cNvSpPr>
          <p:nvPr/>
        </p:nvSpPr>
        <p:spPr>
          <a:xfrm>
            <a:off x="5775327" y="2333785"/>
            <a:ext cx="360000" cy="36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/>
          </a:p>
        </p:txBody>
      </p:sp>
      <p:sp>
        <p:nvSpPr>
          <p:cNvPr id="290" name="TextBox 289"/>
          <p:cNvSpPr txBox="1"/>
          <p:nvPr/>
        </p:nvSpPr>
        <p:spPr>
          <a:xfrm>
            <a:off x="5601552" y="2657876"/>
            <a:ext cx="7300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900" dirty="0" smtClean="0"/>
              <a:t>Telefon</a:t>
            </a:r>
            <a:endParaRPr lang="nb-NO" sz="900" dirty="0"/>
          </a:p>
        </p:txBody>
      </p:sp>
      <p:pic>
        <p:nvPicPr>
          <p:cNvPr id="292" name="Picture 291"/>
          <p:cNvPicPr>
            <a:picLocks noChangeAspect="1"/>
          </p:cNvPicPr>
          <p:nvPr/>
        </p:nvPicPr>
        <p:blipFill>
          <a:blip r:embed="rId9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548" y="2400242"/>
            <a:ext cx="199594" cy="242366"/>
          </a:xfrm>
          <a:prstGeom prst="rect">
            <a:avLst/>
          </a:prstGeom>
        </p:spPr>
      </p:pic>
      <p:pic>
        <p:nvPicPr>
          <p:cNvPr id="293" name="Picture 292"/>
          <p:cNvPicPr>
            <a:picLocks noChangeAspect="1"/>
          </p:cNvPicPr>
          <p:nvPr/>
        </p:nvPicPr>
        <p:blipFill>
          <a:blip r:embed="rId11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632" y="2425587"/>
            <a:ext cx="234000" cy="216002"/>
          </a:xfrm>
          <a:prstGeom prst="rect">
            <a:avLst/>
          </a:prstGeom>
        </p:spPr>
      </p:pic>
      <p:cxnSp>
        <p:nvCxnSpPr>
          <p:cNvPr id="299" name="Straight Connector 298"/>
          <p:cNvCxnSpPr/>
          <p:nvPr/>
        </p:nvCxnSpPr>
        <p:spPr>
          <a:xfrm flipH="1">
            <a:off x="5772134" y="3006613"/>
            <a:ext cx="0" cy="10727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5" name="Group 304"/>
          <p:cNvGrpSpPr/>
          <p:nvPr/>
        </p:nvGrpSpPr>
        <p:grpSpPr>
          <a:xfrm>
            <a:off x="6432967" y="2329239"/>
            <a:ext cx="1269197" cy="693423"/>
            <a:chOff x="2538841" y="2815412"/>
            <a:chExt cx="1269197" cy="693423"/>
          </a:xfrm>
        </p:grpSpPr>
        <p:sp>
          <p:nvSpPr>
            <p:cNvPr id="306" name="TextBox 305"/>
            <p:cNvSpPr txBox="1"/>
            <p:nvPr/>
          </p:nvSpPr>
          <p:spPr>
            <a:xfrm>
              <a:off x="2538841" y="3139503"/>
              <a:ext cx="6758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nb-NO" sz="900" dirty="0" smtClean="0"/>
                <a:t>Finn.no og epost</a:t>
              </a:r>
              <a:endParaRPr lang="nb-NO" sz="900" dirty="0"/>
            </a:p>
          </p:txBody>
        </p:sp>
        <p:sp>
          <p:nvSpPr>
            <p:cNvPr id="307" name="TextBox 306"/>
            <p:cNvSpPr txBox="1"/>
            <p:nvPr/>
          </p:nvSpPr>
          <p:spPr>
            <a:xfrm>
              <a:off x="3145236" y="3139503"/>
              <a:ext cx="66280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900" dirty="0" smtClean="0"/>
                <a:t>Visninger</a:t>
              </a:r>
              <a:endParaRPr lang="nb-NO" sz="900" dirty="0"/>
            </a:p>
          </p:txBody>
        </p:sp>
        <p:sp>
          <p:nvSpPr>
            <p:cNvPr id="308" name="Oval 307"/>
            <p:cNvSpPr>
              <a:spLocks noChangeAspect="1"/>
            </p:cNvSpPr>
            <p:nvPr/>
          </p:nvSpPr>
          <p:spPr>
            <a:xfrm>
              <a:off x="3177498" y="2815412"/>
              <a:ext cx="360000" cy="36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 dirty="0"/>
            </a:p>
          </p:txBody>
        </p:sp>
        <p:pic>
          <p:nvPicPr>
            <p:cNvPr id="309" name="Picture 30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2452" y="2818303"/>
              <a:ext cx="367368" cy="367368"/>
            </a:xfrm>
            <a:prstGeom prst="rect">
              <a:avLst/>
            </a:prstGeom>
            <a:noFill/>
          </p:spPr>
        </p:pic>
        <p:sp>
          <p:nvSpPr>
            <p:cNvPr id="310" name="Oval 309"/>
            <p:cNvSpPr>
              <a:spLocks noChangeAspect="1"/>
            </p:cNvSpPr>
            <p:nvPr/>
          </p:nvSpPr>
          <p:spPr>
            <a:xfrm>
              <a:off x="2789055" y="2822026"/>
              <a:ext cx="360000" cy="36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/>
            </a:p>
          </p:txBody>
        </p:sp>
        <p:pic>
          <p:nvPicPr>
            <p:cNvPr id="312" name="Picture 311"/>
            <p:cNvPicPr>
              <a:picLocks noChangeAspect="1"/>
            </p:cNvPicPr>
            <p:nvPr/>
          </p:nvPicPr>
          <p:blipFill>
            <a:blip r:embed="rId1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6731" y="2903862"/>
              <a:ext cx="187018" cy="197408"/>
            </a:xfrm>
            <a:prstGeom prst="rect">
              <a:avLst/>
            </a:prstGeom>
          </p:spPr>
        </p:pic>
      </p:grpSp>
      <p:grpSp>
        <p:nvGrpSpPr>
          <p:cNvPr id="316" name="Group 315"/>
          <p:cNvGrpSpPr/>
          <p:nvPr/>
        </p:nvGrpSpPr>
        <p:grpSpPr>
          <a:xfrm>
            <a:off x="7904227" y="2329239"/>
            <a:ext cx="866026" cy="700834"/>
            <a:chOff x="2744548" y="2283059"/>
            <a:chExt cx="866026" cy="700834"/>
          </a:xfrm>
        </p:grpSpPr>
        <p:sp>
          <p:nvSpPr>
            <p:cNvPr id="318" name="TextBox 317"/>
            <p:cNvSpPr txBox="1"/>
            <p:nvPr/>
          </p:nvSpPr>
          <p:spPr>
            <a:xfrm>
              <a:off x="2744548" y="2614561"/>
              <a:ext cx="8660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900" dirty="0" smtClean="0"/>
                <a:t>Finn.no og epost</a:t>
              </a:r>
              <a:endParaRPr lang="nb-NO" sz="900" dirty="0"/>
            </a:p>
          </p:txBody>
        </p:sp>
        <p:sp>
          <p:nvSpPr>
            <p:cNvPr id="319" name="Oval 318"/>
            <p:cNvSpPr>
              <a:spLocks noChangeAspect="1"/>
            </p:cNvSpPr>
            <p:nvPr/>
          </p:nvSpPr>
          <p:spPr>
            <a:xfrm>
              <a:off x="2995790" y="2283059"/>
              <a:ext cx="360000" cy="36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/>
            </a:p>
          </p:txBody>
        </p:sp>
      </p:grpSp>
      <p:pic>
        <p:nvPicPr>
          <p:cNvPr id="321" name="Picture 320"/>
          <p:cNvPicPr>
            <a:picLocks noChangeAspect="1"/>
          </p:cNvPicPr>
          <p:nvPr/>
        </p:nvPicPr>
        <p:blipFill>
          <a:blip r:embed="rId1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421" y="2417689"/>
            <a:ext cx="187018" cy="197408"/>
          </a:xfrm>
          <a:prstGeom prst="rect">
            <a:avLst/>
          </a:prstGeom>
        </p:spPr>
      </p:pic>
      <p:sp>
        <p:nvSpPr>
          <p:cNvPr id="322" name="Rectangle 321"/>
          <p:cNvSpPr/>
          <p:nvPr/>
        </p:nvSpPr>
        <p:spPr>
          <a:xfrm>
            <a:off x="7709170" y="3113895"/>
            <a:ext cx="1192460" cy="4831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>
                <a:solidFill>
                  <a:schemeClr val="tx1"/>
                </a:solidFill>
              </a:rPr>
              <a:t>Formidle avslag på </a:t>
            </a:r>
            <a:r>
              <a:rPr lang="nb-NO" sz="900" dirty="0" smtClean="0">
                <a:solidFill>
                  <a:schemeClr val="tx1"/>
                </a:solidFill>
              </a:rPr>
              <a:t>boligutleie</a:t>
            </a:r>
            <a:endParaRPr lang="nb-NO" sz="900" dirty="0">
              <a:solidFill>
                <a:schemeClr val="tx1"/>
              </a:solidFill>
            </a:endParaRPr>
          </a:p>
        </p:txBody>
      </p:sp>
      <p:pic>
        <p:nvPicPr>
          <p:cNvPr id="323" name="Picture 17" descr="Relatert bild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4575" y="6629834"/>
            <a:ext cx="153090" cy="15309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TextBox 323"/>
          <p:cNvSpPr txBox="1"/>
          <p:nvPr/>
        </p:nvSpPr>
        <p:spPr>
          <a:xfrm>
            <a:off x="8953775" y="6578337"/>
            <a:ext cx="5534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 dirty="0" smtClean="0"/>
              <a:t>Lagrer </a:t>
            </a:r>
            <a:endParaRPr lang="nb-NO" sz="900" dirty="0"/>
          </a:p>
        </p:txBody>
      </p:sp>
      <p:cxnSp>
        <p:nvCxnSpPr>
          <p:cNvPr id="325" name="Straight Connector 324"/>
          <p:cNvCxnSpPr/>
          <p:nvPr/>
        </p:nvCxnSpPr>
        <p:spPr>
          <a:xfrm flipH="1">
            <a:off x="9486789" y="3048980"/>
            <a:ext cx="0" cy="358085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/>
          <p:cNvCxnSpPr/>
          <p:nvPr/>
        </p:nvCxnSpPr>
        <p:spPr>
          <a:xfrm>
            <a:off x="9492746" y="2189385"/>
            <a:ext cx="0" cy="24111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/>
          <p:cNvCxnSpPr/>
          <p:nvPr/>
        </p:nvCxnSpPr>
        <p:spPr>
          <a:xfrm flipH="1" flipV="1">
            <a:off x="9491120" y="5232644"/>
            <a:ext cx="3334" cy="6563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Rectangle 328"/>
          <p:cNvSpPr/>
          <p:nvPr/>
        </p:nvSpPr>
        <p:spPr>
          <a:xfrm>
            <a:off x="8984201" y="1706227"/>
            <a:ext cx="1024158" cy="4831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Fylle ut søknad for registreringsbevis på udi.no</a:t>
            </a:r>
            <a:endParaRPr lang="nb-NO" sz="900" dirty="0">
              <a:solidFill>
                <a:schemeClr val="tx1"/>
              </a:solidFill>
            </a:endParaRPr>
          </a:p>
        </p:txBody>
      </p:sp>
      <p:sp>
        <p:nvSpPr>
          <p:cNvPr id="330" name="Rectangle 329"/>
          <p:cNvSpPr/>
          <p:nvPr/>
        </p:nvSpPr>
        <p:spPr>
          <a:xfrm>
            <a:off x="8990487" y="5021930"/>
            <a:ext cx="1010067" cy="4831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>
                <a:solidFill>
                  <a:schemeClr val="tx1"/>
                </a:solidFill>
              </a:rPr>
              <a:t>Automatisk registrering av søknad</a:t>
            </a:r>
          </a:p>
        </p:txBody>
      </p:sp>
      <p:cxnSp>
        <p:nvCxnSpPr>
          <p:cNvPr id="332" name="Straight Connector 331"/>
          <p:cNvCxnSpPr>
            <a:stCxn id="338" idx="2"/>
          </p:cNvCxnSpPr>
          <p:nvPr/>
        </p:nvCxnSpPr>
        <p:spPr>
          <a:xfrm>
            <a:off x="11649153" y="1371238"/>
            <a:ext cx="0" cy="32410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Rectangular Callout 337"/>
          <p:cNvSpPr/>
          <p:nvPr/>
        </p:nvSpPr>
        <p:spPr>
          <a:xfrm>
            <a:off x="11136153" y="507238"/>
            <a:ext cx="1026000" cy="864000"/>
          </a:xfrm>
          <a:prstGeom prst="wedgeRectCallout">
            <a:avLst>
              <a:gd name="adj1" fmla="val -18692"/>
              <a:gd name="adj2" fmla="val 6448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>
                <a:solidFill>
                  <a:schemeClr val="tx1"/>
                </a:solidFill>
              </a:rPr>
              <a:t>Det er utfordrende at alt går per post da jeg flytter </a:t>
            </a:r>
            <a:r>
              <a:rPr lang="nb-NO" sz="900" dirty="0" smtClean="0">
                <a:solidFill>
                  <a:schemeClr val="tx1"/>
                </a:solidFill>
              </a:rPr>
              <a:t>ofte. </a:t>
            </a:r>
            <a:endParaRPr lang="nb-NO" sz="900" dirty="0">
              <a:solidFill>
                <a:schemeClr val="tx1"/>
              </a:solidFill>
            </a:endParaRPr>
          </a:p>
        </p:txBody>
      </p:sp>
      <p:cxnSp>
        <p:nvCxnSpPr>
          <p:cNvPr id="345" name="Straight Connector 344"/>
          <p:cNvCxnSpPr/>
          <p:nvPr/>
        </p:nvCxnSpPr>
        <p:spPr>
          <a:xfrm>
            <a:off x="11657293" y="2178499"/>
            <a:ext cx="0" cy="33528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Rectangle 348"/>
          <p:cNvSpPr/>
          <p:nvPr/>
        </p:nvSpPr>
        <p:spPr>
          <a:xfrm>
            <a:off x="11135875" y="1703548"/>
            <a:ext cx="1026000" cy="4831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Motta registreringsbevis i post</a:t>
            </a:r>
            <a:endParaRPr lang="nb-NO" sz="900" dirty="0">
              <a:solidFill>
                <a:schemeClr val="tx1"/>
              </a:solidFill>
            </a:endParaRPr>
          </a:p>
        </p:txBody>
      </p:sp>
      <p:cxnSp>
        <p:nvCxnSpPr>
          <p:cNvPr id="350" name="Straight Connector 349"/>
          <p:cNvCxnSpPr>
            <a:stCxn id="363" idx="2"/>
            <a:endCxn id="351" idx="0"/>
          </p:cNvCxnSpPr>
          <p:nvPr/>
        </p:nvCxnSpPr>
        <p:spPr>
          <a:xfrm flipH="1">
            <a:off x="11648846" y="3027390"/>
            <a:ext cx="0" cy="199454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/>
          <p:cNvCxnSpPr>
            <a:stCxn id="353" idx="2"/>
          </p:cNvCxnSpPr>
          <p:nvPr/>
        </p:nvCxnSpPr>
        <p:spPr>
          <a:xfrm>
            <a:off x="9507001" y="1371237"/>
            <a:ext cx="0" cy="32410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Rectangular Callout 352"/>
          <p:cNvSpPr/>
          <p:nvPr/>
        </p:nvSpPr>
        <p:spPr>
          <a:xfrm>
            <a:off x="9007874" y="507236"/>
            <a:ext cx="998254" cy="864001"/>
          </a:xfrm>
          <a:prstGeom prst="wedgeRectCallout">
            <a:avLst>
              <a:gd name="adj1" fmla="val -18693"/>
              <a:gd name="adj2" fmla="val 668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      Jeg </a:t>
            </a:r>
            <a:r>
              <a:rPr lang="nb-NO" sz="900" dirty="0">
                <a:solidFill>
                  <a:schemeClr val="tx1"/>
                </a:solidFill>
              </a:rPr>
              <a:t>må møte opp på kontoret igjen. Jeg må ta fri fra </a:t>
            </a:r>
            <a:r>
              <a:rPr lang="nb-NO" sz="900" dirty="0" smtClean="0">
                <a:solidFill>
                  <a:schemeClr val="tx1"/>
                </a:solidFill>
              </a:rPr>
              <a:t>jobb, og </a:t>
            </a:r>
            <a:r>
              <a:rPr lang="nb-NO" sz="900" dirty="0">
                <a:solidFill>
                  <a:schemeClr val="tx1"/>
                </a:solidFill>
              </a:rPr>
              <a:t>d</a:t>
            </a:r>
            <a:r>
              <a:rPr lang="nb-NO" sz="900" dirty="0" smtClean="0">
                <a:solidFill>
                  <a:schemeClr val="tx1"/>
                </a:solidFill>
              </a:rPr>
              <a:t>et </a:t>
            </a:r>
            <a:r>
              <a:rPr lang="nb-NO" sz="900" dirty="0">
                <a:solidFill>
                  <a:schemeClr val="tx1"/>
                </a:solidFill>
              </a:rPr>
              <a:t>er lang </a:t>
            </a:r>
            <a:r>
              <a:rPr lang="nb-NO" sz="900" dirty="0" smtClean="0">
                <a:solidFill>
                  <a:schemeClr val="tx1"/>
                </a:solidFill>
              </a:rPr>
              <a:t>reisevei.</a:t>
            </a:r>
            <a:endParaRPr lang="nb-NO" sz="900" dirty="0">
              <a:solidFill>
                <a:schemeClr val="tx1"/>
              </a:solidFill>
            </a:endParaRPr>
          </a:p>
        </p:txBody>
      </p:sp>
      <p:pic>
        <p:nvPicPr>
          <p:cNvPr id="354" name="Picture 353"/>
          <p:cNvPicPr>
            <a:picLocks noChangeAspect="1"/>
          </p:cNvPicPr>
          <p:nvPr/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577" y="530768"/>
            <a:ext cx="144000" cy="144000"/>
          </a:xfrm>
          <a:prstGeom prst="rect">
            <a:avLst/>
          </a:prstGeom>
          <a:ln>
            <a:noFill/>
          </a:ln>
        </p:spPr>
      </p:pic>
      <p:sp>
        <p:nvSpPr>
          <p:cNvPr id="355" name="TextBox 354"/>
          <p:cNvSpPr txBox="1"/>
          <p:nvPr/>
        </p:nvSpPr>
        <p:spPr>
          <a:xfrm>
            <a:off x="8936676" y="2657876"/>
            <a:ext cx="1127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900" dirty="0" smtClean="0"/>
              <a:t>Application portal</a:t>
            </a:r>
          </a:p>
          <a:p>
            <a:pPr algn="ctr"/>
            <a:r>
              <a:rPr lang="nb-NO" sz="900" dirty="0" smtClean="0"/>
              <a:t>(selfservice.udi.no)</a:t>
            </a:r>
            <a:endParaRPr lang="nb-NO" sz="900" dirty="0"/>
          </a:p>
        </p:txBody>
      </p:sp>
      <p:sp>
        <p:nvSpPr>
          <p:cNvPr id="356" name="Oval 355"/>
          <p:cNvSpPr>
            <a:spLocks noChangeAspect="1"/>
          </p:cNvSpPr>
          <p:nvPr/>
        </p:nvSpPr>
        <p:spPr>
          <a:xfrm>
            <a:off x="9317301" y="2329239"/>
            <a:ext cx="360000" cy="36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/>
          </a:p>
        </p:txBody>
      </p:sp>
      <p:grpSp>
        <p:nvGrpSpPr>
          <p:cNvPr id="361" name="Group 360"/>
          <p:cNvGrpSpPr/>
          <p:nvPr/>
        </p:nvGrpSpPr>
        <p:grpSpPr>
          <a:xfrm>
            <a:off x="11115917" y="2329239"/>
            <a:ext cx="1080098" cy="698151"/>
            <a:chOff x="2637512" y="2283059"/>
            <a:chExt cx="1080098" cy="698151"/>
          </a:xfrm>
        </p:grpSpPr>
        <p:sp>
          <p:nvSpPr>
            <p:cNvPr id="363" name="TextBox 362"/>
            <p:cNvSpPr txBox="1"/>
            <p:nvPr/>
          </p:nvSpPr>
          <p:spPr>
            <a:xfrm>
              <a:off x="2637512" y="2611878"/>
              <a:ext cx="10800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900" dirty="0" smtClean="0"/>
                <a:t>Post</a:t>
              </a:r>
            </a:p>
            <a:p>
              <a:pPr algn="ctr"/>
              <a:r>
                <a:rPr lang="nb-NO" sz="900" dirty="0" smtClean="0"/>
                <a:t>(Ett brev)</a:t>
              </a:r>
              <a:endParaRPr lang="nb-NO" sz="900" dirty="0"/>
            </a:p>
          </p:txBody>
        </p:sp>
        <p:sp>
          <p:nvSpPr>
            <p:cNvPr id="364" name="Oval 363"/>
            <p:cNvSpPr>
              <a:spLocks noChangeAspect="1"/>
            </p:cNvSpPr>
            <p:nvPr/>
          </p:nvSpPr>
          <p:spPr>
            <a:xfrm>
              <a:off x="2995790" y="2283059"/>
              <a:ext cx="360000" cy="36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/>
            </a:p>
          </p:txBody>
        </p:sp>
      </p:grpSp>
      <p:pic>
        <p:nvPicPr>
          <p:cNvPr id="362" name="Picture 361"/>
          <p:cNvPicPr>
            <a:picLocks noChangeAspect="1"/>
          </p:cNvPicPr>
          <p:nvPr/>
        </p:nvPicPr>
        <p:blipFill>
          <a:blip r:embed="rId10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3599" y="2427258"/>
            <a:ext cx="241200" cy="172285"/>
          </a:xfrm>
          <a:prstGeom prst="rect">
            <a:avLst/>
          </a:prstGeom>
        </p:spPr>
      </p:pic>
      <p:sp>
        <p:nvSpPr>
          <p:cNvPr id="351" name="Rectangle 350"/>
          <p:cNvSpPr/>
          <p:nvPr/>
        </p:nvSpPr>
        <p:spPr>
          <a:xfrm>
            <a:off x="11135846" y="5021930"/>
            <a:ext cx="1026000" cy="4831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>
                <a:solidFill>
                  <a:schemeClr val="tx1"/>
                </a:solidFill>
              </a:rPr>
              <a:t>Behandle saken og sende </a:t>
            </a:r>
            <a:r>
              <a:rPr lang="nb-NO" sz="900" dirty="0" smtClean="0">
                <a:solidFill>
                  <a:schemeClr val="tx1"/>
                </a:solidFill>
              </a:rPr>
              <a:t>registrerings-bevis per post</a:t>
            </a:r>
            <a:endParaRPr lang="nb-NO" sz="900" dirty="0">
              <a:solidFill>
                <a:schemeClr val="tx1"/>
              </a:solidFill>
            </a:endParaRPr>
          </a:p>
        </p:txBody>
      </p:sp>
      <p:cxnSp>
        <p:nvCxnSpPr>
          <p:cNvPr id="365" name="Straight Connector 364"/>
          <p:cNvCxnSpPr/>
          <p:nvPr/>
        </p:nvCxnSpPr>
        <p:spPr>
          <a:xfrm flipH="1">
            <a:off x="11465232" y="5496132"/>
            <a:ext cx="0" cy="1080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Connector 365"/>
          <p:cNvCxnSpPr/>
          <p:nvPr/>
        </p:nvCxnSpPr>
        <p:spPr>
          <a:xfrm flipV="1">
            <a:off x="11946145" y="5496132"/>
            <a:ext cx="0" cy="1080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7" name="Picture 17" descr="Relatert bild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9873" y="6629834"/>
            <a:ext cx="153090" cy="15309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TextBox 367"/>
          <p:cNvSpPr txBox="1"/>
          <p:nvPr/>
        </p:nvSpPr>
        <p:spPr>
          <a:xfrm>
            <a:off x="11613503" y="6578337"/>
            <a:ext cx="5534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 dirty="0" smtClean="0"/>
              <a:t>Lagrer</a:t>
            </a:r>
            <a:endParaRPr lang="nb-NO" sz="900" dirty="0"/>
          </a:p>
        </p:txBody>
      </p:sp>
      <p:pic>
        <p:nvPicPr>
          <p:cNvPr id="369" name="Picture 17" descr="Relatert bild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8700" y="6629834"/>
            <a:ext cx="153090" cy="15309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TextBox 369"/>
          <p:cNvSpPr txBox="1"/>
          <p:nvPr/>
        </p:nvSpPr>
        <p:spPr>
          <a:xfrm>
            <a:off x="11068782" y="6578337"/>
            <a:ext cx="5534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 dirty="0" smtClean="0"/>
              <a:t>Henter</a:t>
            </a:r>
            <a:endParaRPr lang="nb-NO" sz="900" dirty="0"/>
          </a:p>
        </p:txBody>
      </p:sp>
      <p:pic>
        <p:nvPicPr>
          <p:cNvPr id="371" name="Picture 370"/>
          <p:cNvPicPr>
            <a:picLocks noChangeAspect="1"/>
          </p:cNvPicPr>
          <p:nvPr/>
        </p:nvPicPr>
        <p:blipFill>
          <a:blip r:embed="rId1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453" y="2417689"/>
            <a:ext cx="187018" cy="197408"/>
          </a:xfrm>
          <a:prstGeom prst="rect">
            <a:avLst/>
          </a:prstGeom>
        </p:spPr>
      </p:pic>
      <p:pic>
        <p:nvPicPr>
          <p:cNvPr id="372" name="Picture 371"/>
          <p:cNvPicPr>
            <a:picLocks noChangeAspect="1"/>
          </p:cNvPicPr>
          <p:nvPr/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746" y="530768"/>
            <a:ext cx="144000" cy="144000"/>
          </a:xfrm>
          <a:prstGeom prst="rect">
            <a:avLst/>
          </a:prstGeom>
          <a:ln>
            <a:noFill/>
          </a:ln>
        </p:spPr>
      </p:pic>
      <p:pic>
        <p:nvPicPr>
          <p:cNvPr id="373" name="Picture 372"/>
          <p:cNvPicPr>
            <a:picLocks noChangeAspect="1"/>
          </p:cNvPicPr>
          <p:nvPr/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7798" y="530768"/>
            <a:ext cx="144000" cy="144000"/>
          </a:xfrm>
          <a:prstGeom prst="rect">
            <a:avLst/>
          </a:prstGeom>
          <a:ln>
            <a:noFill/>
          </a:ln>
        </p:spPr>
      </p:pic>
      <p:pic>
        <p:nvPicPr>
          <p:cNvPr id="374" name="Picture 373"/>
          <p:cNvPicPr>
            <a:picLocks noChangeAspect="1"/>
          </p:cNvPicPr>
          <p:nvPr/>
        </p:nvPicPr>
        <p:blipFill>
          <a:blip r:embed="rId1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319" y="508996"/>
            <a:ext cx="144217" cy="144217"/>
          </a:xfrm>
          <a:prstGeom prst="rect">
            <a:avLst/>
          </a:prstGeom>
          <a:ln>
            <a:noFill/>
          </a:ln>
        </p:spPr>
      </p:pic>
      <p:cxnSp>
        <p:nvCxnSpPr>
          <p:cNvPr id="375" name="Straight Connector 374"/>
          <p:cNvCxnSpPr>
            <a:stCxn id="376" idx="2"/>
          </p:cNvCxnSpPr>
          <p:nvPr/>
        </p:nvCxnSpPr>
        <p:spPr>
          <a:xfrm>
            <a:off x="10571432" y="1371238"/>
            <a:ext cx="0" cy="32410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Rectangular Callout 375"/>
          <p:cNvSpPr/>
          <p:nvPr/>
        </p:nvSpPr>
        <p:spPr>
          <a:xfrm>
            <a:off x="10058432" y="507238"/>
            <a:ext cx="1026000" cy="864000"/>
          </a:xfrm>
          <a:prstGeom prst="wedgeRectCallout">
            <a:avLst>
              <a:gd name="adj1" fmla="val -18692"/>
              <a:gd name="adj2" fmla="val 6448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Jeg har levert kontrakten til SUA. Nå </a:t>
            </a:r>
            <a:r>
              <a:rPr lang="nb-NO" sz="900" dirty="0">
                <a:solidFill>
                  <a:schemeClr val="tx1"/>
                </a:solidFill>
              </a:rPr>
              <a:t>må jeg ned til </a:t>
            </a:r>
            <a:r>
              <a:rPr lang="nb-NO" sz="900" dirty="0" smtClean="0">
                <a:solidFill>
                  <a:schemeClr val="tx1"/>
                </a:solidFill>
              </a:rPr>
              <a:t>politiet for </a:t>
            </a:r>
            <a:r>
              <a:rPr lang="nb-NO" sz="900" dirty="0">
                <a:solidFill>
                  <a:schemeClr val="tx1"/>
                </a:solidFill>
              </a:rPr>
              <a:t>å levere den på </a:t>
            </a:r>
            <a:r>
              <a:rPr lang="nb-NO" sz="900" dirty="0" smtClean="0">
                <a:solidFill>
                  <a:schemeClr val="tx1"/>
                </a:solidFill>
              </a:rPr>
              <a:t>nytt.</a:t>
            </a:r>
            <a:endParaRPr lang="nb-NO" sz="900" dirty="0">
              <a:solidFill>
                <a:schemeClr val="tx1"/>
              </a:solidFill>
            </a:endParaRPr>
          </a:p>
        </p:txBody>
      </p:sp>
      <p:cxnSp>
        <p:nvCxnSpPr>
          <p:cNvPr id="377" name="Straight Connector 376"/>
          <p:cNvCxnSpPr/>
          <p:nvPr/>
        </p:nvCxnSpPr>
        <p:spPr>
          <a:xfrm>
            <a:off x="10579572" y="2178499"/>
            <a:ext cx="0" cy="33528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Rectangle 377"/>
          <p:cNvSpPr/>
          <p:nvPr/>
        </p:nvSpPr>
        <p:spPr>
          <a:xfrm>
            <a:off x="10058154" y="1703548"/>
            <a:ext cx="1026000" cy="4831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>
                <a:solidFill>
                  <a:schemeClr val="tx1"/>
                </a:solidFill>
              </a:rPr>
              <a:t>Møte opp hos Politiet for å fullføre registreringen</a:t>
            </a:r>
          </a:p>
        </p:txBody>
      </p:sp>
      <p:cxnSp>
        <p:nvCxnSpPr>
          <p:cNvPr id="379" name="Straight Connector 378"/>
          <p:cNvCxnSpPr>
            <a:stCxn id="381" idx="2"/>
            <a:endCxn id="384" idx="0"/>
          </p:cNvCxnSpPr>
          <p:nvPr/>
        </p:nvCxnSpPr>
        <p:spPr>
          <a:xfrm flipH="1">
            <a:off x="10571125" y="2888890"/>
            <a:ext cx="7120" cy="213304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0" name="Group 379"/>
          <p:cNvGrpSpPr/>
          <p:nvPr/>
        </p:nvGrpSpPr>
        <p:grpSpPr>
          <a:xfrm>
            <a:off x="10038196" y="2329239"/>
            <a:ext cx="1080098" cy="559651"/>
            <a:chOff x="2637512" y="2283059"/>
            <a:chExt cx="1080098" cy="559651"/>
          </a:xfrm>
        </p:grpSpPr>
        <p:sp>
          <p:nvSpPr>
            <p:cNvPr id="381" name="TextBox 380"/>
            <p:cNvSpPr txBox="1"/>
            <p:nvPr/>
          </p:nvSpPr>
          <p:spPr>
            <a:xfrm>
              <a:off x="2637512" y="2611878"/>
              <a:ext cx="108009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900" dirty="0" smtClean="0"/>
                <a:t>Politikontor</a:t>
              </a:r>
            </a:p>
          </p:txBody>
        </p:sp>
        <p:sp>
          <p:nvSpPr>
            <p:cNvPr id="382" name="Oval 381"/>
            <p:cNvSpPr>
              <a:spLocks noChangeAspect="1"/>
            </p:cNvSpPr>
            <p:nvPr/>
          </p:nvSpPr>
          <p:spPr>
            <a:xfrm>
              <a:off x="2995790" y="2283059"/>
              <a:ext cx="360000" cy="36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/>
            </a:p>
          </p:txBody>
        </p:sp>
      </p:grpSp>
      <p:sp>
        <p:nvSpPr>
          <p:cNvPr id="384" name="Rectangle 383"/>
          <p:cNvSpPr/>
          <p:nvPr/>
        </p:nvSpPr>
        <p:spPr>
          <a:xfrm>
            <a:off x="10058125" y="5021930"/>
            <a:ext cx="1026000" cy="4831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>
                <a:solidFill>
                  <a:schemeClr val="tx1"/>
                </a:solidFill>
              </a:rPr>
              <a:t>Kontrollere ID og fullføre registreringen </a:t>
            </a:r>
          </a:p>
        </p:txBody>
      </p:sp>
      <p:cxnSp>
        <p:nvCxnSpPr>
          <p:cNvPr id="385" name="Straight Connector 384"/>
          <p:cNvCxnSpPr/>
          <p:nvPr/>
        </p:nvCxnSpPr>
        <p:spPr>
          <a:xfrm flipH="1">
            <a:off x="10354854" y="5496132"/>
            <a:ext cx="0" cy="1080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Connector 385"/>
          <p:cNvCxnSpPr/>
          <p:nvPr/>
        </p:nvCxnSpPr>
        <p:spPr>
          <a:xfrm flipV="1">
            <a:off x="10901082" y="5496132"/>
            <a:ext cx="0" cy="1080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7" name="Picture 17" descr="Relatert bild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381" y="6629834"/>
            <a:ext cx="153090" cy="15309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TextBox 387"/>
          <p:cNvSpPr txBox="1"/>
          <p:nvPr/>
        </p:nvSpPr>
        <p:spPr>
          <a:xfrm>
            <a:off x="10503124" y="6578337"/>
            <a:ext cx="5534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 dirty="0" smtClean="0"/>
              <a:t>Lagrer</a:t>
            </a:r>
            <a:endParaRPr lang="nb-NO" sz="900" dirty="0"/>
          </a:p>
        </p:txBody>
      </p:sp>
      <p:pic>
        <p:nvPicPr>
          <p:cNvPr id="389" name="Picture 17" descr="Relatert bild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5664" y="6629834"/>
            <a:ext cx="153090" cy="15309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TextBox 389"/>
          <p:cNvSpPr txBox="1"/>
          <p:nvPr/>
        </p:nvSpPr>
        <p:spPr>
          <a:xfrm>
            <a:off x="9925747" y="6578337"/>
            <a:ext cx="5534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 dirty="0" smtClean="0"/>
              <a:t>Henter</a:t>
            </a:r>
            <a:endParaRPr lang="nb-NO" sz="900" dirty="0"/>
          </a:p>
        </p:txBody>
      </p:sp>
      <p:pic>
        <p:nvPicPr>
          <p:cNvPr id="391" name="Picture 390"/>
          <p:cNvPicPr>
            <a:picLocks noChangeAspect="1"/>
          </p:cNvPicPr>
          <p:nvPr/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077" y="530768"/>
            <a:ext cx="144000" cy="144000"/>
          </a:xfrm>
          <a:prstGeom prst="rect">
            <a:avLst/>
          </a:prstGeom>
          <a:ln>
            <a:noFill/>
          </a:ln>
        </p:spPr>
      </p:pic>
      <p:pic>
        <p:nvPicPr>
          <p:cNvPr id="392" name="Picture 391"/>
          <p:cNvPicPr>
            <a:picLocks noChangeAspect="1"/>
          </p:cNvPicPr>
          <p:nvPr/>
        </p:nvPicPr>
        <p:blipFill>
          <a:blip r:embed="rId9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923" y="2400242"/>
            <a:ext cx="199594" cy="242366"/>
          </a:xfrm>
          <a:prstGeom prst="rect">
            <a:avLst/>
          </a:prstGeom>
        </p:spPr>
      </p:pic>
      <p:pic>
        <p:nvPicPr>
          <p:cNvPr id="393" name="Picture 392"/>
          <p:cNvPicPr>
            <a:picLocks noChangeAspect="1"/>
          </p:cNvPicPr>
          <p:nvPr/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717" y="508996"/>
            <a:ext cx="144000" cy="144000"/>
          </a:xfrm>
          <a:prstGeom prst="rect">
            <a:avLst/>
          </a:prstGeom>
          <a:ln>
            <a:noFill/>
          </a:ln>
        </p:spPr>
      </p:pic>
      <p:sp>
        <p:nvSpPr>
          <p:cNvPr id="175" name="Pentagon 174"/>
          <p:cNvSpPr/>
          <p:nvPr/>
        </p:nvSpPr>
        <p:spPr>
          <a:xfrm>
            <a:off x="1225672" y="19865"/>
            <a:ext cx="2124000" cy="144220"/>
          </a:xfrm>
          <a:prstGeom prst="homePlate">
            <a:avLst/>
          </a:prstGeom>
          <a:noFill/>
          <a:ln w="19050"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000" dirty="0" smtClean="0">
                <a:solidFill>
                  <a:srgbClr val="44546A"/>
                </a:solidFill>
              </a:rPr>
              <a:t>Registrere seg</a:t>
            </a:r>
            <a:endParaRPr lang="nb-NO" sz="1000" dirty="0">
              <a:solidFill>
                <a:srgbClr val="44546A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533183" y="6339940"/>
            <a:ext cx="2743200" cy="365125"/>
          </a:xfrm>
        </p:spPr>
        <p:txBody>
          <a:bodyPr/>
          <a:lstStyle/>
          <a:p>
            <a:fld id="{164DD603-FD65-4EEE-9B87-2A59E920CFC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13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entagon 150"/>
          <p:cNvSpPr/>
          <p:nvPr/>
        </p:nvSpPr>
        <p:spPr>
          <a:xfrm>
            <a:off x="8994762" y="173318"/>
            <a:ext cx="3168000" cy="216000"/>
          </a:xfrm>
          <a:prstGeom prst="homePlate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36000" rtlCol="0" anchor="ctr"/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Bli e-bruker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159" name="Pentagon 158"/>
          <p:cNvSpPr/>
          <p:nvPr/>
        </p:nvSpPr>
        <p:spPr>
          <a:xfrm>
            <a:off x="6581779" y="173318"/>
            <a:ext cx="2520000" cy="216000"/>
          </a:xfrm>
          <a:prstGeom prst="homePlate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000" dirty="0">
                <a:solidFill>
                  <a:schemeClr val="tx1"/>
                </a:solidFill>
              </a:rPr>
              <a:t>L</a:t>
            </a:r>
            <a:r>
              <a:rPr lang="nb-NO" sz="1000" dirty="0" smtClean="0">
                <a:solidFill>
                  <a:schemeClr val="tx1"/>
                </a:solidFill>
              </a:rPr>
              <a:t>eie bolig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1217757" y="6531493"/>
            <a:ext cx="10944000" cy="323996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1228076" y="1621798"/>
            <a:ext cx="10944000" cy="637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16" name="Rectangle 115"/>
          <p:cNvSpPr/>
          <p:nvPr/>
        </p:nvSpPr>
        <p:spPr>
          <a:xfrm>
            <a:off x="35753" y="6531489"/>
            <a:ext cx="1182005" cy="323996"/>
          </a:xfrm>
          <a:prstGeom prst="rect">
            <a:avLst/>
          </a:prstGeom>
          <a:solidFill>
            <a:schemeClr val="accent5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nb-NO" sz="1000" dirty="0">
                <a:solidFill>
                  <a:schemeClr val="tx1"/>
                </a:solidFill>
              </a:rPr>
              <a:t>Fagsystemer og fellesløsninger</a:t>
            </a:r>
          </a:p>
        </p:txBody>
      </p:sp>
      <p:graphicFrame>
        <p:nvGraphicFramePr>
          <p:cNvPr id="77" name="Object 76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75" name="think-cell Slide" r:id="rId5" imgW="530" imgH="528" progId="TCLayout.ActiveDocument.1">
                  <p:embed/>
                </p:oleObj>
              </mc:Choice>
              <mc:Fallback>
                <p:oleObj name="think-cell Slide" r:id="rId5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" name="Rectangle 94"/>
          <p:cNvSpPr/>
          <p:nvPr/>
        </p:nvSpPr>
        <p:spPr>
          <a:xfrm>
            <a:off x="1225672" y="2286616"/>
            <a:ext cx="10944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89" name="Rectangle 88"/>
          <p:cNvSpPr/>
          <p:nvPr/>
        </p:nvSpPr>
        <p:spPr>
          <a:xfrm>
            <a:off x="1228076" y="401334"/>
            <a:ext cx="10944000" cy="11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/>
          </a:p>
        </p:txBody>
      </p:sp>
      <p:sp>
        <p:nvSpPr>
          <p:cNvPr id="88" name="Rectangle 87"/>
          <p:cNvSpPr/>
          <p:nvPr/>
        </p:nvSpPr>
        <p:spPr>
          <a:xfrm>
            <a:off x="1217758" y="6243969"/>
            <a:ext cx="10944000" cy="252000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35754" y="401334"/>
            <a:ext cx="1182004" cy="118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nb-NO" sz="1000" dirty="0">
                <a:solidFill>
                  <a:schemeClr val="tx1"/>
                </a:solidFill>
              </a:rPr>
              <a:t>Opplevelse</a:t>
            </a:r>
          </a:p>
        </p:txBody>
      </p:sp>
      <p:sp>
        <p:nvSpPr>
          <p:cNvPr id="87" name="Rectangle 86"/>
          <p:cNvSpPr/>
          <p:nvPr/>
        </p:nvSpPr>
        <p:spPr>
          <a:xfrm>
            <a:off x="35755" y="2286616"/>
            <a:ext cx="1182003" cy="720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Kontaktpunkt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35756" y="6243969"/>
            <a:ext cx="1182003" cy="252000"/>
          </a:xfrm>
          <a:prstGeom prst="rect">
            <a:avLst/>
          </a:prstGeom>
          <a:solidFill>
            <a:schemeClr val="accent5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nb-NO" sz="1000" dirty="0">
                <a:solidFill>
                  <a:schemeClr val="tx1"/>
                </a:solidFill>
              </a:rPr>
              <a:t>Regelverk</a:t>
            </a:r>
          </a:p>
        </p:txBody>
      </p:sp>
      <p:sp>
        <p:nvSpPr>
          <p:cNvPr id="180" name="Rectangle 179"/>
          <p:cNvSpPr/>
          <p:nvPr/>
        </p:nvSpPr>
        <p:spPr>
          <a:xfrm>
            <a:off x="1228076" y="3044964"/>
            <a:ext cx="10944000" cy="637285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76" name="Rectangle 75"/>
          <p:cNvSpPr/>
          <p:nvPr/>
        </p:nvSpPr>
        <p:spPr>
          <a:xfrm>
            <a:off x="1228076" y="3679068"/>
            <a:ext cx="10944000" cy="637285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5" name="Straight Connector 134"/>
          <p:cNvCxnSpPr/>
          <p:nvPr/>
        </p:nvCxnSpPr>
        <p:spPr>
          <a:xfrm>
            <a:off x="35795" y="4307186"/>
            <a:ext cx="12168000" cy="0"/>
          </a:xfrm>
          <a:prstGeom prst="line">
            <a:avLst/>
          </a:prstGeom>
          <a:ln>
            <a:solidFill>
              <a:srgbClr val="00000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35795" y="3680127"/>
            <a:ext cx="12168000" cy="0"/>
          </a:xfrm>
          <a:prstGeom prst="line">
            <a:avLst/>
          </a:prstGeom>
          <a:ln>
            <a:solidFill>
              <a:srgbClr val="00000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>
            <a:off x="1228075" y="4313472"/>
            <a:ext cx="10944000" cy="637285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2" name="Straight Connector 111"/>
          <p:cNvCxnSpPr/>
          <p:nvPr/>
        </p:nvCxnSpPr>
        <p:spPr>
          <a:xfrm>
            <a:off x="35795" y="4941590"/>
            <a:ext cx="12168000" cy="0"/>
          </a:xfrm>
          <a:prstGeom prst="line">
            <a:avLst/>
          </a:prstGeom>
          <a:ln>
            <a:solidFill>
              <a:srgbClr val="00000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1228075" y="4946817"/>
            <a:ext cx="10944000" cy="637285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0" name="Straight Connector 119"/>
          <p:cNvCxnSpPr/>
          <p:nvPr/>
        </p:nvCxnSpPr>
        <p:spPr>
          <a:xfrm>
            <a:off x="35795" y="5574936"/>
            <a:ext cx="12168000" cy="0"/>
          </a:xfrm>
          <a:prstGeom prst="line">
            <a:avLst/>
          </a:prstGeom>
          <a:ln>
            <a:solidFill>
              <a:srgbClr val="00000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Rectangle 181"/>
          <p:cNvSpPr/>
          <p:nvPr/>
        </p:nvSpPr>
        <p:spPr>
          <a:xfrm>
            <a:off x="1228075" y="5580150"/>
            <a:ext cx="10944000" cy="637285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Rectangle 162"/>
          <p:cNvSpPr/>
          <p:nvPr/>
        </p:nvSpPr>
        <p:spPr>
          <a:xfrm>
            <a:off x="35755" y="3679068"/>
            <a:ext cx="1182004" cy="637285"/>
          </a:xfrm>
          <a:prstGeom prst="rect">
            <a:avLst/>
          </a:prstGeom>
          <a:solidFill>
            <a:schemeClr val="accent5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nb-NO" sz="1000" dirty="0">
                <a:solidFill>
                  <a:schemeClr val="tx1"/>
                </a:solidFill>
              </a:rPr>
              <a:t>NAV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35754" y="4946817"/>
            <a:ext cx="1182005" cy="637285"/>
          </a:xfrm>
          <a:prstGeom prst="rect">
            <a:avLst/>
          </a:prstGeom>
          <a:solidFill>
            <a:schemeClr val="accent5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nb-NO" sz="1000" dirty="0">
                <a:solidFill>
                  <a:schemeClr val="tx1"/>
                </a:solidFill>
              </a:rPr>
              <a:t>UDI / Politiet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35754" y="4313472"/>
            <a:ext cx="1182006" cy="637285"/>
          </a:xfrm>
          <a:prstGeom prst="rect">
            <a:avLst/>
          </a:prstGeom>
          <a:solidFill>
            <a:schemeClr val="accent5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nb-NO" sz="1000" dirty="0">
                <a:solidFill>
                  <a:schemeClr val="tx1"/>
                </a:solidFill>
              </a:rPr>
              <a:t>Skatteetaten (skattekontor og Folkeregisteret)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35755" y="3044964"/>
            <a:ext cx="1182004" cy="637285"/>
          </a:xfrm>
          <a:prstGeom prst="rect">
            <a:avLst/>
          </a:prstGeom>
          <a:solidFill>
            <a:schemeClr val="accent5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nb-NO" sz="1000" dirty="0">
                <a:solidFill>
                  <a:schemeClr val="tx1"/>
                </a:solidFill>
              </a:rPr>
              <a:t>Private aktører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35754" y="5580150"/>
            <a:ext cx="1182005" cy="637285"/>
          </a:xfrm>
          <a:prstGeom prst="rect">
            <a:avLst/>
          </a:prstGeom>
          <a:solidFill>
            <a:schemeClr val="accent5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nb-NO" sz="1000" dirty="0" err="1">
                <a:solidFill>
                  <a:schemeClr val="tx1"/>
                </a:solidFill>
              </a:rPr>
              <a:t>Difi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35755" y="1621798"/>
            <a:ext cx="1182004" cy="6372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nb-NO" sz="1000" dirty="0">
                <a:solidFill>
                  <a:schemeClr val="tx1"/>
                </a:solidFill>
              </a:rPr>
              <a:t>Prosess for brukeren</a:t>
            </a:r>
          </a:p>
        </p:txBody>
      </p:sp>
      <p:cxnSp>
        <p:nvCxnSpPr>
          <p:cNvPr id="272" name="Straight Connector 271"/>
          <p:cNvCxnSpPr>
            <a:stCxn id="278" idx="2"/>
            <a:endCxn id="270" idx="0"/>
          </p:cNvCxnSpPr>
          <p:nvPr/>
        </p:nvCxnSpPr>
        <p:spPr>
          <a:xfrm flipH="1">
            <a:off x="8327290" y="1371238"/>
            <a:ext cx="0" cy="33498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Rectangular Callout 277"/>
          <p:cNvSpPr/>
          <p:nvPr/>
        </p:nvSpPr>
        <p:spPr>
          <a:xfrm>
            <a:off x="7715953" y="507238"/>
            <a:ext cx="1243202" cy="864000"/>
          </a:xfrm>
          <a:prstGeom prst="wedgeRectCallout">
            <a:avLst>
              <a:gd name="adj1" fmla="val -18693"/>
              <a:gd name="adj2" fmla="val 668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>
                <a:solidFill>
                  <a:schemeClr val="tx1"/>
                </a:solidFill>
              </a:rPr>
              <a:t>Det føles utrygt å skrive under på en </a:t>
            </a:r>
            <a:r>
              <a:rPr lang="nb-NO" sz="900" dirty="0" smtClean="0">
                <a:solidFill>
                  <a:schemeClr val="tx1"/>
                </a:solidFill>
              </a:rPr>
              <a:t>kontrakt </a:t>
            </a:r>
            <a:r>
              <a:rPr lang="nb-NO" sz="900" dirty="0">
                <a:solidFill>
                  <a:schemeClr val="tx1"/>
                </a:solidFill>
              </a:rPr>
              <a:t>som er på </a:t>
            </a:r>
            <a:r>
              <a:rPr lang="nb-NO" sz="900" dirty="0" smtClean="0">
                <a:solidFill>
                  <a:schemeClr val="tx1"/>
                </a:solidFill>
              </a:rPr>
              <a:t>norsk.</a:t>
            </a:r>
            <a:endParaRPr lang="nb-NO" sz="900" dirty="0">
              <a:solidFill>
                <a:schemeClr val="tx1"/>
              </a:solidFill>
            </a:endParaRPr>
          </a:p>
        </p:txBody>
      </p:sp>
      <p:sp>
        <p:nvSpPr>
          <p:cNvPr id="270" name="Rectangle 269"/>
          <p:cNvSpPr/>
          <p:nvPr/>
        </p:nvSpPr>
        <p:spPr>
          <a:xfrm>
            <a:off x="7715953" y="1706227"/>
            <a:ext cx="1222673" cy="4831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Signere kontrakt og åpne depositumskonto</a:t>
            </a:r>
            <a:endParaRPr lang="nb-NO" sz="900" dirty="0">
              <a:solidFill>
                <a:schemeClr val="tx1"/>
              </a:solidFill>
            </a:endParaRPr>
          </a:p>
        </p:txBody>
      </p:sp>
      <p:cxnSp>
        <p:nvCxnSpPr>
          <p:cNvPr id="197" name="Straight Connector 196"/>
          <p:cNvCxnSpPr/>
          <p:nvPr/>
        </p:nvCxnSpPr>
        <p:spPr>
          <a:xfrm>
            <a:off x="8337554" y="2170490"/>
            <a:ext cx="0" cy="180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" name="Picture 17" descr="Relatert bild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6" y="6629834"/>
            <a:ext cx="153090" cy="15309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TextBox 206"/>
          <p:cNvSpPr txBox="1"/>
          <p:nvPr/>
        </p:nvSpPr>
        <p:spPr>
          <a:xfrm>
            <a:off x="1291806" y="6578337"/>
            <a:ext cx="5534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 dirty="0" smtClean="0"/>
              <a:t>Lagrer </a:t>
            </a:r>
            <a:endParaRPr lang="nb-NO" sz="900" dirty="0"/>
          </a:p>
        </p:txBody>
      </p:sp>
      <p:cxnSp>
        <p:nvCxnSpPr>
          <p:cNvPr id="210" name="Straight Connector 209"/>
          <p:cNvCxnSpPr/>
          <p:nvPr/>
        </p:nvCxnSpPr>
        <p:spPr>
          <a:xfrm flipH="1">
            <a:off x="1835706" y="3048980"/>
            <a:ext cx="0" cy="358085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1798120" y="2189385"/>
            <a:ext cx="0" cy="24111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 flipH="1" flipV="1">
            <a:off x="1840037" y="5232644"/>
            <a:ext cx="3334" cy="6563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/>
          <p:cNvSpPr/>
          <p:nvPr/>
        </p:nvSpPr>
        <p:spPr>
          <a:xfrm>
            <a:off x="1267800" y="1706227"/>
            <a:ext cx="1026000" cy="4831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Melde inn flytting på ett skjema</a:t>
            </a:r>
            <a:endParaRPr lang="nb-NO" sz="900" dirty="0">
              <a:solidFill>
                <a:schemeClr val="tx1"/>
              </a:solidFill>
            </a:endParaRPr>
          </a:p>
        </p:txBody>
      </p:sp>
      <p:sp>
        <p:nvSpPr>
          <p:cNvPr id="315" name="Rectangle 314"/>
          <p:cNvSpPr/>
          <p:nvPr/>
        </p:nvSpPr>
        <p:spPr>
          <a:xfrm>
            <a:off x="1274087" y="4390557"/>
            <a:ext cx="1026000" cy="4831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>
                <a:solidFill>
                  <a:schemeClr val="tx1"/>
                </a:solidFill>
              </a:rPr>
              <a:t>Kontrollere ID. Taste inn og arkivere </a:t>
            </a:r>
            <a:r>
              <a:rPr lang="nb-NO" sz="900" dirty="0" smtClean="0">
                <a:solidFill>
                  <a:schemeClr val="tx1"/>
                </a:solidFill>
              </a:rPr>
              <a:t>melding om flytting</a:t>
            </a:r>
            <a:endParaRPr lang="nb-NO" sz="900" dirty="0">
              <a:solidFill>
                <a:schemeClr val="tx1"/>
              </a:solidFill>
            </a:endParaRPr>
          </a:p>
        </p:txBody>
      </p:sp>
      <p:cxnSp>
        <p:nvCxnSpPr>
          <p:cNvPr id="188" name="Straight Connector 187"/>
          <p:cNvCxnSpPr/>
          <p:nvPr/>
        </p:nvCxnSpPr>
        <p:spPr>
          <a:xfrm>
            <a:off x="2898600" y="1371238"/>
            <a:ext cx="0" cy="32410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Rectangular Callout 246"/>
          <p:cNvSpPr/>
          <p:nvPr/>
        </p:nvSpPr>
        <p:spPr>
          <a:xfrm>
            <a:off x="2363828" y="507238"/>
            <a:ext cx="1026000" cy="864000"/>
          </a:xfrm>
          <a:prstGeom prst="wedgeRectCallout">
            <a:avLst>
              <a:gd name="adj1" fmla="val -18692"/>
              <a:gd name="adj2" fmla="val 6448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   Jeg er usikker om min sak er under behandling eller om svaret har forsvunnet i post.</a:t>
            </a:r>
            <a:endParaRPr lang="nb-NO" sz="900" dirty="0">
              <a:solidFill>
                <a:schemeClr val="tx1"/>
              </a:solidFill>
            </a:endParaRPr>
          </a:p>
        </p:txBody>
      </p:sp>
      <p:cxnSp>
        <p:nvCxnSpPr>
          <p:cNvPr id="189" name="Straight Connector 188"/>
          <p:cNvCxnSpPr/>
          <p:nvPr/>
        </p:nvCxnSpPr>
        <p:spPr>
          <a:xfrm>
            <a:off x="2906740" y="2178499"/>
            <a:ext cx="0" cy="33528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Rectangle 272"/>
          <p:cNvSpPr/>
          <p:nvPr/>
        </p:nvSpPr>
        <p:spPr>
          <a:xfrm>
            <a:off x="2363550" y="1703548"/>
            <a:ext cx="1026000" cy="4831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Motta fødselsnummer i post</a:t>
            </a:r>
            <a:endParaRPr lang="nb-NO" sz="900" dirty="0">
              <a:solidFill>
                <a:schemeClr val="tx1"/>
              </a:solidFill>
            </a:endParaRPr>
          </a:p>
        </p:txBody>
      </p:sp>
      <p:cxnSp>
        <p:nvCxnSpPr>
          <p:cNvPr id="219" name="Straight Connector 218"/>
          <p:cNvCxnSpPr>
            <a:stCxn id="217" idx="2"/>
          </p:cNvCxnSpPr>
          <p:nvPr/>
        </p:nvCxnSpPr>
        <p:spPr>
          <a:xfrm>
            <a:off x="6094151" y="1371238"/>
            <a:ext cx="0" cy="33498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Rectangular Callout 216"/>
          <p:cNvSpPr/>
          <p:nvPr/>
        </p:nvSpPr>
        <p:spPr>
          <a:xfrm>
            <a:off x="5581151" y="507238"/>
            <a:ext cx="1026000" cy="864000"/>
          </a:xfrm>
          <a:prstGeom prst="wedgeRectCallout">
            <a:avLst>
              <a:gd name="adj1" fmla="val -18693"/>
              <a:gd name="adj2" fmla="val 668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Jeg har nettopp flyttet, og håper at brevet kommer frem!</a:t>
            </a:r>
            <a:endParaRPr lang="nb-NO" sz="900" dirty="0">
              <a:solidFill>
                <a:schemeClr val="tx1"/>
              </a:solidFill>
            </a:endParaRPr>
          </a:p>
        </p:txBody>
      </p:sp>
      <p:pic>
        <p:nvPicPr>
          <p:cNvPr id="218" name="Picture 217"/>
          <p:cNvPicPr>
            <a:picLocks noChangeAspect="1"/>
          </p:cNvPicPr>
          <p:nvPr/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855" y="508996"/>
            <a:ext cx="144000" cy="144000"/>
          </a:xfrm>
          <a:prstGeom prst="rect">
            <a:avLst/>
          </a:prstGeom>
          <a:ln>
            <a:noFill/>
          </a:ln>
        </p:spPr>
      </p:pic>
      <p:sp>
        <p:nvSpPr>
          <p:cNvPr id="279" name="Rectangle 278"/>
          <p:cNvSpPr/>
          <p:nvPr/>
        </p:nvSpPr>
        <p:spPr>
          <a:xfrm>
            <a:off x="5579662" y="1706227"/>
            <a:ext cx="1026000" cy="4831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Motta informasjon om åpnet bankkonto</a:t>
            </a:r>
            <a:endParaRPr lang="nb-NO" sz="900" dirty="0">
              <a:solidFill>
                <a:schemeClr val="tx1"/>
              </a:solidFill>
            </a:endParaRPr>
          </a:p>
        </p:txBody>
      </p:sp>
      <p:cxnSp>
        <p:nvCxnSpPr>
          <p:cNvPr id="212" name="Straight Connector 211"/>
          <p:cNvCxnSpPr>
            <a:stCxn id="214" idx="2"/>
          </p:cNvCxnSpPr>
          <p:nvPr/>
        </p:nvCxnSpPr>
        <p:spPr>
          <a:xfrm>
            <a:off x="7160512" y="1378321"/>
            <a:ext cx="0" cy="32790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tangular Callout 213"/>
          <p:cNvSpPr/>
          <p:nvPr/>
        </p:nvSpPr>
        <p:spPr>
          <a:xfrm>
            <a:off x="6647512" y="514321"/>
            <a:ext cx="1026000" cy="864000"/>
          </a:xfrm>
          <a:prstGeom prst="wedgeRectCallout">
            <a:avLst>
              <a:gd name="adj1" fmla="val -18693"/>
              <a:gd name="adj2" fmla="val 668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Informasjon om boliger er ofte på norsk.</a:t>
            </a:r>
            <a:endParaRPr lang="nb-NO" sz="900" dirty="0">
              <a:solidFill>
                <a:schemeClr val="tx1"/>
              </a:solidFill>
            </a:endParaRPr>
          </a:p>
        </p:txBody>
      </p:sp>
      <p:pic>
        <p:nvPicPr>
          <p:cNvPr id="215" name="Picture 214"/>
          <p:cNvPicPr>
            <a:picLocks noChangeAspect="1"/>
          </p:cNvPicPr>
          <p:nvPr/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961" y="508996"/>
            <a:ext cx="144000" cy="144000"/>
          </a:xfrm>
          <a:prstGeom prst="rect">
            <a:avLst/>
          </a:prstGeom>
          <a:ln>
            <a:noFill/>
          </a:ln>
        </p:spPr>
      </p:pic>
      <p:cxnSp>
        <p:nvCxnSpPr>
          <p:cNvPr id="194" name="Straight Connector 193"/>
          <p:cNvCxnSpPr/>
          <p:nvPr/>
        </p:nvCxnSpPr>
        <p:spPr>
          <a:xfrm>
            <a:off x="7136784" y="2170490"/>
            <a:ext cx="0" cy="28115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Rectangle 285"/>
          <p:cNvSpPr/>
          <p:nvPr/>
        </p:nvSpPr>
        <p:spPr>
          <a:xfrm>
            <a:off x="6647512" y="1706227"/>
            <a:ext cx="1026000" cy="4831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Ta kontakt med boligutleiere og besøke visninger</a:t>
            </a:r>
            <a:endParaRPr lang="nb-NO" sz="900" dirty="0">
              <a:solidFill>
                <a:schemeClr val="tx1"/>
              </a:solidFill>
            </a:endParaRPr>
          </a:p>
        </p:txBody>
      </p:sp>
      <p:sp>
        <p:nvSpPr>
          <p:cNvPr id="252" name="Rectangular Callout 251"/>
          <p:cNvSpPr/>
          <p:nvPr/>
        </p:nvSpPr>
        <p:spPr>
          <a:xfrm>
            <a:off x="3442549" y="507238"/>
            <a:ext cx="1026000" cy="864000"/>
          </a:xfrm>
          <a:prstGeom prst="wedgeRectCallout">
            <a:avLst>
              <a:gd name="adj1" fmla="val -18692"/>
              <a:gd name="adj2" fmla="val 6448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      Jeg </a:t>
            </a:r>
            <a:r>
              <a:rPr lang="nb-NO" sz="900" dirty="0">
                <a:solidFill>
                  <a:schemeClr val="tx1"/>
                </a:solidFill>
              </a:rPr>
              <a:t>har søkt om å åpne konto på nett. Jeg venter på svar, men håper det går i orden denne </a:t>
            </a:r>
            <a:r>
              <a:rPr lang="nb-NO" sz="900" dirty="0" smtClean="0">
                <a:solidFill>
                  <a:schemeClr val="tx1"/>
                </a:solidFill>
              </a:rPr>
              <a:t>gangen.</a:t>
            </a:r>
            <a:endParaRPr lang="nb-NO" sz="900" dirty="0">
              <a:solidFill>
                <a:schemeClr val="tx1"/>
              </a:solidFill>
            </a:endParaRPr>
          </a:p>
        </p:txBody>
      </p:sp>
      <p:cxnSp>
        <p:nvCxnSpPr>
          <p:cNvPr id="171" name="Straight Connector 170"/>
          <p:cNvCxnSpPr>
            <a:stCxn id="252" idx="2"/>
          </p:cNvCxnSpPr>
          <p:nvPr/>
        </p:nvCxnSpPr>
        <p:spPr>
          <a:xfrm>
            <a:off x="3955549" y="1371238"/>
            <a:ext cx="0" cy="33498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Rectangle 297"/>
          <p:cNvSpPr/>
          <p:nvPr/>
        </p:nvSpPr>
        <p:spPr>
          <a:xfrm>
            <a:off x="3437806" y="1706227"/>
            <a:ext cx="1026000" cy="4831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Søke om bankkonto på bankens nettside</a:t>
            </a:r>
            <a:endParaRPr lang="nb-NO" sz="9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>
            <a:endCxn id="336" idx="0"/>
          </p:cNvCxnSpPr>
          <p:nvPr/>
        </p:nvCxnSpPr>
        <p:spPr>
          <a:xfrm flipH="1">
            <a:off x="2876521" y="3048980"/>
            <a:ext cx="0" cy="134157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Rectangle 335"/>
          <p:cNvSpPr/>
          <p:nvPr/>
        </p:nvSpPr>
        <p:spPr>
          <a:xfrm>
            <a:off x="2363521" y="4390557"/>
            <a:ext cx="1026000" cy="4831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>
                <a:solidFill>
                  <a:schemeClr val="tx1"/>
                </a:solidFill>
              </a:rPr>
              <a:t>Behandle saken og sende </a:t>
            </a:r>
            <a:r>
              <a:rPr lang="nb-NO" sz="900" dirty="0" err="1" smtClean="0">
                <a:solidFill>
                  <a:schemeClr val="tx1"/>
                </a:solidFill>
              </a:rPr>
              <a:t>fødselsnr</a:t>
            </a:r>
            <a:r>
              <a:rPr lang="nb-NO" sz="900" dirty="0" smtClean="0">
                <a:solidFill>
                  <a:schemeClr val="tx1"/>
                </a:solidFill>
              </a:rPr>
              <a:t> per post (to brev)</a:t>
            </a:r>
            <a:endParaRPr lang="nb-NO" sz="900" dirty="0">
              <a:solidFill>
                <a:schemeClr val="tx1"/>
              </a:solidFill>
            </a:endParaRPr>
          </a:p>
        </p:txBody>
      </p:sp>
      <p:cxnSp>
        <p:nvCxnSpPr>
          <p:cNvPr id="342" name="Straight Connector 341"/>
          <p:cNvCxnSpPr/>
          <p:nvPr/>
        </p:nvCxnSpPr>
        <p:spPr>
          <a:xfrm>
            <a:off x="7227172" y="3048980"/>
            <a:ext cx="0" cy="30647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Rectangle 343"/>
          <p:cNvSpPr/>
          <p:nvPr/>
        </p:nvSpPr>
        <p:spPr>
          <a:xfrm>
            <a:off x="6666417" y="3113895"/>
            <a:ext cx="1007095" cy="4831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Holde dialog med potensielle leietakere</a:t>
            </a:r>
            <a:endParaRPr lang="nb-NO" sz="900" dirty="0">
              <a:solidFill>
                <a:schemeClr val="tx1"/>
              </a:solidFill>
            </a:endParaRPr>
          </a:p>
        </p:txBody>
      </p:sp>
      <p:sp>
        <p:nvSpPr>
          <p:cNvPr id="155" name="Pentagon 154"/>
          <p:cNvSpPr/>
          <p:nvPr/>
        </p:nvSpPr>
        <p:spPr>
          <a:xfrm>
            <a:off x="3423130" y="173318"/>
            <a:ext cx="3312000" cy="216000"/>
          </a:xfrm>
          <a:prstGeom prst="homePlate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000" dirty="0">
                <a:solidFill>
                  <a:schemeClr val="tx1"/>
                </a:solidFill>
              </a:rPr>
              <a:t>Å</a:t>
            </a:r>
            <a:r>
              <a:rPr lang="nb-NO" sz="1000" dirty="0" smtClean="0">
                <a:solidFill>
                  <a:schemeClr val="tx1"/>
                </a:solidFill>
              </a:rPr>
              <a:t>pne bankkonto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162" name="Pentagon 161"/>
          <p:cNvSpPr/>
          <p:nvPr/>
        </p:nvSpPr>
        <p:spPr>
          <a:xfrm>
            <a:off x="1204619" y="173321"/>
            <a:ext cx="2340000" cy="216000"/>
          </a:xfrm>
          <a:prstGeom prst="homePlate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Melde flytting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816149" y="127012"/>
            <a:ext cx="4154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b-NO" sz="1000" b="1" dirty="0" smtClean="0"/>
              <a:t>Steg</a:t>
            </a:r>
            <a:endParaRPr lang="nb-NO" sz="1000" b="1" dirty="0"/>
          </a:p>
        </p:txBody>
      </p:sp>
      <p:cxnSp>
        <p:nvCxnSpPr>
          <p:cNvPr id="172" name="Straight Connector 171"/>
          <p:cNvCxnSpPr/>
          <p:nvPr/>
        </p:nvCxnSpPr>
        <p:spPr>
          <a:xfrm>
            <a:off x="1771815" y="975237"/>
            <a:ext cx="0" cy="72010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ectangular Callout 172"/>
          <p:cNvSpPr/>
          <p:nvPr/>
        </p:nvSpPr>
        <p:spPr>
          <a:xfrm>
            <a:off x="1291473" y="507237"/>
            <a:ext cx="1026000" cy="468000"/>
          </a:xfrm>
          <a:prstGeom prst="wedgeRectCallout">
            <a:avLst>
              <a:gd name="adj1" fmla="val -18693"/>
              <a:gd name="adj2" fmla="val 668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       Jeg </a:t>
            </a:r>
            <a:r>
              <a:rPr lang="nb-NO" sz="900" dirty="0">
                <a:solidFill>
                  <a:schemeClr val="tx1"/>
                </a:solidFill>
              </a:rPr>
              <a:t>må møte opp fysisk. Det </a:t>
            </a:r>
            <a:r>
              <a:rPr lang="nb-NO" sz="900" dirty="0" smtClean="0">
                <a:solidFill>
                  <a:schemeClr val="tx1"/>
                </a:solidFill>
              </a:rPr>
              <a:t>tar tid!</a:t>
            </a:r>
            <a:endParaRPr lang="nb-NO" sz="900" dirty="0">
              <a:solidFill>
                <a:schemeClr val="tx1"/>
              </a:solidFill>
            </a:endParaRPr>
          </a:p>
        </p:txBody>
      </p:sp>
      <p:pic>
        <p:nvPicPr>
          <p:cNvPr id="174" name="Picture 173"/>
          <p:cNvPicPr>
            <a:picLocks noChangeAspect="1"/>
          </p:cNvPicPr>
          <p:nvPr/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063" y="530768"/>
            <a:ext cx="144000" cy="144000"/>
          </a:xfrm>
          <a:prstGeom prst="rect">
            <a:avLst/>
          </a:prstGeom>
          <a:ln>
            <a:noFill/>
          </a:ln>
        </p:spPr>
      </p:pic>
      <p:cxnSp>
        <p:nvCxnSpPr>
          <p:cNvPr id="211" name="Straight Connector 210"/>
          <p:cNvCxnSpPr>
            <a:stCxn id="298" idx="2"/>
          </p:cNvCxnSpPr>
          <p:nvPr/>
        </p:nvCxnSpPr>
        <p:spPr>
          <a:xfrm flipH="1">
            <a:off x="3940169" y="2189385"/>
            <a:ext cx="10637" cy="26910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Rectangle 234"/>
          <p:cNvSpPr/>
          <p:nvPr/>
        </p:nvSpPr>
        <p:spPr>
          <a:xfrm>
            <a:off x="5581444" y="3113895"/>
            <a:ext cx="1026000" cy="4831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Åpne bankkonto og sende bekreftelse med info per post</a:t>
            </a:r>
            <a:endParaRPr lang="nb-NO" sz="900" dirty="0">
              <a:solidFill>
                <a:schemeClr val="tx1"/>
              </a:solidFill>
            </a:endParaRPr>
          </a:p>
        </p:txBody>
      </p:sp>
      <p:cxnSp>
        <p:nvCxnSpPr>
          <p:cNvPr id="241" name="Straight Connector 240"/>
          <p:cNvCxnSpPr/>
          <p:nvPr/>
        </p:nvCxnSpPr>
        <p:spPr>
          <a:xfrm>
            <a:off x="8316162" y="3048980"/>
            <a:ext cx="0" cy="35358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1231163" y="2657876"/>
            <a:ext cx="1127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900" dirty="0" smtClean="0"/>
              <a:t>Skattekontor med ID-kontroll</a:t>
            </a:r>
            <a:endParaRPr lang="nb-NO" sz="900" dirty="0"/>
          </a:p>
        </p:txBody>
      </p:sp>
      <p:sp>
        <p:nvSpPr>
          <p:cNvPr id="166" name="Oval 165"/>
          <p:cNvSpPr>
            <a:spLocks noChangeAspect="1"/>
          </p:cNvSpPr>
          <p:nvPr/>
        </p:nvSpPr>
        <p:spPr>
          <a:xfrm>
            <a:off x="1611788" y="2329239"/>
            <a:ext cx="360000" cy="36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/>
          </a:p>
        </p:txBody>
      </p:sp>
      <p:pic>
        <p:nvPicPr>
          <p:cNvPr id="167" name="Picture 166"/>
          <p:cNvPicPr>
            <a:picLocks noChangeAspect="1"/>
          </p:cNvPicPr>
          <p:nvPr/>
        </p:nvPicPr>
        <p:blipFill>
          <a:blip r:embed="rId9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97" y="2400242"/>
            <a:ext cx="199594" cy="242366"/>
          </a:xfrm>
          <a:prstGeom prst="rect">
            <a:avLst/>
          </a:prstGeom>
        </p:spPr>
      </p:pic>
      <p:sp>
        <p:nvSpPr>
          <p:cNvPr id="168" name="Rectangular Callout 167"/>
          <p:cNvSpPr/>
          <p:nvPr/>
        </p:nvSpPr>
        <p:spPr>
          <a:xfrm>
            <a:off x="1291473" y="1017898"/>
            <a:ext cx="1026000" cy="468000"/>
          </a:xfrm>
          <a:prstGeom prst="wedgeRectCallout">
            <a:avLst>
              <a:gd name="adj1" fmla="val -18693"/>
              <a:gd name="adj2" fmla="val 668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     Skjemaet er tilgjengelig kun på norsk og engelsk.</a:t>
            </a:r>
            <a:endParaRPr lang="nb-NO" sz="900" dirty="0">
              <a:solidFill>
                <a:schemeClr val="tx1"/>
              </a:solidFill>
            </a:endParaRPr>
          </a:p>
        </p:txBody>
      </p:sp>
      <p:pic>
        <p:nvPicPr>
          <p:cNvPr id="170" name="Picture 169"/>
          <p:cNvPicPr>
            <a:picLocks noChangeAspect="1"/>
          </p:cNvPicPr>
          <p:nvPr/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063" y="1034529"/>
            <a:ext cx="144000" cy="144000"/>
          </a:xfrm>
          <a:prstGeom prst="rect">
            <a:avLst/>
          </a:prstGeom>
          <a:ln>
            <a:noFill/>
          </a:ln>
        </p:spPr>
      </p:pic>
      <p:grpSp>
        <p:nvGrpSpPr>
          <p:cNvPr id="4" name="Group 3"/>
          <p:cNvGrpSpPr/>
          <p:nvPr/>
        </p:nvGrpSpPr>
        <p:grpSpPr>
          <a:xfrm>
            <a:off x="2343595" y="2329239"/>
            <a:ext cx="1080098" cy="698151"/>
            <a:chOff x="2637512" y="2283059"/>
            <a:chExt cx="1080098" cy="698151"/>
          </a:xfrm>
        </p:grpSpPr>
        <p:grpSp>
          <p:nvGrpSpPr>
            <p:cNvPr id="10" name="Group 9"/>
            <p:cNvGrpSpPr/>
            <p:nvPr/>
          </p:nvGrpSpPr>
          <p:grpSpPr>
            <a:xfrm>
              <a:off x="2637512" y="2283059"/>
              <a:ext cx="1080098" cy="698151"/>
              <a:chOff x="2637512" y="2283059"/>
              <a:chExt cx="1080098" cy="698151"/>
            </a:xfrm>
          </p:grpSpPr>
          <p:sp>
            <p:nvSpPr>
              <p:cNvPr id="198" name="TextBox 197"/>
              <p:cNvSpPr txBox="1"/>
              <p:nvPr/>
            </p:nvSpPr>
            <p:spPr>
              <a:xfrm>
                <a:off x="2637512" y="2611878"/>
                <a:ext cx="10800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b-NO" sz="900" dirty="0" smtClean="0"/>
                  <a:t>Post</a:t>
                </a:r>
              </a:p>
              <a:p>
                <a:pPr algn="ctr"/>
                <a:r>
                  <a:rPr lang="nb-NO" sz="900" dirty="0" smtClean="0"/>
                  <a:t>(Ett brev)</a:t>
                </a:r>
                <a:endParaRPr lang="nb-NO" sz="900" dirty="0"/>
              </a:p>
            </p:txBody>
          </p:sp>
          <p:sp>
            <p:nvSpPr>
              <p:cNvPr id="200" name="Oval 199"/>
              <p:cNvSpPr>
                <a:spLocks noChangeAspect="1"/>
              </p:cNvSpPr>
              <p:nvPr/>
            </p:nvSpPr>
            <p:spPr>
              <a:xfrm>
                <a:off x="2995790" y="2283059"/>
                <a:ext cx="360000" cy="36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900"/>
              </a:p>
            </p:txBody>
          </p:sp>
        </p:grpSp>
        <p:pic>
          <p:nvPicPr>
            <p:cNvPr id="192" name="Picture 191"/>
            <p:cNvPicPr>
              <a:picLocks noChangeAspect="1"/>
            </p:cNvPicPr>
            <p:nvPr/>
          </p:nvPicPr>
          <p:blipFill>
            <a:blip r:embed="rId10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5190" y="2381078"/>
              <a:ext cx="241200" cy="172285"/>
            </a:xfrm>
            <a:prstGeom prst="rect">
              <a:avLst/>
            </a:prstGeom>
          </p:spPr>
        </p:pic>
      </p:grpSp>
      <p:cxnSp>
        <p:nvCxnSpPr>
          <p:cNvPr id="254" name="Straight Connector 253"/>
          <p:cNvCxnSpPr/>
          <p:nvPr/>
        </p:nvCxnSpPr>
        <p:spPr>
          <a:xfrm flipH="1">
            <a:off x="2594935" y="4864759"/>
            <a:ext cx="0" cy="172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/>
          <p:nvPr/>
        </p:nvCxnSpPr>
        <p:spPr>
          <a:xfrm flipV="1">
            <a:off x="3184707" y="4864759"/>
            <a:ext cx="0" cy="172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1" name="Picture 17" descr="Relatert bild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33" y="6629834"/>
            <a:ext cx="153090" cy="15309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TextBox 261"/>
          <p:cNvSpPr txBox="1"/>
          <p:nvPr/>
        </p:nvSpPr>
        <p:spPr>
          <a:xfrm>
            <a:off x="2754091" y="6578337"/>
            <a:ext cx="5534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 dirty="0" smtClean="0"/>
              <a:t>Lagrer</a:t>
            </a:r>
            <a:endParaRPr lang="nb-NO" sz="900" dirty="0"/>
          </a:p>
        </p:txBody>
      </p:sp>
      <p:pic>
        <p:nvPicPr>
          <p:cNvPr id="263" name="Picture 17" descr="Relatert bild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631" y="6629834"/>
            <a:ext cx="153090" cy="15309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TextBox 263"/>
          <p:cNvSpPr txBox="1"/>
          <p:nvPr/>
        </p:nvSpPr>
        <p:spPr>
          <a:xfrm>
            <a:off x="2187603" y="6578337"/>
            <a:ext cx="5534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 dirty="0" smtClean="0"/>
              <a:t>Henter</a:t>
            </a:r>
            <a:endParaRPr lang="nb-NO" sz="900" dirty="0"/>
          </a:p>
        </p:txBody>
      </p:sp>
      <p:sp>
        <p:nvSpPr>
          <p:cNvPr id="267" name="Oval 266"/>
          <p:cNvSpPr>
            <a:spLocks noChangeAspect="1"/>
          </p:cNvSpPr>
          <p:nvPr/>
        </p:nvSpPr>
        <p:spPr>
          <a:xfrm>
            <a:off x="3762722" y="2333785"/>
            <a:ext cx="360000" cy="36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/>
          </a:p>
        </p:txBody>
      </p:sp>
      <p:sp>
        <p:nvSpPr>
          <p:cNvPr id="269" name="TextBox 268"/>
          <p:cNvSpPr txBox="1"/>
          <p:nvPr/>
        </p:nvSpPr>
        <p:spPr>
          <a:xfrm>
            <a:off x="3588947" y="2657876"/>
            <a:ext cx="73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900" dirty="0" smtClean="0"/>
              <a:t>Digital søknad</a:t>
            </a:r>
            <a:endParaRPr lang="nb-NO" sz="900" dirty="0"/>
          </a:p>
        </p:txBody>
      </p:sp>
      <p:cxnSp>
        <p:nvCxnSpPr>
          <p:cNvPr id="280" name="Straight Connector 279"/>
          <p:cNvCxnSpPr>
            <a:endCxn id="281" idx="0"/>
          </p:cNvCxnSpPr>
          <p:nvPr/>
        </p:nvCxnSpPr>
        <p:spPr>
          <a:xfrm flipH="1">
            <a:off x="3948820" y="3006616"/>
            <a:ext cx="0" cy="10727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Rectangle 280"/>
          <p:cNvSpPr/>
          <p:nvPr/>
        </p:nvSpPr>
        <p:spPr>
          <a:xfrm>
            <a:off x="3435820" y="3113895"/>
            <a:ext cx="1026000" cy="4831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Automatisk registrering av søknad</a:t>
            </a:r>
            <a:endParaRPr lang="nb-NO" sz="900" dirty="0">
              <a:solidFill>
                <a:schemeClr val="tx1"/>
              </a:solidFill>
            </a:endParaRPr>
          </a:p>
        </p:txBody>
      </p:sp>
      <p:cxnSp>
        <p:nvCxnSpPr>
          <p:cNvPr id="282" name="Straight Connector 281"/>
          <p:cNvCxnSpPr/>
          <p:nvPr/>
        </p:nvCxnSpPr>
        <p:spPr>
          <a:xfrm>
            <a:off x="6072517" y="2170490"/>
            <a:ext cx="0" cy="28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 flipH="1">
            <a:off x="6076939" y="3006613"/>
            <a:ext cx="0" cy="10727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5" name="Group 304"/>
          <p:cNvGrpSpPr/>
          <p:nvPr/>
        </p:nvGrpSpPr>
        <p:grpSpPr>
          <a:xfrm>
            <a:off x="6520054" y="2329239"/>
            <a:ext cx="1269197" cy="693423"/>
            <a:chOff x="2538841" y="2815412"/>
            <a:chExt cx="1269197" cy="693423"/>
          </a:xfrm>
        </p:grpSpPr>
        <p:sp>
          <p:nvSpPr>
            <p:cNvPr id="306" name="TextBox 305"/>
            <p:cNvSpPr txBox="1"/>
            <p:nvPr/>
          </p:nvSpPr>
          <p:spPr>
            <a:xfrm>
              <a:off x="2538841" y="3139503"/>
              <a:ext cx="6758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nb-NO" sz="900" dirty="0" smtClean="0"/>
                <a:t>Finn.no og epost</a:t>
              </a:r>
              <a:endParaRPr lang="nb-NO" sz="900" dirty="0"/>
            </a:p>
          </p:txBody>
        </p:sp>
        <p:sp>
          <p:nvSpPr>
            <p:cNvPr id="307" name="TextBox 306"/>
            <p:cNvSpPr txBox="1"/>
            <p:nvPr/>
          </p:nvSpPr>
          <p:spPr>
            <a:xfrm>
              <a:off x="3145236" y="3139503"/>
              <a:ext cx="66280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900" dirty="0" smtClean="0"/>
                <a:t>Visninger</a:t>
              </a:r>
              <a:endParaRPr lang="nb-NO" sz="900" dirty="0"/>
            </a:p>
          </p:txBody>
        </p:sp>
        <p:sp>
          <p:nvSpPr>
            <p:cNvPr id="308" name="Oval 307"/>
            <p:cNvSpPr>
              <a:spLocks noChangeAspect="1"/>
            </p:cNvSpPr>
            <p:nvPr/>
          </p:nvSpPr>
          <p:spPr>
            <a:xfrm>
              <a:off x="3177498" y="2815412"/>
              <a:ext cx="360000" cy="36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 dirty="0"/>
            </a:p>
          </p:txBody>
        </p:sp>
        <p:pic>
          <p:nvPicPr>
            <p:cNvPr id="309" name="Picture 30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2452" y="2818303"/>
              <a:ext cx="367368" cy="367368"/>
            </a:xfrm>
            <a:prstGeom prst="rect">
              <a:avLst/>
            </a:prstGeom>
            <a:noFill/>
          </p:spPr>
        </p:pic>
        <p:sp>
          <p:nvSpPr>
            <p:cNvPr id="310" name="Oval 309"/>
            <p:cNvSpPr>
              <a:spLocks noChangeAspect="1"/>
            </p:cNvSpPr>
            <p:nvPr/>
          </p:nvSpPr>
          <p:spPr>
            <a:xfrm>
              <a:off x="2789055" y="2822026"/>
              <a:ext cx="360000" cy="36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/>
            </a:p>
          </p:txBody>
        </p:sp>
        <p:pic>
          <p:nvPicPr>
            <p:cNvPr id="312" name="Picture 311"/>
            <p:cNvPicPr>
              <a:picLocks noChangeAspect="1"/>
            </p:cNvPicPr>
            <p:nvPr/>
          </p:nvPicPr>
          <p:blipFill>
            <a:blip r:embed="rId1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6731" y="2903862"/>
              <a:ext cx="187018" cy="197408"/>
            </a:xfrm>
            <a:prstGeom prst="rect">
              <a:avLst/>
            </a:prstGeom>
          </p:spPr>
        </p:pic>
      </p:grpSp>
      <p:grpSp>
        <p:nvGrpSpPr>
          <p:cNvPr id="316" name="Group 315"/>
          <p:cNvGrpSpPr/>
          <p:nvPr/>
        </p:nvGrpSpPr>
        <p:grpSpPr>
          <a:xfrm>
            <a:off x="7904227" y="2329239"/>
            <a:ext cx="866026" cy="700834"/>
            <a:chOff x="2744548" y="2283059"/>
            <a:chExt cx="866026" cy="700834"/>
          </a:xfrm>
        </p:grpSpPr>
        <p:sp>
          <p:nvSpPr>
            <p:cNvPr id="318" name="TextBox 317"/>
            <p:cNvSpPr txBox="1"/>
            <p:nvPr/>
          </p:nvSpPr>
          <p:spPr>
            <a:xfrm>
              <a:off x="2744548" y="2614561"/>
              <a:ext cx="8660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900" dirty="0" smtClean="0"/>
                <a:t>Møte med utleiere</a:t>
              </a:r>
              <a:endParaRPr lang="nb-NO" sz="900" dirty="0"/>
            </a:p>
          </p:txBody>
        </p:sp>
        <p:sp>
          <p:nvSpPr>
            <p:cNvPr id="319" name="Oval 318"/>
            <p:cNvSpPr>
              <a:spLocks noChangeAspect="1"/>
            </p:cNvSpPr>
            <p:nvPr/>
          </p:nvSpPr>
          <p:spPr>
            <a:xfrm>
              <a:off x="2995790" y="2283059"/>
              <a:ext cx="360000" cy="36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/>
            </a:p>
          </p:txBody>
        </p:sp>
      </p:grpSp>
      <p:sp>
        <p:nvSpPr>
          <p:cNvPr id="322" name="Rectangle 321"/>
          <p:cNvSpPr/>
          <p:nvPr/>
        </p:nvSpPr>
        <p:spPr>
          <a:xfrm>
            <a:off x="7715952" y="3113895"/>
            <a:ext cx="1220724" cy="4831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Signere kontrakt og bistå leietakeren med å åpne depositumskonto</a:t>
            </a:r>
            <a:endParaRPr lang="nb-NO" sz="900" dirty="0">
              <a:solidFill>
                <a:schemeClr val="tx1"/>
              </a:solidFill>
            </a:endParaRPr>
          </a:p>
        </p:txBody>
      </p:sp>
      <p:pic>
        <p:nvPicPr>
          <p:cNvPr id="372" name="Picture 371"/>
          <p:cNvPicPr>
            <a:picLocks noChangeAspect="1"/>
          </p:cNvPicPr>
          <p:nvPr/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800" y="530768"/>
            <a:ext cx="144000" cy="144000"/>
          </a:xfrm>
          <a:prstGeom prst="rect">
            <a:avLst/>
          </a:prstGeom>
          <a:ln>
            <a:noFill/>
          </a:ln>
        </p:spPr>
      </p:pic>
      <p:pic>
        <p:nvPicPr>
          <p:cNvPr id="374" name="Picture 373"/>
          <p:cNvPicPr>
            <a:picLocks noChangeAspect="1"/>
          </p:cNvPicPr>
          <p:nvPr/>
        </p:nvPicPr>
        <p:blipFill>
          <a:blip r:embed="rId1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883" y="508996"/>
            <a:ext cx="144217" cy="144217"/>
          </a:xfrm>
          <a:prstGeom prst="rect">
            <a:avLst/>
          </a:prstGeom>
          <a:ln>
            <a:noFill/>
          </a:ln>
        </p:spPr>
      </p:pic>
      <p:pic>
        <p:nvPicPr>
          <p:cNvPr id="157" name="Picture 156"/>
          <p:cNvPicPr>
            <a:picLocks noChangeAspect="1"/>
          </p:cNvPicPr>
          <p:nvPr/>
        </p:nvPicPr>
        <p:blipFill>
          <a:blip r:embed="rId1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294" y="2417689"/>
            <a:ext cx="187018" cy="197408"/>
          </a:xfrm>
          <a:prstGeom prst="rect">
            <a:avLst/>
          </a:prstGeom>
        </p:spPr>
      </p:pic>
      <p:pic>
        <p:nvPicPr>
          <p:cNvPr id="158" name="Picture 17" descr="Relatert bild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413" y="6629834"/>
            <a:ext cx="153090" cy="15309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TextBox 159"/>
          <p:cNvSpPr txBox="1"/>
          <p:nvPr/>
        </p:nvSpPr>
        <p:spPr>
          <a:xfrm>
            <a:off x="3490613" y="6578337"/>
            <a:ext cx="5534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 dirty="0" smtClean="0"/>
              <a:t>Lagrer </a:t>
            </a:r>
            <a:endParaRPr lang="nb-NO" sz="900" dirty="0"/>
          </a:p>
        </p:txBody>
      </p:sp>
      <p:cxnSp>
        <p:nvCxnSpPr>
          <p:cNvPr id="161" name="Straight Connector 160"/>
          <p:cNvCxnSpPr>
            <a:stCxn id="281" idx="2"/>
          </p:cNvCxnSpPr>
          <p:nvPr/>
        </p:nvCxnSpPr>
        <p:spPr>
          <a:xfrm>
            <a:off x="3948820" y="3597010"/>
            <a:ext cx="0" cy="303282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H="1" flipV="1">
            <a:off x="4038843" y="5232644"/>
            <a:ext cx="3334" cy="6563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6" name="Group 175"/>
          <p:cNvGrpSpPr/>
          <p:nvPr/>
        </p:nvGrpSpPr>
        <p:grpSpPr>
          <a:xfrm>
            <a:off x="5545938" y="2329239"/>
            <a:ext cx="1080098" cy="698151"/>
            <a:chOff x="2637512" y="2283059"/>
            <a:chExt cx="1080098" cy="698151"/>
          </a:xfrm>
        </p:grpSpPr>
        <p:grpSp>
          <p:nvGrpSpPr>
            <p:cNvPr id="177" name="Group 176"/>
            <p:cNvGrpSpPr/>
            <p:nvPr/>
          </p:nvGrpSpPr>
          <p:grpSpPr>
            <a:xfrm>
              <a:off x="2637512" y="2283059"/>
              <a:ext cx="1080098" cy="698151"/>
              <a:chOff x="2637512" y="2283059"/>
              <a:chExt cx="1080098" cy="698151"/>
            </a:xfrm>
          </p:grpSpPr>
          <p:sp>
            <p:nvSpPr>
              <p:cNvPr id="184" name="TextBox 183"/>
              <p:cNvSpPr txBox="1"/>
              <p:nvPr/>
            </p:nvSpPr>
            <p:spPr>
              <a:xfrm>
                <a:off x="2637512" y="2611878"/>
                <a:ext cx="10800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b-NO" sz="900" dirty="0" smtClean="0"/>
                  <a:t>Post</a:t>
                </a:r>
              </a:p>
              <a:p>
                <a:pPr algn="ctr"/>
                <a:endParaRPr lang="nb-NO" sz="900" dirty="0"/>
              </a:p>
            </p:txBody>
          </p:sp>
          <p:sp>
            <p:nvSpPr>
              <p:cNvPr id="185" name="Oval 184"/>
              <p:cNvSpPr>
                <a:spLocks noChangeAspect="1"/>
              </p:cNvSpPr>
              <p:nvPr/>
            </p:nvSpPr>
            <p:spPr>
              <a:xfrm>
                <a:off x="2995790" y="2283059"/>
                <a:ext cx="360000" cy="36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900"/>
              </a:p>
            </p:txBody>
          </p:sp>
        </p:grpSp>
        <p:pic>
          <p:nvPicPr>
            <p:cNvPr id="178" name="Picture 177"/>
            <p:cNvPicPr>
              <a:picLocks noChangeAspect="1"/>
            </p:cNvPicPr>
            <p:nvPr/>
          </p:nvPicPr>
          <p:blipFill>
            <a:blip r:embed="rId10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5190" y="2381078"/>
              <a:ext cx="241200" cy="172285"/>
            </a:xfrm>
            <a:prstGeom prst="rect">
              <a:avLst/>
            </a:prstGeom>
          </p:spPr>
        </p:pic>
      </p:grpSp>
      <p:pic>
        <p:nvPicPr>
          <p:cNvPr id="187" name="Picture 18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469" y="2332130"/>
            <a:ext cx="367368" cy="367368"/>
          </a:xfrm>
          <a:prstGeom prst="rect">
            <a:avLst/>
          </a:prstGeom>
          <a:noFill/>
        </p:spPr>
      </p:pic>
      <p:cxnSp>
        <p:nvCxnSpPr>
          <p:cNvPr id="199" name="Straight Connector 198"/>
          <p:cNvCxnSpPr/>
          <p:nvPr/>
        </p:nvCxnSpPr>
        <p:spPr>
          <a:xfrm flipH="1">
            <a:off x="5840723" y="3612899"/>
            <a:ext cx="0" cy="2952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V="1">
            <a:off x="6376068" y="3612899"/>
            <a:ext cx="0" cy="2952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2" name="Picture 17" descr="Relatert bild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252" y="6629834"/>
            <a:ext cx="153090" cy="15309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TextBox 203"/>
          <p:cNvSpPr txBox="1"/>
          <p:nvPr/>
        </p:nvSpPr>
        <p:spPr>
          <a:xfrm>
            <a:off x="6010768" y="6578337"/>
            <a:ext cx="5534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 dirty="0" smtClean="0"/>
              <a:t>Lagrer</a:t>
            </a:r>
            <a:endParaRPr lang="nb-NO" sz="900" dirty="0"/>
          </a:p>
        </p:txBody>
      </p:sp>
      <p:pic>
        <p:nvPicPr>
          <p:cNvPr id="205" name="Picture 17" descr="Relatert bild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419" y="6629834"/>
            <a:ext cx="153090" cy="15309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TextBox 207"/>
          <p:cNvSpPr txBox="1"/>
          <p:nvPr/>
        </p:nvSpPr>
        <p:spPr>
          <a:xfrm>
            <a:off x="5433391" y="6578337"/>
            <a:ext cx="5534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 dirty="0" smtClean="0"/>
              <a:t>Henter</a:t>
            </a:r>
            <a:endParaRPr lang="nb-NO" sz="900" dirty="0"/>
          </a:p>
        </p:txBody>
      </p:sp>
      <p:pic>
        <p:nvPicPr>
          <p:cNvPr id="213" name="Picture 212"/>
          <p:cNvPicPr>
            <a:picLocks noChangeAspect="1"/>
          </p:cNvPicPr>
          <p:nvPr/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615" y="508996"/>
            <a:ext cx="144000" cy="144000"/>
          </a:xfrm>
          <a:prstGeom prst="rect">
            <a:avLst/>
          </a:prstGeom>
          <a:ln>
            <a:noFill/>
          </a:ln>
        </p:spPr>
      </p:pic>
      <p:pic>
        <p:nvPicPr>
          <p:cNvPr id="216" name="Picture 17" descr="Relatert bild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4575" y="6629834"/>
            <a:ext cx="153090" cy="15309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TextBox 219"/>
          <p:cNvSpPr txBox="1"/>
          <p:nvPr/>
        </p:nvSpPr>
        <p:spPr>
          <a:xfrm>
            <a:off x="8953775" y="6578337"/>
            <a:ext cx="5534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 dirty="0" smtClean="0"/>
              <a:t>Lagrer </a:t>
            </a:r>
            <a:endParaRPr lang="nb-NO" sz="900" dirty="0"/>
          </a:p>
        </p:txBody>
      </p:sp>
      <p:cxnSp>
        <p:nvCxnSpPr>
          <p:cNvPr id="221" name="Straight Connector 220"/>
          <p:cNvCxnSpPr/>
          <p:nvPr/>
        </p:nvCxnSpPr>
        <p:spPr>
          <a:xfrm flipH="1">
            <a:off x="9486789" y="3048980"/>
            <a:ext cx="0" cy="358085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>
            <a:off x="9492746" y="2189385"/>
            <a:ext cx="0" cy="24111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 flipH="1" flipV="1">
            <a:off x="9491120" y="5885782"/>
            <a:ext cx="3334" cy="6563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Rectangle 223"/>
          <p:cNvSpPr/>
          <p:nvPr/>
        </p:nvSpPr>
        <p:spPr>
          <a:xfrm>
            <a:off x="8984201" y="1706227"/>
            <a:ext cx="1024158" cy="4831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Bestille </a:t>
            </a:r>
            <a:r>
              <a:rPr lang="nb-NO" sz="900" dirty="0" err="1" smtClean="0">
                <a:solidFill>
                  <a:schemeClr val="tx1"/>
                </a:solidFill>
              </a:rPr>
              <a:t>MinID</a:t>
            </a:r>
            <a:r>
              <a:rPr lang="nb-NO" sz="900" dirty="0" smtClean="0">
                <a:solidFill>
                  <a:schemeClr val="tx1"/>
                </a:solidFill>
              </a:rPr>
              <a:t>-koder</a:t>
            </a:r>
            <a:endParaRPr lang="nb-NO" sz="900" dirty="0">
              <a:solidFill>
                <a:schemeClr val="tx1"/>
              </a:solidFill>
            </a:endParaRPr>
          </a:p>
        </p:txBody>
      </p:sp>
      <p:sp>
        <p:nvSpPr>
          <p:cNvPr id="225" name="Rectangle 224"/>
          <p:cNvSpPr/>
          <p:nvPr/>
        </p:nvSpPr>
        <p:spPr>
          <a:xfrm>
            <a:off x="8990487" y="5653296"/>
            <a:ext cx="1010067" cy="4831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>
                <a:solidFill>
                  <a:schemeClr val="tx1"/>
                </a:solidFill>
              </a:rPr>
              <a:t>Automatisk registrering av </a:t>
            </a:r>
            <a:r>
              <a:rPr lang="nb-NO" sz="900" dirty="0" smtClean="0">
                <a:solidFill>
                  <a:schemeClr val="tx1"/>
                </a:solidFill>
              </a:rPr>
              <a:t>kodebestillingen</a:t>
            </a:r>
            <a:endParaRPr lang="nb-NO" sz="900" dirty="0">
              <a:solidFill>
                <a:schemeClr val="tx1"/>
              </a:solidFill>
            </a:endParaRPr>
          </a:p>
        </p:txBody>
      </p:sp>
      <p:cxnSp>
        <p:nvCxnSpPr>
          <p:cNvPr id="226" name="Straight Connector 225"/>
          <p:cNvCxnSpPr>
            <a:stCxn id="227" idx="2"/>
          </p:cNvCxnSpPr>
          <p:nvPr/>
        </p:nvCxnSpPr>
        <p:spPr>
          <a:xfrm>
            <a:off x="11649153" y="1371238"/>
            <a:ext cx="0" cy="32410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Rectangular Callout 226"/>
          <p:cNvSpPr/>
          <p:nvPr/>
        </p:nvSpPr>
        <p:spPr>
          <a:xfrm>
            <a:off x="11136153" y="507238"/>
            <a:ext cx="1026000" cy="864000"/>
          </a:xfrm>
          <a:prstGeom prst="wedgeRectCallout">
            <a:avLst>
              <a:gd name="adj1" fmla="val -18692"/>
              <a:gd name="adj2" fmla="val 6448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>
                <a:solidFill>
                  <a:schemeClr val="tx1"/>
                </a:solidFill>
              </a:rPr>
              <a:t>Det var ikke enkelt å opprette en bruker, men alt ble så mye enklere etter </a:t>
            </a:r>
            <a:r>
              <a:rPr lang="nb-NO" sz="900" dirty="0" smtClean="0">
                <a:solidFill>
                  <a:schemeClr val="tx1"/>
                </a:solidFill>
              </a:rPr>
              <a:t>at jeg </a:t>
            </a:r>
            <a:r>
              <a:rPr lang="nb-NO" sz="900" dirty="0">
                <a:solidFill>
                  <a:schemeClr val="tx1"/>
                </a:solidFill>
              </a:rPr>
              <a:t>fikk det til!</a:t>
            </a:r>
          </a:p>
        </p:txBody>
      </p:sp>
      <p:cxnSp>
        <p:nvCxnSpPr>
          <p:cNvPr id="228" name="Straight Connector 227"/>
          <p:cNvCxnSpPr/>
          <p:nvPr/>
        </p:nvCxnSpPr>
        <p:spPr>
          <a:xfrm>
            <a:off x="11657293" y="2178499"/>
            <a:ext cx="0" cy="33528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Rectangle 228"/>
          <p:cNvSpPr/>
          <p:nvPr/>
        </p:nvSpPr>
        <p:spPr>
          <a:xfrm>
            <a:off x="11135875" y="1703548"/>
            <a:ext cx="1026000" cy="4831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Registrere elektronisk bruker</a:t>
            </a:r>
            <a:endParaRPr lang="nb-NO" sz="900" dirty="0">
              <a:solidFill>
                <a:schemeClr val="tx1"/>
              </a:solidFill>
            </a:endParaRPr>
          </a:p>
        </p:txBody>
      </p:sp>
      <p:cxnSp>
        <p:nvCxnSpPr>
          <p:cNvPr id="230" name="Straight Connector 229"/>
          <p:cNvCxnSpPr>
            <a:stCxn id="239" idx="2"/>
            <a:endCxn id="244" idx="0"/>
          </p:cNvCxnSpPr>
          <p:nvPr/>
        </p:nvCxnSpPr>
        <p:spPr>
          <a:xfrm flipH="1">
            <a:off x="11648846" y="2888890"/>
            <a:ext cx="7120" cy="276440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>
            <a:stCxn id="233" idx="2"/>
          </p:cNvCxnSpPr>
          <p:nvPr/>
        </p:nvCxnSpPr>
        <p:spPr>
          <a:xfrm>
            <a:off x="9507001" y="1371237"/>
            <a:ext cx="0" cy="32410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Rectangular Callout 232"/>
          <p:cNvSpPr/>
          <p:nvPr/>
        </p:nvSpPr>
        <p:spPr>
          <a:xfrm>
            <a:off x="9007874" y="507236"/>
            <a:ext cx="998254" cy="864001"/>
          </a:xfrm>
          <a:prstGeom prst="wedgeRectCallout">
            <a:avLst>
              <a:gd name="adj1" fmla="val -18693"/>
              <a:gd name="adj2" fmla="val 668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>
                <a:solidFill>
                  <a:schemeClr val="tx1"/>
                </a:solidFill>
              </a:rPr>
              <a:t>Jeg fikk hjelp av venner til å bestille </a:t>
            </a:r>
            <a:r>
              <a:rPr lang="nb-NO" sz="900" dirty="0" smtClean="0">
                <a:solidFill>
                  <a:schemeClr val="tx1"/>
                </a:solidFill>
              </a:rPr>
              <a:t>koder.</a:t>
            </a:r>
            <a:endParaRPr lang="nb-NO" sz="900" dirty="0">
              <a:solidFill>
                <a:schemeClr val="tx1"/>
              </a:solidFill>
            </a:endParaRPr>
          </a:p>
        </p:txBody>
      </p:sp>
      <p:sp>
        <p:nvSpPr>
          <p:cNvPr id="236" name="TextBox 235"/>
          <p:cNvSpPr txBox="1"/>
          <p:nvPr/>
        </p:nvSpPr>
        <p:spPr>
          <a:xfrm>
            <a:off x="8936676" y="2657876"/>
            <a:ext cx="11275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900" dirty="0" smtClean="0"/>
              <a:t>ID-porten</a:t>
            </a:r>
            <a:endParaRPr lang="nb-NO" sz="900" dirty="0"/>
          </a:p>
        </p:txBody>
      </p:sp>
      <p:sp>
        <p:nvSpPr>
          <p:cNvPr id="237" name="Oval 236"/>
          <p:cNvSpPr>
            <a:spLocks noChangeAspect="1"/>
          </p:cNvSpPr>
          <p:nvPr/>
        </p:nvSpPr>
        <p:spPr>
          <a:xfrm>
            <a:off x="9317301" y="2329239"/>
            <a:ext cx="360000" cy="36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/>
          </a:p>
        </p:txBody>
      </p:sp>
      <p:grpSp>
        <p:nvGrpSpPr>
          <p:cNvPr id="238" name="Group 237"/>
          <p:cNvGrpSpPr/>
          <p:nvPr/>
        </p:nvGrpSpPr>
        <p:grpSpPr>
          <a:xfrm>
            <a:off x="11115917" y="2329239"/>
            <a:ext cx="1080098" cy="559651"/>
            <a:chOff x="2637512" y="2283059"/>
            <a:chExt cx="1080098" cy="559651"/>
          </a:xfrm>
        </p:grpSpPr>
        <p:sp>
          <p:nvSpPr>
            <p:cNvPr id="239" name="TextBox 238"/>
            <p:cNvSpPr txBox="1"/>
            <p:nvPr/>
          </p:nvSpPr>
          <p:spPr>
            <a:xfrm>
              <a:off x="2637512" y="2611878"/>
              <a:ext cx="108009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900" dirty="0" smtClean="0"/>
                <a:t>ID-porten</a:t>
              </a:r>
              <a:endParaRPr lang="nb-NO" sz="900" dirty="0"/>
            </a:p>
          </p:txBody>
        </p:sp>
        <p:sp>
          <p:nvSpPr>
            <p:cNvPr id="242" name="Oval 241"/>
            <p:cNvSpPr>
              <a:spLocks noChangeAspect="1"/>
            </p:cNvSpPr>
            <p:nvPr/>
          </p:nvSpPr>
          <p:spPr>
            <a:xfrm>
              <a:off x="2995790" y="2283059"/>
              <a:ext cx="360000" cy="36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/>
            </a:p>
          </p:txBody>
        </p:sp>
      </p:grpSp>
      <p:sp>
        <p:nvSpPr>
          <p:cNvPr id="244" name="Rectangle 243"/>
          <p:cNvSpPr/>
          <p:nvPr/>
        </p:nvSpPr>
        <p:spPr>
          <a:xfrm>
            <a:off x="11135846" y="5653296"/>
            <a:ext cx="1026000" cy="4831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Automatisk registrering av ny bruker</a:t>
            </a:r>
            <a:endParaRPr lang="nb-NO" sz="900" dirty="0">
              <a:solidFill>
                <a:schemeClr val="tx1"/>
              </a:solidFill>
            </a:endParaRPr>
          </a:p>
        </p:txBody>
      </p:sp>
      <p:cxnSp>
        <p:nvCxnSpPr>
          <p:cNvPr id="245" name="Straight Connector 244"/>
          <p:cNvCxnSpPr/>
          <p:nvPr/>
        </p:nvCxnSpPr>
        <p:spPr>
          <a:xfrm flipH="1">
            <a:off x="11465232" y="6149274"/>
            <a:ext cx="0" cy="432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 flipV="1">
            <a:off x="11946145" y="6149274"/>
            <a:ext cx="0" cy="432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8" name="Picture 17" descr="Relatert bild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9873" y="6629834"/>
            <a:ext cx="153090" cy="15309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TextBox 248"/>
          <p:cNvSpPr txBox="1"/>
          <p:nvPr/>
        </p:nvSpPr>
        <p:spPr>
          <a:xfrm>
            <a:off x="11613503" y="6578337"/>
            <a:ext cx="5534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 dirty="0" smtClean="0"/>
              <a:t>Lagrer</a:t>
            </a:r>
            <a:endParaRPr lang="nb-NO" sz="900" dirty="0"/>
          </a:p>
        </p:txBody>
      </p:sp>
      <p:pic>
        <p:nvPicPr>
          <p:cNvPr id="251" name="Picture 17" descr="Relatert bild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8700" y="6629834"/>
            <a:ext cx="153090" cy="15309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TextBox 252"/>
          <p:cNvSpPr txBox="1"/>
          <p:nvPr/>
        </p:nvSpPr>
        <p:spPr>
          <a:xfrm>
            <a:off x="11068782" y="6578337"/>
            <a:ext cx="5534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 dirty="0" smtClean="0"/>
              <a:t>Henter</a:t>
            </a:r>
            <a:endParaRPr lang="nb-NO" sz="900" dirty="0"/>
          </a:p>
        </p:txBody>
      </p:sp>
      <p:pic>
        <p:nvPicPr>
          <p:cNvPr id="255" name="Picture 254"/>
          <p:cNvPicPr>
            <a:picLocks noChangeAspect="1"/>
          </p:cNvPicPr>
          <p:nvPr/>
        </p:nvPicPr>
        <p:blipFill>
          <a:blip r:embed="rId1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453" y="2417689"/>
            <a:ext cx="187018" cy="197408"/>
          </a:xfrm>
          <a:prstGeom prst="rect">
            <a:avLst/>
          </a:prstGeom>
        </p:spPr>
      </p:pic>
      <p:cxnSp>
        <p:nvCxnSpPr>
          <p:cNvPr id="258" name="Straight Connector 257"/>
          <p:cNvCxnSpPr>
            <a:stCxn id="259" idx="2"/>
          </p:cNvCxnSpPr>
          <p:nvPr/>
        </p:nvCxnSpPr>
        <p:spPr>
          <a:xfrm>
            <a:off x="10571432" y="1371238"/>
            <a:ext cx="0" cy="32410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Rectangular Callout 258"/>
          <p:cNvSpPr/>
          <p:nvPr/>
        </p:nvSpPr>
        <p:spPr>
          <a:xfrm>
            <a:off x="10058432" y="507238"/>
            <a:ext cx="1026000" cy="864000"/>
          </a:xfrm>
          <a:prstGeom prst="wedgeRectCallout">
            <a:avLst>
              <a:gd name="adj1" fmla="val -18692"/>
              <a:gd name="adj2" fmla="val 6448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Det tar lengre tid, fordi jeg må vente på et fysisk brev.</a:t>
            </a:r>
            <a:endParaRPr lang="nb-NO" sz="900" dirty="0">
              <a:solidFill>
                <a:schemeClr val="tx1"/>
              </a:solidFill>
            </a:endParaRPr>
          </a:p>
        </p:txBody>
      </p:sp>
      <p:cxnSp>
        <p:nvCxnSpPr>
          <p:cNvPr id="260" name="Straight Connector 259"/>
          <p:cNvCxnSpPr/>
          <p:nvPr/>
        </p:nvCxnSpPr>
        <p:spPr>
          <a:xfrm>
            <a:off x="10579572" y="2178499"/>
            <a:ext cx="0" cy="33528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Rectangle 273"/>
          <p:cNvSpPr/>
          <p:nvPr/>
        </p:nvSpPr>
        <p:spPr>
          <a:xfrm>
            <a:off x="10058154" y="1703548"/>
            <a:ext cx="1026000" cy="4831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Motta </a:t>
            </a:r>
            <a:r>
              <a:rPr lang="nb-NO" sz="900" dirty="0" err="1" smtClean="0">
                <a:solidFill>
                  <a:schemeClr val="tx1"/>
                </a:solidFill>
              </a:rPr>
              <a:t>MinID</a:t>
            </a:r>
            <a:r>
              <a:rPr lang="nb-NO" sz="900" dirty="0" smtClean="0">
                <a:solidFill>
                  <a:schemeClr val="tx1"/>
                </a:solidFill>
              </a:rPr>
              <a:t>-koder</a:t>
            </a:r>
            <a:endParaRPr lang="nb-NO" sz="900" dirty="0">
              <a:solidFill>
                <a:schemeClr val="tx1"/>
              </a:solidFill>
            </a:endParaRPr>
          </a:p>
        </p:txBody>
      </p:sp>
      <p:cxnSp>
        <p:nvCxnSpPr>
          <p:cNvPr id="275" name="Straight Connector 274"/>
          <p:cNvCxnSpPr>
            <a:stCxn id="284" idx="2"/>
            <a:endCxn id="288" idx="0"/>
          </p:cNvCxnSpPr>
          <p:nvPr/>
        </p:nvCxnSpPr>
        <p:spPr>
          <a:xfrm flipH="1">
            <a:off x="10571125" y="2888890"/>
            <a:ext cx="7120" cy="276440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7" name="Group 276"/>
          <p:cNvGrpSpPr/>
          <p:nvPr/>
        </p:nvGrpSpPr>
        <p:grpSpPr>
          <a:xfrm>
            <a:off x="10038196" y="2329239"/>
            <a:ext cx="1080098" cy="559651"/>
            <a:chOff x="2637512" y="2283059"/>
            <a:chExt cx="1080098" cy="559651"/>
          </a:xfrm>
        </p:grpSpPr>
        <p:sp>
          <p:nvSpPr>
            <p:cNvPr id="284" name="TextBox 283"/>
            <p:cNvSpPr txBox="1"/>
            <p:nvPr/>
          </p:nvSpPr>
          <p:spPr>
            <a:xfrm>
              <a:off x="2637512" y="2611878"/>
              <a:ext cx="108009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900" dirty="0" smtClean="0"/>
                <a:t>Post</a:t>
              </a:r>
            </a:p>
          </p:txBody>
        </p:sp>
        <p:sp>
          <p:nvSpPr>
            <p:cNvPr id="287" name="Oval 286"/>
            <p:cNvSpPr>
              <a:spLocks noChangeAspect="1"/>
            </p:cNvSpPr>
            <p:nvPr/>
          </p:nvSpPr>
          <p:spPr>
            <a:xfrm>
              <a:off x="2995790" y="2283059"/>
              <a:ext cx="360000" cy="36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/>
            </a:p>
          </p:txBody>
        </p:sp>
      </p:grpSp>
      <p:sp>
        <p:nvSpPr>
          <p:cNvPr id="288" name="Rectangle 287"/>
          <p:cNvSpPr/>
          <p:nvPr/>
        </p:nvSpPr>
        <p:spPr>
          <a:xfrm>
            <a:off x="10058125" y="5653296"/>
            <a:ext cx="1026000" cy="4831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Utstede og sende </a:t>
            </a:r>
            <a:r>
              <a:rPr lang="nb-NO" sz="900" dirty="0" err="1" smtClean="0">
                <a:solidFill>
                  <a:schemeClr val="tx1"/>
                </a:solidFill>
              </a:rPr>
              <a:t>MinID</a:t>
            </a:r>
            <a:r>
              <a:rPr lang="nb-NO" sz="900" dirty="0" smtClean="0">
                <a:solidFill>
                  <a:schemeClr val="tx1"/>
                </a:solidFill>
              </a:rPr>
              <a:t>-koder i post</a:t>
            </a:r>
            <a:endParaRPr lang="nb-NO" sz="900" dirty="0">
              <a:solidFill>
                <a:schemeClr val="tx1"/>
              </a:solidFill>
            </a:endParaRPr>
          </a:p>
        </p:txBody>
      </p:sp>
      <p:cxnSp>
        <p:nvCxnSpPr>
          <p:cNvPr id="291" name="Straight Connector 290"/>
          <p:cNvCxnSpPr/>
          <p:nvPr/>
        </p:nvCxnSpPr>
        <p:spPr>
          <a:xfrm flipH="1">
            <a:off x="10354854" y="6149274"/>
            <a:ext cx="0" cy="432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/>
          <p:cNvCxnSpPr/>
          <p:nvPr/>
        </p:nvCxnSpPr>
        <p:spPr>
          <a:xfrm flipV="1">
            <a:off x="10901082" y="6149274"/>
            <a:ext cx="0" cy="432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5" name="Picture 17" descr="Relatert bild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381" y="6629834"/>
            <a:ext cx="153090" cy="15309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TextBox 295"/>
          <p:cNvSpPr txBox="1"/>
          <p:nvPr/>
        </p:nvSpPr>
        <p:spPr>
          <a:xfrm>
            <a:off x="10503124" y="6578337"/>
            <a:ext cx="5534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 dirty="0" smtClean="0"/>
              <a:t>Lagrer</a:t>
            </a:r>
            <a:endParaRPr lang="nb-NO" sz="900" dirty="0"/>
          </a:p>
        </p:txBody>
      </p:sp>
      <p:pic>
        <p:nvPicPr>
          <p:cNvPr id="297" name="Picture 17" descr="Relatert bild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5664" y="6629834"/>
            <a:ext cx="153090" cy="15309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TextBox 299"/>
          <p:cNvSpPr txBox="1"/>
          <p:nvPr/>
        </p:nvSpPr>
        <p:spPr>
          <a:xfrm>
            <a:off x="9925747" y="6578337"/>
            <a:ext cx="5534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 dirty="0" smtClean="0"/>
              <a:t>Henter</a:t>
            </a:r>
            <a:endParaRPr lang="nb-NO" sz="900" dirty="0"/>
          </a:p>
        </p:txBody>
      </p:sp>
      <p:pic>
        <p:nvPicPr>
          <p:cNvPr id="301" name="Picture 300"/>
          <p:cNvPicPr>
            <a:picLocks noChangeAspect="1"/>
          </p:cNvPicPr>
          <p:nvPr/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077" y="530768"/>
            <a:ext cx="144000" cy="144000"/>
          </a:xfrm>
          <a:prstGeom prst="rect">
            <a:avLst/>
          </a:prstGeom>
          <a:ln>
            <a:noFill/>
          </a:ln>
        </p:spPr>
      </p:pic>
      <p:pic>
        <p:nvPicPr>
          <p:cNvPr id="304" name="Picture 303"/>
          <p:cNvPicPr>
            <a:picLocks noChangeAspect="1"/>
          </p:cNvPicPr>
          <p:nvPr/>
        </p:nvPicPr>
        <p:blipFill>
          <a:blip r:embed="rId1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967" y="508996"/>
            <a:ext cx="144217" cy="144217"/>
          </a:xfrm>
          <a:prstGeom prst="rect">
            <a:avLst/>
          </a:prstGeom>
          <a:ln>
            <a:noFill/>
          </a:ln>
        </p:spPr>
      </p:pic>
      <p:pic>
        <p:nvPicPr>
          <p:cNvPr id="311" name="Picture 310"/>
          <p:cNvPicPr>
            <a:picLocks noChangeAspect="1"/>
          </p:cNvPicPr>
          <p:nvPr/>
        </p:nvPicPr>
        <p:blipFill>
          <a:blip r:embed="rId1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589" y="530768"/>
            <a:ext cx="144000" cy="144000"/>
          </a:xfrm>
          <a:prstGeom prst="rect">
            <a:avLst/>
          </a:prstGeom>
          <a:ln>
            <a:noFill/>
          </a:ln>
        </p:spPr>
      </p:pic>
      <p:cxnSp>
        <p:nvCxnSpPr>
          <p:cNvPr id="377" name="Straight Connector 376"/>
          <p:cNvCxnSpPr>
            <a:stCxn id="378" idx="2"/>
          </p:cNvCxnSpPr>
          <p:nvPr/>
        </p:nvCxnSpPr>
        <p:spPr>
          <a:xfrm>
            <a:off x="5026853" y="1371238"/>
            <a:ext cx="0" cy="33498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Rectangular Callout 377"/>
          <p:cNvSpPr/>
          <p:nvPr/>
        </p:nvSpPr>
        <p:spPr>
          <a:xfrm>
            <a:off x="4513853" y="507238"/>
            <a:ext cx="1026000" cy="864000"/>
          </a:xfrm>
          <a:prstGeom prst="wedgeRectCallout">
            <a:avLst>
              <a:gd name="adj1" fmla="val -18693"/>
              <a:gd name="adj2" fmla="val 668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Jeg må møte opp fysisk.</a:t>
            </a:r>
            <a:endParaRPr lang="nb-NO" sz="900" dirty="0">
              <a:solidFill>
                <a:schemeClr val="tx1"/>
              </a:solidFill>
            </a:endParaRPr>
          </a:p>
        </p:txBody>
      </p:sp>
      <p:pic>
        <p:nvPicPr>
          <p:cNvPr id="379" name="Picture 378"/>
          <p:cNvPicPr>
            <a:picLocks noChangeAspect="1"/>
          </p:cNvPicPr>
          <p:nvPr/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557" y="508996"/>
            <a:ext cx="144000" cy="144000"/>
          </a:xfrm>
          <a:prstGeom prst="rect">
            <a:avLst/>
          </a:prstGeom>
          <a:ln>
            <a:noFill/>
          </a:ln>
        </p:spPr>
      </p:pic>
      <p:sp>
        <p:nvSpPr>
          <p:cNvPr id="380" name="Rectangle 379"/>
          <p:cNvSpPr/>
          <p:nvPr/>
        </p:nvSpPr>
        <p:spPr>
          <a:xfrm>
            <a:off x="4512364" y="1706227"/>
            <a:ext cx="1026000" cy="4831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Møte opp på bankkontoret for ID-kontroll</a:t>
            </a:r>
            <a:endParaRPr lang="nb-NO" sz="900" dirty="0">
              <a:solidFill>
                <a:schemeClr val="tx1"/>
              </a:solidFill>
            </a:endParaRPr>
          </a:p>
        </p:txBody>
      </p:sp>
      <p:sp>
        <p:nvSpPr>
          <p:cNvPr id="381" name="Rectangle 380"/>
          <p:cNvSpPr/>
          <p:nvPr/>
        </p:nvSpPr>
        <p:spPr>
          <a:xfrm>
            <a:off x="4514146" y="3113895"/>
            <a:ext cx="1026000" cy="4831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Kontrollere ID og registrere tilleggs-opplysninger</a:t>
            </a:r>
            <a:endParaRPr lang="nb-NO" sz="900" dirty="0">
              <a:solidFill>
                <a:schemeClr val="tx1"/>
              </a:solidFill>
            </a:endParaRPr>
          </a:p>
        </p:txBody>
      </p:sp>
      <p:cxnSp>
        <p:nvCxnSpPr>
          <p:cNvPr id="382" name="Straight Connector 381"/>
          <p:cNvCxnSpPr/>
          <p:nvPr/>
        </p:nvCxnSpPr>
        <p:spPr>
          <a:xfrm>
            <a:off x="5005219" y="2170490"/>
            <a:ext cx="0" cy="28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/>
          <p:cNvCxnSpPr/>
          <p:nvPr/>
        </p:nvCxnSpPr>
        <p:spPr>
          <a:xfrm flipH="1">
            <a:off x="5009641" y="3006613"/>
            <a:ext cx="0" cy="10727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5" name="Group 384"/>
          <p:cNvGrpSpPr/>
          <p:nvPr/>
        </p:nvGrpSpPr>
        <p:grpSpPr>
          <a:xfrm>
            <a:off x="4478640" y="2329239"/>
            <a:ext cx="1080098" cy="698151"/>
            <a:chOff x="2637512" y="2283059"/>
            <a:chExt cx="1080098" cy="698151"/>
          </a:xfrm>
        </p:grpSpPr>
        <p:sp>
          <p:nvSpPr>
            <p:cNvPr id="387" name="TextBox 386"/>
            <p:cNvSpPr txBox="1"/>
            <p:nvPr/>
          </p:nvSpPr>
          <p:spPr>
            <a:xfrm>
              <a:off x="2637512" y="2611878"/>
              <a:ext cx="10800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900" dirty="0" smtClean="0"/>
                <a:t>Bankkontor</a:t>
              </a:r>
            </a:p>
            <a:p>
              <a:pPr algn="ctr"/>
              <a:endParaRPr lang="nb-NO" sz="900" dirty="0"/>
            </a:p>
          </p:txBody>
        </p:sp>
        <p:sp>
          <p:nvSpPr>
            <p:cNvPr id="388" name="Oval 387"/>
            <p:cNvSpPr>
              <a:spLocks noChangeAspect="1"/>
            </p:cNvSpPr>
            <p:nvPr/>
          </p:nvSpPr>
          <p:spPr>
            <a:xfrm>
              <a:off x="2995790" y="2283059"/>
              <a:ext cx="360000" cy="36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/>
            </a:p>
          </p:txBody>
        </p:sp>
      </p:grpSp>
      <p:cxnSp>
        <p:nvCxnSpPr>
          <p:cNvPr id="389" name="Straight Connector 388"/>
          <p:cNvCxnSpPr/>
          <p:nvPr/>
        </p:nvCxnSpPr>
        <p:spPr>
          <a:xfrm flipH="1">
            <a:off x="4762539" y="3612899"/>
            <a:ext cx="0" cy="2952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/>
          <p:cNvCxnSpPr/>
          <p:nvPr/>
        </p:nvCxnSpPr>
        <p:spPr>
          <a:xfrm flipV="1">
            <a:off x="5276112" y="3612899"/>
            <a:ext cx="0" cy="2952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1" name="Picture 17" descr="Relatert bild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296" y="6629834"/>
            <a:ext cx="153090" cy="15309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TextBox 391"/>
          <p:cNvSpPr txBox="1"/>
          <p:nvPr/>
        </p:nvSpPr>
        <p:spPr>
          <a:xfrm>
            <a:off x="4910812" y="6578337"/>
            <a:ext cx="5534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 dirty="0" smtClean="0"/>
              <a:t>Lagrer</a:t>
            </a:r>
            <a:endParaRPr lang="nb-NO" sz="900" dirty="0"/>
          </a:p>
        </p:txBody>
      </p:sp>
      <p:pic>
        <p:nvPicPr>
          <p:cNvPr id="393" name="Picture 17" descr="Relatert bild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463" y="6629834"/>
            <a:ext cx="153090" cy="15309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TextBox 393"/>
          <p:cNvSpPr txBox="1"/>
          <p:nvPr/>
        </p:nvSpPr>
        <p:spPr>
          <a:xfrm>
            <a:off x="4333435" y="6578337"/>
            <a:ext cx="5534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 dirty="0" smtClean="0"/>
              <a:t>Henter</a:t>
            </a:r>
            <a:endParaRPr lang="nb-NO" sz="900" dirty="0"/>
          </a:p>
        </p:txBody>
      </p:sp>
      <p:pic>
        <p:nvPicPr>
          <p:cNvPr id="395" name="Picture 394"/>
          <p:cNvPicPr>
            <a:picLocks noChangeAspect="1"/>
          </p:cNvPicPr>
          <p:nvPr/>
        </p:nvPicPr>
        <p:blipFill>
          <a:blip r:embed="rId9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560" y="2400242"/>
            <a:ext cx="199594" cy="242366"/>
          </a:xfrm>
          <a:prstGeom prst="rect">
            <a:avLst/>
          </a:prstGeom>
        </p:spPr>
      </p:pic>
      <p:pic>
        <p:nvPicPr>
          <p:cNvPr id="396" name="Picture 395"/>
          <p:cNvPicPr>
            <a:picLocks noChangeAspect="1"/>
          </p:cNvPicPr>
          <p:nvPr/>
        </p:nvPicPr>
        <p:blipFill>
          <a:blip r:embed="rId10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1762" y="2427744"/>
            <a:ext cx="241200" cy="172285"/>
          </a:xfrm>
          <a:prstGeom prst="rect">
            <a:avLst/>
          </a:prstGeom>
        </p:spPr>
      </p:pic>
      <p:pic>
        <p:nvPicPr>
          <p:cNvPr id="397" name="Picture 396"/>
          <p:cNvPicPr>
            <a:picLocks noChangeAspect="1"/>
          </p:cNvPicPr>
          <p:nvPr/>
        </p:nvPicPr>
        <p:blipFill>
          <a:blip r:embed="rId1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89" y="2406802"/>
            <a:ext cx="187018" cy="197408"/>
          </a:xfrm>
          <a:prstGeom prst="rect">
            <a:avLst/>
          </a:prstGeom>
        </p:spPr>
      </p:pic>
      <p:sp>
        <p:nvSpPr>
          <p:cNvPr id="186" name="Pentagon 185"/>
          <p:cNvSpPr/>
          <p:nvPr/>
        </p:nvSpPr>
        <p:spPr>
          <a:xfrm>
            <a:off x="3451633" y="19865"/>
            <a:ext cx="2124000" cy="144220"/>
          </a:xfrm>
          <a:prstGeom prst="homePlate">
            <a:avLst/>
          </a:prstGeom>
          <a:noFill/>
          <a:ln w="19050"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000" dirty="0" smtClean="0">
                <a:solidFill>
                  <a:srgbClr val="44546A"/>
                </a:solidFill>
              </a:rPr>
              <a:t>Etablere seg</a:t>
            </a:r>
            <a:endParaRPr lang="nb-NO" sz="1000" dirty="0">
              <a:solidFill>
                <a:srgbClr val="44546A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525351" y="6297422"/>
            <a:ext cx="2743200" cy="365125"/>
          </a:xfrm>
        </p:spPr>
        <p:txBody>
          <a:bodyPr/>
          <a:lstStyle/>
          <a:p>
            <a:fld id="{164DD603-FD65-4EEE-9B87-2A59E920CFC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75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105"/>
          <p:cNvSpPr/>
          <p:nvPr/>
        </p:nvSpPr>
        <p:spPr>
          <a:xfrm>
            <a:off x="1217757" y="6531493"/>
            <a:ext cx="10944000" cy="323996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1228076" y="1621798"/>
            <a:ext cx="10944000" cy="637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16" name="Rectangle 115"/>
          <p:cNvSpPr/>
          <p:nvPr/>
        </p:nvSpPr>
        <p:spPr>
          <a:xfrm>
            <a:off x="35753" y="6531489"/>
            <a:ext cx="1182005" cy="323996"/>
          </a:xfrm>
          <a:prstGeom prst="rect">
            <a:avLst/>
          </a:prstGeom>
          <a:solidFill>
            <a:schemeClr val="accent5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nb-NO" sz="1000" dirty="0">
                <a:solidFill>
                  <a:schemeClr val="tx1"/>
                </a:solidFill>
              </a:rPr>
              <a:t>Fagsystemer og fellesløsninger</a:t>
            </a:r>
          </a:p>
        </p:txBody>
      </p:sp>
      <p:graphicFrame>
        <p:nvGraphicFramePr>
          <p:cNvPr id="77" name="Object 76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74" name="think-cell Slide" r:id="rId5" imgW="530" imgH="528" progId="TCLayout.ActiveDocument.1">
                  <p:embed/>
                </p:oleObj>
              </mc:Choice>
              <mc:Fallback>
                <p:oleObj name="think-cell Slide" r:id="rId5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" name="Rectangle 94"/>
          <p:cNvSpPr/>
          <p:nvPr/>
        </p:nvSpPr>
        <p:spPr>
          <a:xfrm>
            <a:off x="1225672" y="2286616"/>
            <a:ext cx="10944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89" name="Rectangle 88"/>
          <p:cNvSpPr/>
          <p:nvPr/>
        </p:nvSpPr>
        <p:spPr>
          <a:xfrm>
            <a:off x="1228076" y="401334"/>
            <a:ext cx="10944000" cy="11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 dirty="0"/>
          </a:p>
        </p:txBody>
      </p:sp>
      <p:sp>
        <p:nvSpPr>
          <p:cNvPr id="88" name="Rectangle 87"/>
          <p:cNvSpPr/>
          <p:nvPr/>
        </p:nvSpPr>
        <p:spPr>
          <a:xfrm>
            <a:off x="1217758" y="6243969"/>
            <a:ext cx="10944000" cy="252000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35754" y="401334"/>
            <a:ext cx="1182004" cy="118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nb-NO" sz="1000" dirty="0">
                <a:solidFill>
                  <a:schemeClr val="tx1"/>
                </a:solidFill>
              </a:rPr>
              <a:t>Opplevelse</a:t>
            </a:r>
          </a:p>
        </p:txBody>
      </p:sp>
      <p:sp>
        <p:nvSpPr>
          <p:cNvPr id="87" name="Rectangle 86"/>
          <p:cNvSpPr/>
          <p:nvPr/>
        </p:nvSpPr>
        <p:spPr>
          <a:xfrm>
            <a:off x="35755" y="2286616"/>
            <a:ext cx="1182003" cy="720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Kontaktpunkt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35756" y="6243969"/>
            <a:ext cx="1182003" cy="252000"/>
          </a:xfrm>
          <a:prstGeom prst="rect">
            <a:avLst/>
          </a:prstGeom>
          <a:solidFill>
            <a:schemeClr val="accent5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nb-NO" sz="1000" dirty="0">
                <a:solidFill>
                  <a:schemeClr val="tx1"/>
                </a:solidFill>
              </a:rPr>
              <a:t>Regelverk</a:t>
            </a:r>
          </a:p>
        </p:txBody>
      </p:sp>
      <p:sp>
        <p:nvSpPr>
          <p:cNvPr id="180" name="Rectangle 179"/>
          <p:cNvSpPr/>
          <p:nvPr/>
        </p:nvSpPr>
        <p:spPr>
          <a:xfrm>
            <a:off x="1228076" y="3044964"/>
            <a:ext cx="10944000" cy="637285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76" name="Rectangle 75"/>
          <p:cNvSpPr/>
          <p:nvPr/>
        </p:nvSpPr>
        <p:spPr>
          <a:xfrm>
            <a:off x="1228076" y="3679068"/>
            <a:ext cx="10944000" cy="637285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5" name="Straight Connector 134"/>
          <p:cNvCxnSpPr/>
          <p:nvPr/>
        </p:nvCxnSpPr>
        <p:spPr>
          <a:xfrm>
            <a:off x="35795" y="4307186"/>
            <a:ext cx="12168000" cy="0"/>
          </a:xfrm>
          <a:prstGeom prst="line">
            <a:avLst/>
          </a:prstGeom>
          <a:ln>
            <a:solidFill>
              <a:srgbClr val="00000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35795" y="3680127"/>
            <a:ext cx="12168000" cy="0"/>
          </a:xfrm>
          <a:prstGeom prst="line">
            <a:avLst/>
          </a:prstGeom>
          <a:ln>
            <a:solidFill>
              <a:srgbClr val="00000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>
            <a:off x="1228075" y="4313472"/>
            <a:ext cx="10944000" cy="637285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2" name="Straight Connector 111"/>
          <p:cNvCxnSpPr/>
          <p:nvPr/>
        </p:nvCxnSpPr>
        <p:spPr>
          <a:xfrm>
            <a:off x="35795" y="4941590"/>
            <a:ext cx="12168000" cy="0"/>
          </a:xfrm>
          <a:prstGeom prst="line">
            <a:avLst/>
          </a:prstGeom>
          <a:ln>
            <a:solidFill>
              <a:srgbClr val="00000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1228075" y="4946817"/>
            <a:ext cx="10944000" cy="637285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0" name="Straight Connector 119"/>
          <p:cNvCxnSpPr/>
          <p:nvPr/>
        </p:nvCxnSpPr>
        <p:spPr>
          <a:xfrm>
            <a:off x="35795" y="5574936"/>
            <a:ext cx="12168000" cy="0"/>
          </a:xfrm>
          <a:prstGeom prst="line">
            <a:avLst/>
          </a:prstGeom>
          <a:ln>
            <a:solidFill>
              <a:srgbClr val="00000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Rectangle 181"/>
          <p:cNvSpPr/>
          <p:nvPr/>
        </p:nvSpPr>
        <p:spPr>
          <a:xfrm>
            <a:off x="1228075" y="5580150"/>
            <a:ext cx="10944000" cy="637285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Rectangle 162"/>
          <p:cNvSpPr/>
          <p:nvPr/>
        </p:nvSpPr>
        <p:spPr>
          <a:xfrm>
            <a:off x="35755" y="3679068"/>
            <a:ext cx="1182004" cy="637285"/>
          </a:xfrm>
          <a:prstGeom prst="rect">
            <a:avLst/>
          </a:prstGeom>
          <a:solidFill>
            <a:schemeClr val="accent5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nb-NO" sz="1000" dirty="0">
                <a:solidFill>
                  <a:schemeClr val="tx1"/>
                </a:solidFill>
              </a:rPr>
              <a:t>NAV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35754" y="4946817"/>
            <a:ext cx="1182005" cy="637285"/>
          </a:xfrm>
          <a:prstGeom prst="rect">
            <a:avLst/>
          </a:prstGeom>
          <a:solidFill>
            <a:schemeClr val="accent5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nb-NO" sz="1000" dirty="0">
                <a:solidFill>
                  <a:schemeClr val="tx1"/>
                </a:solidFill>
              </a:rPr>
              <a:t>UDI / Politiet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35754" y="4313472"/>
            <a:ext cx="1182006" cy="637285"/>
          </a:xfrm>
          <a:prstGeom prst="rect">
            <a:avLst/>
          </a:prstGeom>
          <a:solidFill>
            <a:schemeClr val="accent5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nb-NO" sz="1000" dirty="0">
                <a:solidFill>
                  <a:schemeClr val="tx1"/>
                </a:solidFill>
              </a:rPr>
              <a:t>Skatteetaten (skattekontor og Folkeregisteret)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35755" y="3044964"/>
            <a:ext cx="1182004" cy="637285"/>
          </a:xfrm>
          <a:prstGeom prst="rect">
            <a:avLst/>
          </a:prstGeom>
          <a:solidFill>
            <a:schemeClr val="accent5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nb-NO" sz="1000" dirty="0">
                <a:solidFill>
                  <a:schemeClr val="tx1"/>
                </a:solidFill>
              </a:rPr>
              <a:t>Private aktører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35754" y="5580150"/>
            <a:ext cx="1182005" cy="637285"/>
          </a:xfrm>
          <a:prstGeom prst="rect">
            <a:avLst/>
          </a:prstGeom>
          <a:solidFill>
            <a:schemeClr val="accent5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nb-NO" sz="1000" dirty="0" err="1">
                <a:solidFill>
                  <a:schemeClr val="tx1"/>
                </a:solidFill>
              </a:rPr>
              <a:t>Difi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35755" y="1621798"/>
            <a:ext cx="1182004" cy="6372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nb-NO" sz="1000" dirty="0">
                <a:solidFill>
                  <a:schemeClr val="tx1"/>
                </a:solidFill>
              </a:rPr>
              <a:t>Prosess for brukeren</a:t>
            </a:r>
          </a:p>
        </p:txBody>
      </p:sp>
      <p:sp>
        <p:nvSpPr>
          <p:cNvPr id="268" name="Rectangle 267"/>
          <p:cNvSpPr/>
          <p:nvPr/>
        </p:nvSpPr>
        <p:spPr>
          <a:xfrm>
            <a:off x="1267800" y="1706227"/>
            <a:ext cx="1234800" cy="4831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Motta og kontrollere skattemelding</a:t>
            </a:r>
            <a:endParaRPr lang="nb-NO" sz="900" dirty="0">
              <a:solidFill>
                <a:schemeClr val="tx1"/>
              </a:solidFill>
            </a:endParaRPr>
          </a:p>
        </p:txBody>
      </p:sp>
      <p:sp>
        <p:nvSpPr>
          <p:cNvPr id="315" name="Rectangle 314"/>
          <p:cNvSpPr/>
          <p:nvPr/>
        </p:nvSpPr>
        <p:spPr>
          <a:xfrm>
            <a:off x="1274087" y="4379671"/>
            <a:ext cx="1234800" cy="4831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Utarbeide og sende skattemelding</a:t>
            </a:r>
            <a:endParaRPr lang="nb-NO" sz="900" dirty="0">
              <a:solidFill>
                <a:schemeClr val="tx1"/>
              </a:solidFill>
            </a:endParaRPr>
          </a:p>
        </p:txBody>
      </p:sp>
      <p:cxnSp>
        <p:nvCxnSpPr>
          <p:cNvPr id="188" name="Straight Connector 187"/>
          <p:cNvCxnSpPr/>
          <p:nvPr/>
        </p:nvCxnSpPr>
        <p:spPr>
          <a:xfrm>
            <a:off x="3214289" y="1371238"/>
            <a:ext cx="0" cy="32410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Rectangular Callout 246"/>
          <p:cNvSpPr/>
          <p:nvPr/>
        </p:nvSpPr>
        <p:spPr>
          <a:xfrm>
            <a:off x="2570657" y="507238"/>
            <a:ext cx="1234800" cy="864000"/>
          </a:xfrm>
          <a:prstGeom prst="wedgeRectCallout">
            <a:avLst>
              <a:gd name="adj1" fmla="val -18692"/>
              <a:gd name="adj2" fmla="val 6448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>
                <a:solidFill>
                  <a:schemeClr val="tx1"/>
                </a:solidFill>
              </a:rPr>
              <a:t>Jeg lærte om fradrag fra kolleger på </a:t>
            </a:r>
            <a:r>
              <a:rPr lang="nb-NO" sz="900" dirty="0" smtClean="0">
                <a:solidFill>
                  <a:schemeClr val="tx1"/>
                </a:solidFill>
              </a:rPr>
              <a:t>jobben.</a:t>
            </a:r>
            <a:endParaRPr lang="nb-NO" sz="900" dirty="0">
              <a:solidFill>
                <a:schemeClr val="tx1"/>
              </a:solidFill>
            </a:endParaRPr>
          </a:p>
        </p:txBody>
      </p:sp>
      <p:cxnSp>
        <p:nvCxnSpPr>
          <p:cNvPr id="189" name="Straight Connector 188"/>
          <p:cNvCxnSpPr/>
          <p:nvPr/>
        </p:nvCxnSpPr>
        <p:spPr>
          <a:xfrm>
            <a:off x="1970562" y="2178499"/>
            <a:ext cx="0" cy="33528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Rectangle 272"/>
          <p:cNvSpPr/>
          <p:nvPr/>
        </p:nvSpPr>
        <p:spPr>
          <a:xfrm>
            <a:off x="2570379" y="1703548"/>
            <a:ext cx="1234800" cy="4831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Fylle ut tilleggs-opplysninger og sende inn skattemeldingen </a:t>
            </a:r>
            <a:endParaRPr lang="nb-NO" sz="900" dirty="0">
              <a:solidFill>
                <a:schemeClr val="tx1"/>
              </a:solidFill>
            </a:endParaRPr>
          </a:p>
        </p:txBody>
      </p:sp>
      <p:cxnSp>
        <p:nvCxnSpPr>
          <p:cNvPr id="335" name="Straight Connector 334"/>
          <p:cNvCxnSpPr/>
          <p:nvPr/>
        </p:nvCxnSpPr>
        <p:spPr>
          <a:xfrm>
            <a:off x="3159550" y="3048980"/>
            <a:ext cx="0" cy="134157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Rectangle 335"/>
          <p:cNvSpPr/>
          <p:nvPr/>
        </p:nvSpPr>
        <p:spPr>
          <a:xfrm>
            <a:off x="2570350" y="4379671"/>
            <a:ext cx="1234800" cy="4831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Automatisk registrering av skattemeldingen</a:t>
            </a:r>
            <a:endParaRPr lang="nb-NO" sz="900" dirty="0">
              <a:solidFill>
                <a:schemeClr val="tx1"/>
              </a:solidFill>
            </a:endParaRPr>
          </a:p>
        </p:txBody>
      </p:sp>
      <p:sp>
        <p:nvSpPr>
          <p:cNvPr id="162" name="Pentagon 161"/>
          <p:cNvSpPr/>
          <p:nvPr/>
        </p:nvSpPr>
        <p:spPr>
          <a:xfrm>
            <a:off x="1204619" y="164085"/>
            <a:ext cx="4068000" cy="216000"/>
          </a:xfrm>
          <a:prstGeom prst="homePlate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Sende skattemelding og motta oppgjør</a:t>
            </a:r>
            <a:endParaRPr lang="nb-NO" sz="1000" dirty="0">
              <a:solidFill>
                <a:schemeClr val="tx1"/>
              </a:solidFill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816149" y="117776"/>
            <a:ext cx="4154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b-NO" sz="1000" b="1" dirty="0" smtClean="0"/>
              <a:t>Steg</a:t>
            </a:r>
            <a:endParaRPr lang="nb-NO" sz="1000" b="1" dirty="0"/>
          </a:p>
        </p:txBody>
      </p:sp>
      <p:cxnSp>
        <p:nvCxnSpPr>
          <p:cNvPr id="172" name="Straight Connector 171"/>
          <p:cNvCxnSpPr/>
          <p:nvPr/>
        </p:nvCxnSpPr>
        <p:spPr>
          <a:xfrm>
            <a:off x="1880670" y="975237"/>
            <a:ext cx="0" cy="72010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ectangular Callout 172"/>
          <p:cNvSpPr/>
          <p:nvPr/>
        </p:nvSpPr>
        <p:spPr>
          <a:xfrm>
            <a:off x="1267800" y="507237"/>
            <a:ext cx="1234800" cy="864000"/>
          </a:xfrm>
          <a:prstGeom prst="wedgeRectCallout">
            <a:avLst>
              <a:gd name="adj1" fmla="val -18693"/>
              <a:gd name="adj2" fmla="val 668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       Jeg </a:t>
            </a:r>
            <a:r>
              <a:rPr lang="nb-NO" sz="900" dirty="0">
                <a:solidFill>
                  <a:schemeClr val="tx1"/>
                </a:solidFill>
              </a:rPr>
              <a:t>skjønte veldig lite av skattemeldingen. Heldigvis fikk jeg hjelp av samboeren min, hun er </a:t>
            </a:r>
            <a:r>
              <a:rPr lang="nb-NO" sz="900" dirty="0" smtClean="0">
                <a:solidFill>
                  <a:schemeClr val="tx1"/>
                </a:solidFill>
              </a:rPr>
              <a:t>norsk.</a:t>
            </a:r>
            <a:endParaRPr lang="nb-NO" sz="900" dirty="0">
              <a:solidFill>
                <a:schemeClr val="tx1"/>
              </a:solidFill>
            </a:endParaRPr>
          </a:p>
        </p:txBody>
      </p:sp>
      <p:pic>
        <p:nvPicPr>
          <p:cNvPr id="174" name="Picture 173"/>
          <p:cNvPicPr>
            <a:picLocks noChangeAspect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063" y="530768"/>
            <a:ext cx="144000" cy="144000"/>
          </a:xfrm>
          <a:prstGeom prst="rect">
            <a:avLst/>
          </a:prstGeom>
          <a:ln>
            <a:noFill/>
          </a:ln>
        </p:spPr>
      </p:pic>
      <p:cxnSp>
        <p:nvCxnSpPr>
          <p:cNvPr id="254" name="Straight Connector 253"/>
          <p:cNvCxnSpPr/>
          <p:nvPr/>
        </p:nvCxnSpPr>
        <p:spPr>
          <a:xfrm flipH="1">
            <a:off x="2888852" y="4864759"/>
            <a:ext cx="0" cy="172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/>
          <p:nvPr/>
        </p:nvCxnSpPr>
        <p:spPr>
          <a:xfrm flipV="1">
            <a:off x="3478624" y="4864759"/>
            <a:ext cx="0" cy="172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1" name="Picture 17" descr="Relatert bild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150" y="6629834"/>
            <a:ext cx="153090" cy="15309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TextBox 261"/>
          <p:cNvSpPr txBox="1"/>
          <p:nvPr/>
        </p:nvSpPr>
        <p:spPr>
          <a:xfrm>
            <a:off x="3048008" y="6578337"/>
            <a:ext cx="5534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 dirty="0" smtClean="0"/>
              <a:t>Lagrer</a:t>
            </a:r>
            <a:endParaRPr lang="nb-NO" sz="900" dirty="0"/>
          </a:p>
        </p:txBody>
      </p:sp>
      <p:pic>
        <p:nvPicPr>
          <p:cNvPr id="263" name="Picture 17" descr="Relatert bild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548" y="6629834"/>
            <a:ext cx="153090" cy="15309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TextBox 263"/>
          <p:cNvSpPr txBox="1"/>
          <p:nvPr/>
        </p:nvSpPr>
        <p:spPr>
          <a:xfrm>
            <a:off x="2481520" y="6578337"/>
            <a:ext cx="5534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 dirty="0" smtClean="0"/>
              <a:t>Henter</a:t>
            </a:r>
            <a:endParaRPr lang="nb-NO" sz="900" dirty="0"/>
          </a:p>
        </p:txBody>
      </p:sp>
      <p:grpSp>
        <p:nvGrpSpPr>
          <p:cNvPr id="186" name="Group 185"/>
          <p:cNvGrpSpPr/>
          <p:nvPr/>
        </p:nvGrpSpPr>
        <p:grpSpPr>
          <a:xfrm>
            <a:off x="1264471" y="2329239"/>
            <a:ext cx="1269197" cy="554923"/>
            <a:chOff x="2538841" y="2815412"/>
            <a:chExt cx="1269197" cy="554923"/>
          </a:xfrm>
        </p:grpSpPr>
        <p:sp>
          <p:nvSpPr>
            <p:cNvPr id="190" name="TextBox 189"/>
            <p:cNvSpPr txBox="1"/>
            <p:nvPr/>
          </p:nvSpPr>
          <p:spPr>
            <a:xfrm>
              <a:off x="2538841" y="3139503"/>
              <a:ext cx="67584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nb-NO" sz="900" dirty="0" err="1" smtClean="0"/>
                <a:t>Altinn</a:t>
              </a:r>
              <a:endParaRPr lang="nb-NO" sz="900" dirty="0"/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3145236" y="3139503"/>
              <a:ext cx="66280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900" dirty="0" smtClean="0"/>
                <a:t>Post</a:t>
              </a:r>
              <a:endParaRPr lang="nb-NO" sz="900" dirty="0"/>
            </a:p>
          </p:txBody>
        </p:sp>
        <p:sp>
          <p:nvSpPr>
            <p:cNvPr id="193" name="Oval 192"/>
            <p:cNvSpPr>
              <a:spLocks noChangeAspect="1"/>
            </p:cNvSpPr>
            <p:nvPr/>
          </p:nvSpPr>
          <p:spPr>
            <a:xfrm>
              <a:off x="3177498" y="2815412"/>
              <a:ext cx="360000" cy="36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 dirty="0"/>
            </a:p>
          </p:txBody>
        </p:sp>
        <p:sp>
          <p:nvSpPr>
            <p:cNvPr id="196" name="Oval 195"/>
            <p:cNvSpPr>
              <a:spLocks noChangeAspect="1"/>
            </p:cNvSpPr>
            <p:nvPr/>
          </p:nvSpPr>
          <p:spPr>
            <a:xfrm>
              <a:off x="2789055" y="2822026"/>
              <a:ext cx="360000" cy="36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/>
            </a:p>
          </p:txBody>
        </p:sp>
        <p:pic>
          <p:nvPicPr>
            <p:cNvPr id="203" name="Picture 202"/>
            <p:cNvPicPr>
              <a:picLocks noChangeAspect="1"/>
            </p:cNvPicPr>
            <p:nvPr/>
          </p:nvPicPr>
          <p:blipFill>
            <a:blip r:embed="rId9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6731" y="2903862"/>
              <a:ext cx="187018" cy="197408"/>
            </a:xfrm>
            <a:prstGeom prst="rect">
              <a:avLst/>
            </a:prstGeom>
          </p:spPr>
        </p:pic>
      </p:grpSp>
      <p:pic>
        <p:nvPicPr>
          <p:cNvPr id="232" name="Picture 231"/>
          <p:cNvPicPr>
            <a:picLocks noChangeAspect="1"/>
          </p:cNvPicPr>
          <p:nvPr/>
        </p:nvPicPr>
        <p:blipFill>
          <a:blip r:embed="rId10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08" y="2427258"/>
            <a:ext cx="241200" cy="172285"/>
          </a:xfrm>
          <a:prstGeom prst="rect">
            <a:avLst/>
          </a:prstGeom>
        </p:spPr>
      </p:pic>
      <p:cxnSp>
        <p:nvCxnSpPr>
          <p:cNvPr id="234" name="Straight Connector 233"/>
          <p:cNvCxnSpPr/>
          <p:nvPr/>
        </p:nvCxnSpPr>
        <p:spPr>
          <a:xfrm flipH="1">
            <a:off x="1880211" y="3048980"/>
            <a:ext cx="0" cy="134157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 flipH="1">
            <a:off x="1598625" y="4864759"/>
            <a:ext cx="0" cy="172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 flipV="1">
            <a:off x="2177512" y="4864759"/>
            <a:ext cx="0" cy="172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0" name="Picture 17" descr="Relatert bild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038" y="6629834"/>
            <a:ext cx="153090" cy="15309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TextBox 256"/>
          <p:cNvSpPr txBox="1"/>
          <p:nvPr/>
        </p:nvSpPr>
        <p:spPr>
          <a:xfrm>
            <a:off x="1757781" y="6578337"/>
            <a:ext cx="5534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 dirty="0" smtClean="0"/>
              <a:t>Lagrer</a:t>
            </a:r>
            <a:endParaRPr lang="nb-NO" sz="900" dirty="0"/>
          </a:p>
        </p:txBody>
      </p:sp>
      <p:pic>
        <p:nvPicPr>
          <p:cNvPr id="265" name="Picture 17" descr="Relatert bild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321" y="6629834"/>
            <a:ext cx="153090" cy="15309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TextBox 265"/>
          <p:cNvSpPr txBox="1"/>
          <p:nvPr/>
        </p:nvSpPr>
        <p:spPr>
          <a:xfrm>
            <a:off x="1191293" y="6578337"/>
            <a:ext cx="5534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 dirty="0" smtClean="0"/>
              <a:t>Henter</a:t>
            </a:r>
            <a:endParaRPr lang="nb-NO" sz="900" dirty="0"/>
          </a:p>
        </p:txBody>
      </p:sp>
      <p:cxnSp>
        <p:nvCxnSpPr>
          <p:cNvPr id="271" name="Straight Connector 270"/>
          <p:cNvCxnSpPr/>
          <p:nvPr/>
        </p:nvCxnSpPr>
        <p:spPr>
          <a:xfrm>
            <a:off x="3179081" y="2178499"/>
            <a:ext cx="0" cy="33528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2560078" y="2329239"/>
            <a:ext cx="1269197" cy="554923"/>
            <a:chOff x="2549190" y="2283059"/>
            <a:chExt cx="1269197" cy="554923"/>
          </a:xfrm>
        </p:grpSpPr>
        <p:grpSp>
          <p:nvGrpSpPr>
            <p:cNvPr id="276" name="Group 275"/>
            <p:cNvGrpSpPr/>
            <p:nvPr/>
          </p:nvGrpSpPr>
          <p:grpSpPr>
            <a:xfrm>
              <a:off x="2549190" y="2283059"/>
              <a:ext cx="1269197" cy="554923"/>
              <a:chOff x="2538841" y="2815412"/>
              <a:chExt cx="1269197" cy="554923"/>
            </a:xfrm>
          </p:grpSpPr>
          <p:sp>
            <p:nvSpPr>
              <p:cNvPr id="283" name="TextBox 282"/>
              <p:cNvSpPr txBox="1"/>
              <p:nvPr/>
            </p:nvSpPr>
            <p:spPr>
              <a:xfrm>
                <a:off x="2538841" y="3139503"/>
                <a:ext cx="67584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nb-NO" sz="900" dirty="0" err="1" smtClean="0"/>
                  <a:t>Altinn</a:t>
                </a:r>
                <a:endParaRPr lang="nb-NO" sz="900" dirty="0"/>
              </a:p>
            </p:txBody>
          </p:sp>
          <p:sp>
            <p:nvSpPr>
              <p:cNvPr id="285" name="TextBox 284"/>
              <p:cNvSpPr txBox="1"/>
              <p:nvPr/>
            </p:nvSpPr>
            <p:spPr>
              <a:xfrm>
                <a:off x="3145236" y="3139503"/>
                <a:ext cx="66280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b-NO" sz="900" dirty="0" smtClean="0"/>
                  <a:t>Post</a:t>
                </a:r>
                <a:endParaRPr lang="nb-NO" sz="900" dirty="0"/>
              </a:p>
            </p:txBody>
          </p:sp>
          <p:sp>
            <p:nvSpPr>
              <p:cNvPr id="289" name="Oval 288"/>
              <p:cNvSpPr>
                <a:spLocks noChangeAspect="1"/>
              </p:cNvSpPr>
              <p:nvPr/>
            </p:nvSpPr>
            <p:spPr>
              <a:xfrm>
                <a:off x="3177498" y="2815412"/>
                <a:ext cx="360000" cy="36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900" dirty="0"/>
              </a:p>
            </p:txBody>
          </p:sp>
          <p:sp>
            <p:nvSpPr>
              <p:cNvPr id="290" name="Oval 289"/>
              <p:cNvSpPr>
                <a:spLocks noChangeAspect="1"/>
              </p:cNvSpPr>
              <p:nvPr/>
            </p:nvSpPr>
            <p:spPr>
              <a:xfrm>
                <a:off x="2789055" y="2822026"/>
                <a:ext cx="360000" cy="36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900"/>
              </a:p>
            </p:txBody>
          </p:sp>
          <p:pic>
            <p:nvPicPr>
              <p:cNvPr id="292" name="Picture 291"/>
              <p:cNvPicPr>
                <a:picLocks noChangeAspect="1"/>
              </p:cNvPicPr>
              <p:nvPr/>
            </p:nvPicPr>
            <p:blipFill>
              <a:blip r:embed="rId9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6731" y="2903862"/>
                <a:ext cx="187018" cy="197408"/>
              </a:xfrm>
              <a:prstGeom prst="rect">
                <a:avLst/>
              </a:prstGeom>
            </p:spPr>
          </p:pic>
        </p:grpSp>
        <p:pic>
          <p:nvPicPr>
            <p:cNvPr id="293" name="Picture 292"/>
            <p:cNvPicPr>
              <a:picLocks noChangeAspect="1"/>
            </p:cNvPicPr>
            <p:nvPr/>
          </p:nvPicPr>
          <p:blipFill>
            <a:blip r:embed="rId10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6945" y="2381078"/>
              <a:ext cx="241200" cy="172285"/>
            </a:xfrm>
            <a:prstGeom prst="rect">
              <a:avLst/>
            </a:prstGeom>
          </p:spPr>
        </p:pic>
      </p:grpSp>
      <p:cxnSp>
        <p:nvCxnSpPr>
          <p:cNvPr id="302" name="Straight Connector 301"/>
          <p:cNvCxnSpPr/>
          <p:nvPr/>
        </p:nvCxnSpPr>
        <p:spPr>
          <a:xfrm>
            <a:off x="4520877" y="1371238"/>
            <a:ext cx="0" cy="32410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Rectangular Callout 302"/>
          <p:cNvSpPr/>
          <p:nvPr/>
        </p:nvSpPr>
        <p:spPr>
          <a:xfrm>
            <a:off x="3877245" y="507238"/>
            <a:ext cx="1234800" cy="864000"/>
          </a:xfrm>
          <a:prstGeom prst="wedgeRectCallout">
            <a:avLst>
              <a:gd name="adj1" fmla="val -18692"/>
              <a:gd name="adj2" fmla="val 6448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Det var veldig greit å kunne få svar digitalt.</a:t>
            </a:r>
            <a:endParaRPr lang="nb-NO" sz="900" dirty="0">
              <a:solidFill>
                <a:schemeClr val="tx1"/>
              </a:solidFill>
            </a:endParaRPr>
          </a:p>
        </p:txBody>
      </p:sp>
      <p:sp>
        <p:nvSpPr>
          <p:cNvPr id="313" name="Rectangle 312"/>
          <p:cNvSpPr/>
          <p:nvPr/>
        </p:nvSpPr>
        <p:spPr>
          <a:xfrm>
            <a:off x="3876967" y="1703548"/>
            <a:ext cx="1234800" cy="4831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Motta skatteoppgjør</a:t>
            </a:r>
            <a:endParaRPr lang="nb-NO" sz="900" dirty="0">
              <a:solidFill>
                <a:schemeClr val="tx1"/>
              </a:solidFill>
            </a:endParaRPr>
          </a:p>
        </p:txBody>
      </p:sp>
      <p:cxnSp>
        <p:nvCxnSpPr>
          <p:cNvPr id="314" name="Straight Connector 313"/>
          <p:cNvCxnSpPr/>
          <p:nvPr/>
        </p:nvCxnSpPr>
        <p:spPr>
          <a:xfrm>
            <a:off x="4466138" y="3048980"/>
            <a:ext cx="0" cy="134157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Rectangle 316"/>
          <p:cNvSpPr/>
          <p:nvPr/>
        </p:nvSpPr>
        <p:spPr>
          <a:xfrm>
            <a:off x="3876938" y="4379671"/>
            <a:ext cx="1234800" cy="4831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nb-NO" sz="900" dirty="0" smtClean="0">
                <a:solidFill>
                  <a:schemeClr val="tx1"/>
                </a:solidFill>
              </a:rPr>
              <a:t>Behandle saken og sende ut skatteoppgjør</a:t>
            </a:r>
            <a:endParaRPr lang="nb-NO" sz="900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/>
          <p:nvPr/>
        </p:nvCxnSpPr>
        <p:spPr>
          <a:xfrm flipH="1">
            <a:off x="4195440" y="4864759"/>
            <a:ext cx="0" cy="172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/>
          <p:cNvCxnSpPr/>
          <p:nvPr/>
        </p:nvCxnSpPr>
        <p:spPr>
          <a:xfrm flipV="1">
            <a:off x="4785212" y="4864759"/>
            <a:ext cx="0" cy="172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3" name="Picture 17" descr="Relatert bild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738" y="6629834"/>
            <a:ext cx="153090" cy="15309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TextBox 323"/>
          <p:cNvSpPr txBox="1"/>
          <p:nvPr/>
        </p:nvSpPr>
        <p:spPr>
          <a:xfrm>
            <a:off x="4354596" y="6578337"/>
            <a:ext cx="5534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 dirty="0" smtClean="0"/>
              <a:t>Lagrer</a:t>
            </a:r>
            <a:endParaRPr lang="nb-NO" sz="900" dirty="0"/>
          </a:p>
        </p:txBody>
      </p:sp>
      <p:pic>
        <p:nvPicPr>
          <p:cNvPr id="325" name="Picture 17" descr="Relatert bild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136" y="6629834"/>
            <a:ext cx="153090" cy="15309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TextBox 325"/>
          <p:cNvSpPr txBox="1"/>
          <p:nvPr/>
        </p:nvSpPr>
        <p:spPr>
          <a:xfrm>
            <a:off x="3788108" y="6578337"/>
            <a:ext cx="5534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 dirty="0" smtClean="0"/>
              <a:t>Henter</a:t>
            </a:r>
            <a:endParaRPr lang="nb-NO" sz="900" dirty="0"/>
          </a:p>
        </p:txBody>
      </p:sp>
      <p:cxnSp>
        <p:nvCxnSpPr>
          <p:cNvPr id="328" name="Straight Connector 327"/>
          <p:cNvCxnSpPr/>
          <p:nvPr/>
        </p:nvCxnSpPr>
        <p:spPr>
          <a:xfrm>
            <a:off x="4485669" y="2178499"/>
            <a:ext cx="0" cy="33528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9" name="Group 328"/>
          <p:cNvGrpSpPr/>
          <p:nvPr/>
        </p:nvGrpSpPr>
        <p:grpSpPr>
          <a:xfrm>
            <a:off x="3866666" y="2329239"/>
            <a:ext cx="1269197" cy="554923"/>
            <a:chOff x="2549190" y="2283059"/>
            <a:chExt cx="1269197" cy="554923"/>
          </a:xfrm>
        </p:grpSpPr>
        <p:grpSp>
          <p:nvGrpSpPr>
            <p:cNvPr id="330" name="Group 329"/>
            <p:cNvGrpSpPr/>
            <p:nvPr/>
          </p:nvGrpSpPr>
          <p:grpSpPr>
            <a:xfrm>
              <a:off x="2549190" y="2283059"/>
              <a:ext cx="1269197" cy="554923"/>
              <a:chOff x="2538841" y="2815412"/>
              <a:chExt cx="1269197" cy="554923"/>
            </a:xfrm>
          </p:grpSpPr>
          <p:sp>
            <p:nvSpPr>
              <p:cNvPr id="332" name="TextBox 331"/>
              <p:cNvSpPr txBox="1"/>
              <p:nvPr/>
            </p:nvSpPr>
            <p:spPr>
              <a:xfrm>
                <a:off x="2538841" y="3139503"/>
                <a:ext cx="67584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nb-NO" sz="900" dirty="0" err="1" smtClean="0"/>
                  <a:t>Altinn</a:t>
                </a:r>
                <a:endParaRPr lang="nb-NO" sz="900" dirty="0"/>
              </a:p>
            </p:txBody>
          </p:sp>
          <p:sp>
            <p:nvSpPr>
              <p:cNvPr id="333" name="TextBox 332"/>
              <p:cNvSpPr txBox="1"/>
              <p:nvPr/>
            </p:nvSpPr>
            <p:spPr>
              <a:xfrm>
                <a:off x="3145236" y="3139503"/>
                <a:ext cx="66280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b-NO" sz="900" dirty="0" smtClean="0"/>
                  <a:t>Post</a:t>
                </a:r>
                <a:endParaRPr lang="nb-NO" sz="900" dirty="0"/>
              </a:p>
            </p:txBody>
          </p:sp>
          <p:sp>
            <p:nvSpPr>
              <p:cNvPr id="334" name="Oval 333"/>
              <p:cNvSpPr>
                <a:spLocks noChangeAspect="1"/>
              </p:cNvSpPr>
              <p:nvPr/>
            </p:nvSpPr>
            <p:spPr>
              <a:xfrm>
                <a:off x="3177498" y="2815412"/>
                <a:ext cx="360000" cy="36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900" dirty="0"/>
              </a:p>
            </p:txBody>
          </p:sp>
          <p:sp>
            <p:nvSpPr>
              <p:cNvPr id="337" name="Oval 336"/>
              <p:cNvSpPr>
                <a:spLocks noChangeAspect="1"/>
              </p:cNvSpPr>
              <p:nvPr/>
            </p:nvSpPr>
            <p:spPr>
              <a:xfrm>
                <a:off x="2789055" y="2822026"/>
                <a:ext cx="360000" cy="36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900"/>
              </a:p>
            </p:txBody>
          </p:sp>
          <p:pic>
            <p:nvPicPr>
              <p:cNvPr id="338" name="Picture 337"/>
              <p:cNvPicPr>
                <a:picLocks noChangeAspect="1"/>
              </p:cNvPicPr>
              <p:nvPr/>
            </p:nvPicPr>
            <p:blipFill>
              <a:blip r:embed="rId9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6731" y="2903862"/>
                <a:ext cx="187018" cy="197408"/>
              </a:xfrm>
              <a:prstGeom prst="rect">
                <a:avLst/>
              </a:prstGeom>
            </p:spPr>
          </p:pic>
        </p:grpSp>
        <p:pic>
          <p:nvPicPr>
            <p:cNvPr id="331" name="Picture 330"/>
            <p:cNvPicPr>
              <a:picLocks noChangeAspect="1"/>
            </p:cNvPicPr>
            <p:nvPr/>
          </p:nvPicPr>
          <p:blipFill>
            <a:blip r:embed="rId10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6945" y="2381078"/>
              <a:ext cx="241200" cy="172285"/>
            </a:xfrm>
            <a:prstGeom prst="rect">
              <a:avLst/>
            </a:prstGeom>
          </p:spPr>
        </p:pic>
      </p:grpSp>
      <p:pic>
        <p:nvPicPr>
          <p:cNvPr id="339" name="Picture 338"/>
          <p:cNvPicPr>
            <a:picLocks noChangeAspect="1"/>
          </p:cNvPicPr>
          <p:nvPr/>
        </p:nvPicPr>
        <p:blipFill>
          <a:blip r:embed="rId1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81" y="508996"/>
            <a:ext cx="144217" cy="144217"/>
          </a:xfrm>
          <a:prstGeom prst="rect">
            <a:avLst/>
          </a:prstGeom>
          <a:ln>
            <a:noFill/>
          </a:ln>
        </p:spPr>
      </p:pic>
      <p:pic>
        <p:nvPicPr>
          <p:cNvPr id="340" name="Picture 339"/>
          <p:cNvPicPr>
            <a:picLocks noChangeAspect="1"/>
          </p:cNvPicPr>
          <p:nvPr/>
        </p:nvPicPr>
        <p:blipFill>
          <a:blip r:embed="rId1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809" y="519443"/>
            <a:ext cx="144000" cy="144000"/>
          </a:xfrm>
          <a:prstGeom prst="rect">
            <a:avLst/>
          </a:prstGeom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79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2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16524" y="217655"/>
            <a:ext cx="11630067" cy="775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2200" b="1" dirty="0" smtClean="0">
                <a:solidFill>
                  <a:schemeClr val="accent5">
                    <a:lumMod val="50000"/>
                  </a:schemeClr>
                </a:solidFill>
              </a:rPr>
              <a:t>INNHOLD:</a:t>
            </a:r>
            <a:endParaRPr lang="nb-NO" sz="2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80720" y="992906"/>
            <a:ext cx="8631956" cy="540000"/>
            <a:chOff x="680720" y="992906"/>
            <a:chExt cx="8288757" cy="540000"/>
          </a:xfrm>
        </p:grpSpPr>
        <p:sp>
          <p:nvSpPr>
            <p:cNvPr id="6" name="Oval 5"/>
            <p:cNvSpPr/>
            <p:nvPr/>
          </p:nvSpPr>
          <p:spPr>
            <a:xfrm>
              <a:off x="680720" y="992906"/>
              <a:ext cx="540000" cy="54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396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1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392550" y="1078240"/>
              <a:ext cx="757692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nb-NO" dirty="0" smtClean="0"/>
                <a:t>Sammendrag……………………………………………………………………………………………….side 03  </a:t>
              </a:r>
              <a:endParaRPr lang="nb-NO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80720" y="1886813"/>
            <a:ext cx="8631956" cy="540000"/>
            <a:chOff x="680720" y="992906"/>
            <a:chExt cx="8229269" cy="540000"/>
          </a:xfrm>
        </p:grpSpPr>
        <p:sp>
          <p:nvSpPr>
            <p:cNvPr id="11" name="Oval 10"/>
            <p:cNvSpPr/>
            <p:nvPr/>
          </p:nvSpPr>
          <p:spPr>
            <a:xfrm>
              <a:off x="680720" y="992906"/>
              <a:ext cx="540000" cy="54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396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2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92550" y="1078240"/>
              <a:ext cx="75174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nb-NO" dirty="0" smtClean="0"/>
                <a:t>Innledning…………………………………………………………………………………………………..side 05</a:t>
              </a:r>
              <a:endParaRPr lang="nb-NO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80720" y="2780720"/>
            <a:ext cx="8631956" cy="540000"/>
            <a:chOff x="680720" y="992906"/>
            <a:chExt cx="8631956" cy="540000"/>
          </a:xfrm>
        </p:grpSpPr>
        <p:sp>
          <p:nvSpPr>
            <p:cNvPr id="14" name="Oval 13"/>
            <p:cNvSpPr/>
            <p:nvPr/>
          </p:nvSpPr>
          <p:spPr>
            <a:xfrm>
              <a:off x="680720" y="992906"/>
              <a:ext cx="540000" cy="54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396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3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392550" y="1078240"/>
              <a:ext cx="79201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nb-NO" dirty="0" smtClean="0"/>
                <a:t>Innsikt i dagens utfordringer og behov……………………………………………………….side 08</a:t>
              </a:r>
              <a:endParaRPr lang="nb-NO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80720" y="3674627"/>
            <a:ext cx="8569812" cy="540000"/>
            <a:chOff x="680720" y="992906"/>
            <a:chExt cx="8170024" cy="540000"/>
          </a:xfrm>
        </p:grpSpPr>
        <p:sp>
          <p:nvSpPr>
            <p:cNvPr id="17" name="Oval 16"/>
            <p:cNvSpPr/>
            <p:nvPr/>
          </p:nvSpPr>
          <p:spPr>
            <a:xfrm>
              <a:off x="680720" y="992906"/>
              <a:ext cx="540000" cy="54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396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4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392550" y="1078240"/>
              <a:ext cx="745819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nb-NO" dirty="0" smtClean="0"/>
                <a:t>Designprinsipper og </a:t>
              </a:r>
              <a:r>
                <a:rPr lang="nb-NO" dirty="0" err="1" smtClean="0"/>
                <a:t>målbilde</a:t>
              </a:r>
              <a:r>
                <a:rPr lang="nb-NO" dirty="0" smtClean="0"/>
                <a:t>.………………………………………………………………….side 48</a:t>
              </a:r>
              <a:endParaRPr lang="nb-NO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80720" y="4568534"/>
            <a:ext cx="8493760" cy="540000"/>
            <a:chOff x="680720" y="992906"/>
            <a:chExt cx="8493760" cy="540000"/>
          </a:xfrm>
        </p:grpSpPr>
        <p:sp>
          <p:nvSpPr>
            <p:cNvPr id="20" name="Oval 19"/>
            <p:cNvSpPr/>
            <p:nvPr/>
          </p:nvSpPr>
          <p:spPr>
            <a:xfrm>
              <a:off x="680720" y="992906"/>
              <a:ext cx="540000" cy="54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396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5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392550" y="1078240"/>
              <a:ext cx="778193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nb-NO" dirty="0" smtClean="0"/>
                <a:t>Tiltaksforslag………………………………………………………………………………………………side 61</a:t>
              </a:r>
              <a:endParaRPr lang="nb-NO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80720" y="5462441"/>
            <a:ext cx="8493760" cy="540000"/>
            <a:chOff x="680720" y="992906"/>
            <a:chExt cx="8493760" cy="540000"/>
          </a:xfrm>
        </p:grpSpPr>
        <p:sp>
          <p:nvSpPr>
            <p:cNvPr id="23" name="Oval 22"/>
            <p:cNvSpPr/>
            <p:nvPr/>
          </p:nvSpPr>
          <p:spPr>
            <a:xfrm>
              <a:off x="680720" y="992906"/>
              <a:ext cx="540000" cy="54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396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6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392550" y="1078240"/>
              <a:ext cx="778193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nb-NO" dirty="0" smtClean="0"/>
                <a:t>Vedlegg……………………………………………………………………………………………………..side 84</a:t>
              </a:r>
              <a:endParaRPr lang="nb-NO" dirty="0"/>
            </a:p>
          </p:txBody>
        </p:sp>
      </p:grpSp>
    </p:spTree>
    <p:extLst>
      <p:ext uri="{BB962C8B-B14F-4D97-AF65-F5344CB8AC3E}">
        <p14:creationId xmlns:p14="http://schemas.microsoft.com/office/powerpoint/2010/main" val="14938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28600" y="-152400"/>
            <a:ext cx="12661900" cy="7213600"/>
          </a:xfrm>
          <a:prstGeom prst="rect">
            <a:avLst/>
          </a:prstGeom>
          <a:solidFill>
            <a:schemeClr val="accent5">
              <a:lumMod val="20000"/>
              <a:lumOff val="80000"/>
              <a:alpha val="39608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00061" y="2222500"/>
            <a:ext cx="620458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 smtClean="0">
                <a:solidFill>
                  <a:srgbClr val="002060"/>
                </a:solidFill>
              </a:rPr>
              <a:t>HOVEDFUNN</a:t>
            </a:r>
            <a:endParaRPr lang="en-US" sz="8800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70088" y="4038600"/>
            <a:ext cx="385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002060"/>
                </a:solidFill>
              </a:rPr>
              <a:t>- Viktigste innsikt i dagens brukerreise -</a:t>
            </a:r>
            <a:endParaRPr lang="nb-NO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6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611702" y="1793173"/>
            <a:ext cx="10968597" cy="4020774"/>
            <a:chOff x="838200" y="1793173"/>
            <a:chExt cx="10968597" cy="4020774"/>
          </a:xfrm>
        </p:grpSpPr>
        <p:grpSp>
          <p:nvGrpSpPr>
            <p:cNvPr id="16" name="Group 15"/>
            <p:cNvGrpSpPr/>
            <p:nvPr/>
          </p:nvGrpSpPr>
          <p:grpSpPr>
            <a:xfrm>
              <a:off x="838200" y="1793173"/>
              <a:ext cx="3412604" cy="4020774"/>
              <a:chOff x="838200" y="1793173"/>
              <a:chExt cx="3412604" cy="4020774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1285717" y="1793173"/>
                <a:ext cx="2517570" cy="251757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Title 1"/>
              <p:cNvSpPr txBox="1">
                <a:spLocks/>
              </p:cNvSpPr>
              <p:nvPr/>
            </p:nvSpPr>
            <p:spPr>
              <a:xfrm>
                <a:off x="838200" y="2826905"/>
                <a:ext cx="3412604" cy="1483838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nb-NO" sz="2800" dirty="0" smtClean="0"/>
                  <a:t>TEMA #1</a:t>
                </a:r>
                <a:endParaRPr lang="nb-NO" sz="2800" dirty="0"/>
              </a:p>
            </p:txBody>
          </p:sp>
          <p:sp>
            <p:nvSpPr>
              <p:cNvPr id="8" name="Text Placeholder 2"/>
              <p:cNvSpPr txBox="1">
                <a:spLocks/>
              </p:cNvSpPr>
              <p:nvPr/>
            </p:nvSpPr>
            <p:spPr>
              <a:xfrm>
                <a:off x="1245671" y="4671350"/>
                <a:ext cx="2597662" cy="1142597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nb-NO" sz="1600" b="1" dirty="0" smtClean="0">
                    <a:latin typeface="Calibri" charset="0"/>
                    <a:ea typeface="Calibri" charset="0"/>
                    <a:cs typeface="Calibri" charset="0"/>
                  </a:rPr>
                  <a:t>Informasjon og veiledning</a:t>
                </a:r>
                <a:endParaRPr lang="nb-NO" sz="1600" b="1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576150" y="1793173"/>
              <a:ext cx="3492696" cy="4020774"/>
              <a:chOff x="4389263" y="1793173"/>
              <a:chExt cx="3492696" cy="4020774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4837215" y="1793173"/>
                <a:ext cx="2517570" cy="251757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Title 1"/>
              <p:cNvSpPr txBox="1">
                <a:spLocks/>
              </p:cNvSpPr>
              <p:nvPr/>
            </p:nvSpPr>
            <p:spPr>
              <a:xfrm>
                <a:off x="5082402" y="2826905"/>
                <a:ext cx="2106418" cy="756354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nb-NO" sz="2800" dirty="0" smtClean="0"/>
                  <a:t>TEMA #2</a:t>
                </a:r>
                <a:endParaRPr lang="nb-NO" sz="2800" dirty="0"/>
              </a:p>
            </p:txBody>
          </p:sp>
          <p:sp>
            <p:nvSpPr>
              <p:cNvPr id="9" name="Text Placeholder 2"/>
              <p:cNvSpPr txBox="1">
                <a:spLocks/>
              </p:cNvSpPr>
              <p:nvPr/>
            </p:nvSpPr>
            <p:spPr>
              <a:xfrm>
                <a:off x="4389263" y="4671350"/>
                <a:ext cx="3492696" cy="1142597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nb-NO" sz="1600" b="1" dirty="0" smtClean="0">
                    <a:latin typeface="Calibri" charset="0"/>
                    <a:ea typeface="Calibri" charset="0"/>
                    <a:cs typeface="Calibri" charset="0"/>
                  </a:rPr>
                  <a:t>Registreringsprosess</a:t>
                </a:r>
                <a:endParaRPr lang="nb-NO" sz="1600" b="1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8394193" y="1793173"/>
              <a:ext cx="3412604" cy="4020774"/>
              <a:chOff x="8394193" y="1793173"/>
              <a:chExt cx="3412604" cy="4020774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8735808" y="1793173"/>
                <a:ext cx="2517570" cy="251757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Title 1"/>
              <p:cNvSpPr txBox="1">
                <a:spLocks/>
              </p:cNvSpPr>
              <p:nvPr/>
            </p:nvSpPr>
            <p:spPr>
              <a:xfrm>
                <a:off x="8394193" y="2826905"/>
                <a:ext cx="3412604" cy="1483838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nb-NO" sz="2800" dirty="0" smtClean="0"/>
                  <a:t>TEMA #3</a:t>
                </a:r>
                <a:endParaRPr lang="nb-NO" sz="2800" dirty="0"/>
              </a:p>
            </p:txBody>
          </p:sp>
          <p:sp>
            <p:nvSpPr>
              <p:cNvPr id="11" name="Text Placeholder 2"/>
              <p:cNvSpPr txBox="1">
                <a:spLocks/>
              </p:cNvSpPr>
              <p:nvPr/>
            </p:nvSpPr>
            <p:spPr>
              <a:xfrm>
                <a:off x="8787008" y="4671350"/>
                <a:ext cx="2626974" cy="1142597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nb-NO" sz="1600" b="1" dirty="0" smtClean="0">
                    <a:latin typeface="Calibri" charset="0"/>
                    <a:ea typeface="Calibri" charset="0"/>
                    <a:cs typeface="Calibri" charset="0"/>
                  </a:rPr>
                  <a:t>Tilgang til private og offentlige tjenester</a:t>
                </a:r>
                <a:endParaRPr lang="nb-NO" sz="1600" b="1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</p:grpSp>
      <p:sp>
        <p:nvSpPr>
          <p:cNvPr id="12" name="Title 1"/>
          <p:cNvSpPr txBox="1">
            <a:spLocks/>
          </p:cNvSpPr>
          <p:nvPr/>
        </p:nvSpPr>
        <p:spPr>
          <a:xfrm>
            <a:off x="838200" y="365125"/>
            <a:ext cx="10515600" cy="807893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2800" b="1" dirty="0" smtClean="0"/>
              <a:t>Innsikt er delt inn i følgende tema</a:t>
            </a:r>
            <a:endParaRPr lang="nb-NO" sz="2800" b="1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17A3-2867-4632-BDF6-533F100CE7B0}" type="slidenum">
              <a:rPr lang="nb-NO" smtClean="0"/>
              <a:t>21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7684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4224" y="578335"/>
            <a:ext cx="11912368" cy="775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2400" b="1" dirty="0" smtClean="0">
                <a:solidFill>
                  <a:schemeClr val="accent5">
                    <a:lumMod val="50000"/>
                  </a:schemeClr>
                </a:solidFill>
              </a:rPr>
              <a:t>TEMA 1: INFORMASJON OG VEILEDNING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17A3-2867-4632-BDF6-533F100CE7B0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80865" y="1564824"/>
            <a:ext cx="6176865" cy="4469366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ectangle 6"/>
          <p:cNvSpPr/>
          <p:nvPr/>
        </p:nvSpPr>
        <p:spPr>
          <a:xfrm>
            <a:off x="134224" y="2476076"/>
            <a:ext cx="5673853" cy="2646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6213" lvl="2" indent="-176213">
              <a:buFont typeface="Arial" panose="020B0604020202020204" pitchFamily="34" charset="0"/>
              <a:buChar char="•"/>
            </a:pPr>
            <a:r>
              <a:rPr lang="nb-NO" sz="1200" dirty="0" smtClean="0">
                <a:solidFill>
                  <a:schemeClr val="tx1"/>
                </a:solidFill>
              </a:rPr>
              <a:t>Arbeidsinnvandrere </a:t>
            </a:r>
            <a:r>
              <a:rPr lang="nb-NO" sz="1200" dirty="0">
                <a:solidFill>
                  <a:schemeClr val="tx1"/>
                </a:solidFill>
              </a:rPr>
              <a:t>opplever at tilgjengelig informasjon er for generell, og at det mangler en helhetlig </a:t>
            </a:r>
            <a:r>
              <a:rPr lang="nb-NO" sz="1200" dirty="0" smtClean="0">
                <a:solidFill>
                  <a:schemeClr val="tx1"/>
                </a:solidFill>
              </a:rPr>
              <a:t>oversikt over prosessen </a:t>
            </a:r>
            <a:r>
              <a:rPr lang="nb-NO" sz="1200" dirty="0">
                <a:solidFill>
                  <a:schemeClr val="tx1"/>
                </a:solidFill>
              </a:rPr>
              <a:t>for </a:t>
            </a:r>
            <a:r>
              <a:rPr lang="nb-NO" sz="1200" dirty="0" smtClean="0">
                <a:solidFill>
                  <a:schemeClr val="tx1"/>
                </a:solidFill>
              </a:rPr>
              <a:t>arbeidsinnvandring til </a:t>
            </a:r>
            <a:r>
              <a:rPr lang="nb-NO" sz="1200" dirty="0">
                <a:solidFill>
                  <a:schemeClr val="tx1"/>
                </a:solidFill>
              </a:rPr>
              <a:t>N</a:t>
            </a:r>
            <a:r>
              <a:rPr lang="nb-NO" sz="1200" dirty="0" smtClean="0">
                <a:solidFill>
                  <a:schemeClr val="tx1"/>
                </a:solidFill>
              </a:rPr>
              <a:t>orge.</a:t>
            </a:r>
          </a:p>
          <a:p>
            <a:pPr marL="176213" lvl="2" indent="-176213">
              <a:buFont typeface="Arial" panose="020B0604020202020204" pitchFamily="34" charset="0"/>
              <a:buChar char="•"/>
            </a:pPr>
            <a:endParaRPr lang="nb-NO" sz="1200" dirty="0">
              <a:solidFill>
                <a:schemeClr val="tx1"/>
              </a:solidFill>
            </a:endParaRPr>
          </a:p>
          <a:p>
            <a:pPr marL="176213" lvl="2" indent="-176213">
              <a:buFont typeface="Arial" panose="020B0604020202020204" pitchFamily="34" charset="0"/>
              <a:buChar char="•"/>
            </a:pPr>
            <a:r>
              <a:rPr lang="nb-NO" sz="1200" dirty="0">
                <a:solidFill>
                  <a:schemeClr val="tx1"/>
                </a:solidFill>
              </a:rPr>
              <a:t>Informasjonen som </a:t>
            </a:r>
            <a:r>
              <a:rPr lang="nb-NO" sz="1200" dirty="0" smtClean="0">
                <a:solidFill>
                  <a:schemeClr val="tx1"/>
                </a:solidFill>
              </a:rPr>
              <a:t>finnes i </a:t>
            </a:r>
            <a:r>
              <a:rPr lang="nb-NO" sz="1200" dirty="0">
                <a:solidFill>
                  <a:schemeClr val="tx1"/>
                </a:solidFill>
              </a:rPr>
              <a:t>dag dekker ikke </a:t>
            </a:r>
            <a:r>
              <a:rPr lang="nb-NO" sz="1200" dirty="0" smtClean="0">
                <a:solidFill>
                  <a:schemeClr val="tx1"/>
                </a:solidFill>
              </a:rPr>
              <a:t>hele brukerreisen</a:t>
            </a:r>
            <a:r>
              <a:rPr lang="nb-NO" sz="1200" dirty="0">
                <a:solidFill>
                  <a:schemeClr val="tx1"/>
                </a:solidFill>
              </a:rPr>
              <a:t>.</a:t>
            </a:r>
            <a:r>
              <a:rPr lang="nb-NO" sz="1200" dirty="0" smtClean="0">
                <a:solidFill>
                  <a:schemeClr val="tx1"/>
                </a:solidFill>
              </a:rPr>
              <a:t> Det finnes spesielt lite informasjon som hjelper arbeidsinnvandrere i perioden før de bestemmer </a:t>
            </a:r>
            <a:r>
              <a:rPr lang="nb-NO" sz="1200" dirty="0">
                <a:solidFill>
                  <a:schemeClr val="tx1"/>
                </a:solidFill>
              </a:rPr>
              <a:t>seg for å </a:t>
            </a:r>
            <a:r>
              <a:rPr lang="nb-NO" sz="1200" dirty="0" smtClean="0">
                <a:solidFill>
                  <a:schemeClr val="tx1"/>
                </a:solidFill>
              </a:rPr>
              <a:t>flytte til Norge eller før de reiser til landet.</a:t>
            </a:r>
          </a:p>
          <a:p>
            <a:pPr marL="176213" lvl="2" indent="-176213">
              <a:buFont typeface="Arial" panose="020B0604020202020204" pitchFamily="34" charset="0"/>
              <a:buChar char="•"/>
            </a:pPr>
            <a:endParaRPr lang="nb-NO" sz="1200" dirty="0">
              <a:solidFill>
                <a:schemeClr val="tx1"/>
              </a:solidFill>
            </a:endParaRPr>
          </a:p>
          <a:p>
            <a:pPr marL="176213" lvl="2" indent="-176213">
              <a:buFont typeface="Arial" panose="020B0604020202020204" pitchFamily="34" charset="0"/>
              <a:buChar char="•"/>
            </a:pPr>
            <a:r>
              <a:rPr lang="nb-NO" sz="1200" dirty="0">
                <a:solidFill>
                  <a:schemeClr val="tx1"/>
                </a:solidFill>
              </a:rPr>
              <a:t>Det </a:t>
            </a:r>
            <a:r>
              <a:rPr lang="nb-NO" sz="1200" dirty="0" smtClean="0">
                <a:solidFill>
                  <a:schemeClr val="tx1"/>
                </a:solidFill>
              </a:rPr>
              <a:t>finnes </a:t>
            </a:r>
            <a:r>
              <a:rPr lang="nb-NO" sz="1200" dirty="0">
                <a:solidFill>
                  <a:schemeClr val="tx1"/>
                </a:solidFill>
              </a:rPr>
              <a:t>mange ulike kilder til informasjon, og mange er overlappende. Dette kan oppleves </a:t>
            </a:r>
            <a:r>
              <a:rPr lang="nb-NO" sz="1200" dirty="0" smtClean="0">
                <a:solidFill>
                  <a:schemeClr val="tx1"/>
                </a:solidFill>
              </a:rPr>
              <a:t>forvirrende </a:t>
            </a:r>
            <a:r>
              <a:rPr lang="nb-NO" sz="1200" dirty="0">
                <a:solidFill>
                  <a:schemeClr val="tx1"/>
                </a:solidFill>
              </a:rPr>
              <a:t>for utlendinger som ikke kjenner norske etater og direktorater</a:t>
            </a:r>
            <a:r>
              <a:rPr lang="nb-NO" sz="1200" dirty="0" smtClean="0">
                <a:solidFill>
                  <a:schemeClr val="tx1"/>
                </a:solidFill>
              </a:rPr>
              <a:t>.</a:t>
            </a:r>
          </a:p>
          <a:p>
            <a:pPr marL="176213" lvl="2" indent="-176213">
              <a:buFont typeface="Arial" panose="020B0604020202020204" pitchFamily="34" charset="0"/>
              <a:buChar char="•"/>
            </a:pPr>
            <a:endParaRPr lang="nb-NO" sz="1200" dirty="0">
              <a:solidFill>
                <a:schemeClr val="tx1"/>
              </a:solidFill>
            </a:endParaRPr>
          </a:p>
          <a:p>
            <a:pPr marL="176213" lvl="2" indent="-176213">
              <a:buFont typeface="Arial" panose="020B0604020202020204" pitchFamily="34" charset="0"/>
              <a:buChar char="•"/>
            </a:pPr>
            <a:r>
              <a:rPr lang="nb-NO" sz="1200" dirty="0">
                <a:solidFill>
                  <a:schemeClr val="tx1"/>
                </a:solidFill>
              </a:rPr>
              <a:t>Arbeidsinnvandrere bruker i stor grad nettverket sitt til å tilegne seg informasjon om hvordan ting fungerer i Norge, og hvordan ulike oppgaver skal </a:t>
            </a:r>
            <a:r>
              <a:rPr lang="nb-NO" sz="1200" dirty="0" smtClean="0">
                <a:solidFill>
                  <a:schemeClr val="tx1"/>
                </a:solidFill>
              </a:rPr>
              <a:t>løses. Det </a:t>
            </a:r>
            <a:r>
              <a:rPr lang="nb-NO" sz="1200" dirty="0">
                <a:solidFill>
                  <a:schemeClr val="tx1"/>
                </a:solidFill>
              </a:rPr>
              <a:t>er stor forskjell på informasjonsgrunnlaget til en arbeidsinnvandrer med nettverk i Norge og en uten</a:t>
            </a:r>
            <a:r>
              <a:rPr lang="nb-NO" sz="1200" dirty="0" smtClean="0">
                <a:solidFill>
                  <a:schemeClr val="tx1"/>
                </a:solidFill>
              </a:rPr>
              <a:t>.</a:t>
            </a:r>
            <a:endParaRPr lang="nb-NO" sz="1200" dirty="0">
              <a:solidFill>
                <a:schemeClr val="tx1"/>
              </a:solidFill>
            </a:endParaRPr>
          </a:p>
          <a:p>
            <a:pPr marL="176213" lvl="2" indent="-176213">
              <a:buFont typeface="Arial" panose="020B0604020202020204" pitchFamily="34" charset="0"/>
              <a:buChar char="•"/>
            </a:pPr>
            <a:endParaRPr lang="nb-NO" sz="1200" dirty="0">
              <a:solidFill>
                <a:schemeClr val="tx1"/>
              </a:solidFill>
            </a:endParaRPr>
          </a:p>
          <a:p>
            <a:pPr marL="176213" lvl="2" indent="-176213">
              <a:buFont typeface="Arial" panose="020B0604020202020204" pitchFamily="34" charset="0"/>
              <a:buChar char="•"/>
            </a:pPr>
            <a:endParaRPr lang="nb-NO" sz="1200" dirty="0">
              <a:solidFill>
                <a:schemeClr val="tx1"/>
              </a:solidFill>
            </a:endParaRPr>
          </a:p>
          <a:p>
            <a:pPr marL="176213" lvl="2" indent="-176213">
              <a:buFont typeface="Arial" panose="020B0604020202020204" pitchFamily="34" charset="0"/>
              <a:buChar char="•"/>
            </a:pPr>
            <a:endParaRPr lang="nb-NO" sz="1200" dirty="0">
              <a:solidFill>
                <a:schemeClr val="tx1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nb-NO" sz="1200" dirty="0">
              <a:solidFill>
                <a:schemeClr val="tx1"/>
              </a:solidFill>
            </a:endParaRPr>
          </a:p>
          <a:p>
            <a:endParaRPr lang="nb-NO" sz="1200" dirty="0">
              <a:solidFill>
                <a:schemeClr val="tx1"/>
              </a:solidFill>
            </a:endParaRPr>
          </a:p>
          <a:p>
            <a:endParaRPr lang="nb-NO" sz="1200" dirty="0">
              <a:solidFill>
                <a:schemeClr val="tx1"/>
              </a:solidFill>
            </a:endParaRPr>
          </a:p>
          <a:p>
            <a:endParaRPr lang="nb-NO" sz="1200" dirty="0">
              <a:solidFill>
                <a:schemeClr val="tx1"/>
              </a:solidFill>
            </a:endParaRPr>
          </a:p>
          <a:p>
            <a:endParaRPr lang="nb-NO" sz="1200" dirty="0">
              <a:solidFill>
                <a:schemeClr val="tx1"/>
              </a:solidFill>
            </a:endParaRPr>
          </a:p>
          <a:p>
            <a:endParaRPr lang="nb-NO" sz="1200" dirty="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r="2388" b="4785"/>
          <a:stretch/>
        </p:blipFill>
        <p:spPr>
          <a:xfrm>
            <a:off x="6096001" y="1564825"/>
            <a:ext cx="6109252" cy="446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44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567541"/>
            <a:ext cx="6176865" cy="4469366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Rectangle 2"/>
          <p:cNvSpPr/>
          <p:nvPr/>
        </p:nvSpPr>
        <p:spPr>
          <a:xfrm>
            <a:off x="134224" y="569335"/>
            <a:ext cx="11912368" cy="775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endParaRPr lang="nb-NO" sz="24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nb-NO" sz="2400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nb-NO" sz="2400" b="1" dirty="0">
                <a:solidFill>
                  <a:schemeClr val="accent5">
                    <a:lumMod val="50000"/>
                  </a:schemeClr>
                </a:solidFill>
              </a:rPr>
              <a:t>TEMA 2</a:t>
            </a:r>
            <a:r>
              <a:rPr lang="nb-NO" sz="2400" b="1" dirty="0" smtClean="0">
                <a:solidFill>
                  <a:schemeClr val="accent5">
                    <a:lumMod val="50000"/>
                  </a:schemeClr>
                </a:solidFill>
              </a:rPr>
              <a:t>: REGISTRERINGSPROSESS</a:t>
            </a:r>
            <a:endParaRPr lang="nb-NO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3588" y="2007823"/>
            <a:ext cx="5849687" cy="358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6213" lvl="2" indent="-176213">
              <a:buFont typeface="Arial" panose="020B0604020202020204" pitchFamily="34" charset="0"/>
              <a:buChar char="•"/>
            </a:pPr>
            <a:r>
              <a:rPr lang="nb-NO" sz="1200" dirty="0">
                <a:solidFill>
                  <a:schemeClr val="tx1"/>
                </a:solidFill>
              </a:rPr>
              <a:t>Arbeidsinnvandrere må </a:t>
            </a:r>
            <a:r>
              <a:rPr lang="nb-NO" sz="1200" dirty="0" smtClean="0">
                <a:solidFill>
                  <a:schemeClr val="tx1"/>
                </a:solidFill>
              </a:rPr>
              <a:t>registrere seg gjentatte ganger med samme informasjon hos Skatteetaten</a:t>
            </a:r>
            <a:r>
              <a:rPr lang="nb-NO" sz="1200" dirty="0">
                <a:solidFill>
                  <a:schemeClr val="tx1"/>
                </a:solidFill>
              </a:rPr>
              <a:t>, </a:t>
            </a:r>
            <a:r>
              <a:rPr lang="nb-NO" sz="1200" dirty="0" smtClean="0">
                <a:solidFill>
                  <a:schemeClr val="tx1"/>
                </a:solidFill>
              </a:rPr>
              <a:t>UDI/Politiet </a:t>
            </a:r>
            <a:r>
              <a:rPr lang="nb-NO" sz="1200" dirty="0">
                <a:solidFill>
                  <a:schemeClr val="tx1"/>
                </a:solidFill>
              </a:rPr>
              <a:t>og NAV</a:t>
            </a:r>
            <a:r>
              <a:rPr lang="nb-NO" sz="1200" dirty="0" smtClean="0">
                <a:solidFill>
                  <a:schemeClr val="tx1"/>
                </a:solidFill>
              </a:rPr>
              <a:t>. Dette kompliserer prosessen både for arbeidsinnvandreren og det offentlige.</a:t>
            </a:r>
          </a:p>
          <a:p>
            <a:pPr marL="176213" lvl="2" indent="-176213">
              <a:buFont typeface="Arial" panose="020B0604020202020204" pitchFamily="34" charset="0"/>
              <a:buChar char="•"/>
            </a:pPr>
            <a:endParaRPr lang="nb-NO" sz="1200" dirty="0">
              <a:solidFill>
                <a:schemeClr val="tx1"/>
              </a:solidFill>
            </a:endParaRPr>
          </a:p>
          <a:p>
            <a:pPr marL="176213" lvl="2" indent="-176213">
              <a:buFont typeface="Arial" panose="020B0604020202020204" pitchFamily="34" charset="0"/>
              <a:buChar char="•"/>
            </a:pPr>
            <a:r>
              <a:rPr lang="nb-NO" sz="1200" dirty="0" smtClean="0">
                <a:solidFill>
                  <a:schemeClr val="tx1"/>
                </a:solidFill>
              </a:rPr>
              <a:t>Arbeidsinnvandrere </a:t>
            </a:r>
            <a:r>
              <a:rPr lang="nb-NO" sz="1200" dirty="0">
                <a:solidFill>
                  <a:schemeClr val="tx1"/>
                </a:solidFill>
              </a:rPr>
              <a:t>må møte opp fysisk på alle steg i registreringsprosessen – når de skal registrere seg som arbeidssøkende, søke om skattekort og D-nummer og søke om registreringsbevis. Dette oppleves som frustrerende, fordi det kan være lang ventetid for tilgjengelige timer, og det er ofte lang reisevei til oppmøtested.</a:t>
            </a:r>
          </a:p>
          <a:p>
            <a:pPr marL="176213" lvl="2" indent="-176213">
              <a:buFont typeface="Arial" panose="020B0604020202020204" pitchFamily="34" charset="0"/>
              <a:buChar char="•"/>
            </a:pPr>
            <a:endParaRPr lang="nb-NO" sz="1200" dirty="0">
              <a:solidFill>
                <a:schemeClr val="tx1"/>
              </a:solidFill>
            </a:endParaRPr>
          </a:p>
          <a:p>
            <a:pPr marL="176213" lvl="2" indent="-176213">
              <a:buFont typeface="Arial" panose="020B0604020202020204" pitchFamily="34" charset="0"/>
              <a:buChar char="•"/>
            </a:pPr>
            <a:r>
              <a:rPr lang="nb-NO" sz="1200" dirty="0">
                <a:solidFill>
                  <a:schemeClr val="tx1"/>
                </a:solidFill>
              </a:rPr>
              <a:t>Det er </a:t>
            </a:r>
            <a:r>
              <a:rPr lang="nb-NO" sz="1200" dirty="0" smtClean="0">
                <a:solidFill>
                  <a:schemeClr val="tx1"/>
                </a:solidFill>
              </a:rPr>
              <a:t>papirskjemaer for søknader om skattekort, D-nummer og melding om flytting. Informasjon fra papirskjemaer må registreres i systemene, og det kan være utfordrende å tyde håndskrift. Dette </a:t>
            </a:r>
            <a:r>
              <a:rPr lang="nb-NO" sz="1200" dirty="0">
                <a:solidFill>
                  <a:schemeClr val="tx1"/>
                </a:solidFill>
              </a:rPr>
              <a:t>går utover effektiviteten i saksbehandlingsprosessene</a:t>
            </a:r>
            <a:r>
              <a:rPr lang="nb-NO" sz="1200" dirty="0" smtClean="0">
                <a:solidFill>
                  <a:schemeClr val="tx1"/>
                </a:solidFill>
              </a:rPr>
              <a:t>.</a:t>
            </a:r>
          </a:p>
          <a:p>
            <a:pPr marL="176213" lvl="2" indent="-176213">
              <a:buFont typeface="Arial" panose="020B0604020202020204" pitchFamily="34" charset="0"/>
              <a:buChar char="•"/>
            </a:pPr>
            <a:endParaRPr lang="nb-NO" sz="1200" dirty="0">
              <a:solidFill>
                <a:schemeClr val="tx1"/>
              </a:solidFill>
            </a:endParaRPr>
          </a:p>
          <a:p>
            <a:pPr marL="176213" lvl="2" indent="-176213">
              <a:buFont typeface="Arial" panose="020B0604020202020204" pitchFamily="34" charset="0"/>
              <a:buChar char="•"/>
            </a:pPr>
            <a:r>
              <a:rPr lang="nb-NO" sz="1200" dirty="0" smtClean="0">
                <a:solidFill>
                  <a:schemeClr val="tx1"/>
                </a:solidFill>
              </a:rPr>
              <a:t>Det er utfordrende å veilede folk som snakker forskjellige språk. Det kan være ekstra krevende å fylle ut skjema for å melde flytting til Norge, fordi det er tilgjengelig kun på norsk og engelsk.</a:t>
            </a:r>
            <a:endParaRPr lang="nb-NO" sz="1200" dirty="0">
              <a:solidFill>
                <a:schemeClr val="tx1"/>
              </a:solidFill>
            </a:endParaRPr>
          </a:p>
          <a:p>
            <a:pPr marL="176213" lvl="2" indent="-176213">
              <a:buFont typeface="Arial" panose="020B0604020202020204" pitchFamily="34" charset="0"/>
              <a:buChar char="•"/>
            </a:pPr>
            <a:endParaRPr lang="nb-NO" sz="1200" dirty="0">
              <a:solidFill>
                <a:schemeClr val="tx1"/>
              </a:solidFill>
            </a:endParaRPr>
          </a:p>
          <a:p>
            <a:pPr marL="176213" lvl="2" indent="-176213">
              <a:buFont typeface="Arial" panose="020B0604020202020204" pitchFamily="34" charset="0"/>
              <a:buChar char="•"/>
            </a:pPr>
            <a:r>
              <a:rPr lang="nb-NO" sz="1200" dirty="0">
                <a:solidFill>
                  <a:schemeClr val="tx1"/>
                </a:solidFill>
              </a:rPr>
              <a:t>Arbeidsinnvandrere får vanligvis svar </a:t>
            </a:r>
            <a:r>
              <a:rPr lang="nb-NO" sz="1200" dirty="0" smtClean="0">
                <a:solidFill>
                  <a:schemeClr val="tx1"/>
                </a:solidFill>
              </a:rPr>
              <a:t>per post. </a:t>
            </a:r>
            <a:r>
              <a:rPr lang="nb-NO" sz="1200" dirty="0">
                <a:solidFill>
                  <a:schemeClr val="tx1"/>
                </a:solidFill>
              </a:rPr>
              <a:t>Det kan være </a:t>
            </a:r>
            <a:r>
              <a:rPr lang="nb-NO" sz="1200" dirty="0" smtClean="0">
                <a:solidFill>
                  <a:schemeClr val="tx1"/>
                </a:solidFill>
              </a:rPr>
              <a:t>problematisk, </a:t>
            </a:r>
            <a:r>
              <a:rPr lang="nb-NO" sz="1200" dirty="0">
                <a:solidFill>
                  <a:schemeClr val="tx1"/>
                </a:solidFill>
              </a:rPr>
              <a:t>fordi de flytter ofte.</a:t>
            </a:r>
          </a:p>
          <a:p>
            <a:pPr marL="176213" lvl="2" indent="-176213">
              <a:buFont typeface="Arial" panose="020B0604020202020204" pitchFamily="34" charset="0"/>
              <a:buChar char="•"/>
            </a:pPr>
            <a:endParaRPr lang="nb-NO" sz="1200" dirty="0">
              <a:solidFill>
                <a:schemeClr val="tx1"/>
              </a:solidFill>
            </a:endParaRPr>
          </a:p>
          <a:p>
            <a:pPr marL="639763" lvl="2" indent="-182563">
              <a:buFont typeface="Arial" panose="020B0604020202020204" pitchFamily="34" charset="0"/>
              <a:buChar char="•"/>
            </a:pPr>
            <a:endParaRPr lang="nb-NO" sz="1200" dirty="0">
              <a:solidFill>
                <a:schemeClr val="tx1"/>
              </a:solidFill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nb-NO" sz="1200" dirty="0">
              <a:solidFill>
                <a:schemeClr val="tx1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nb-NO" sz="1200" dirty="0">
              <a:solidFill>
                <a:schemeClr val="tx1"/>
              </a:solidFill>
            </a:endParaRPr>
          </a:p>
          <a:p>
            <a:endParaRPr lang="nb-NO" sz="1200" dirty="0" smtClean="0">
              <a:solidFill>
                <a:schemeClr val="tx1"/>
              </a:solidFill>
            </a:endParaRPr>
          </a:p>
          <a:p>
            <a:endParaRPr lang="nb-NO" sz="1200" dirty="0">
              <a:solidFill>
                <a:schemeClr val="tx1"/>
              </a:solidFill>
            </a:endParaRPr>
          </a:p>
          <a:p>
            <a:endParaRPr lang="nb-NO" sz="1200" dirty="0" smtClean="0">
              <a:solidFill>
                <a:schemeClr val="tx1"/>
              </a:solidFill>
            </a:endParaRPr>
          </a:p>
          <a:p>
            <a:endParaRPr lang="nb-NO" sz="1200" dirty="0" smtClean="0">
              <a:solidFill>
                <a:schemeClr val="tx1"/>
              </a:solidFill>
            </a:endParaRPr>
          </a:p>
          <a:p>
            <a:endParaRPr lang="nb-NO" sz="12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011" y="1567541"/>
            <a:ext cx="5994989" cy="446936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0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567540"/>
            <a:ext cx="6176865" cy="4469366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 8"/>
          <p:cNvSpPr/>
          <p:nvPr/>
        </p:nvSpPr>
        <p:spPr>
          <a:xfrm>
            <a:off x="163588" y="2731992"/>
            <a:ext cx="5849687" cy="2127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6213" lvl="2" indent="-176213">
              <a:buFont typeface="Arial" panose="020B0604020202020204" pitchFamily="34" charset="0"/>
              <a:buChar char="•"/>
            </a:pPr>
            <a:r>
              <a:rPr lang="nb-NO" sz="1200" dirty="0" smtClean="0">
                <a:solidFill>
                  <a:schemeClr val="tx1"/>
                </a:solidFill>
              </a:rPr>
              <a:t>Det kan gå lang tid før arbeidsinnvandrere finner jobb og kan få tildelt identitetsnummer, D-nummer eller fødselsnummer. I denne perioden har arbeidsinnvandrere begrenset tilgang til en rekke offentlige og private tjenester.</a:t>
            </a:r>
          </a:p>
          <a:p>
            <a:pPr marL="176213" lvl="2" indent="-176213">
              <a:buFont typeface="Arial" panose="020B0604020202020204" pitchFamily="34" charset="0"/>
              <a:buChar char="•"/>
            </a:pPr>
            <a:endParaRPr lang="nb-NO" sz="1200" dirty="0">
              <a:solidFill>
                <a:schemeClr val="tx1"/>
              </a:solidFill>
            </a:endParaRPr>
          </a:p>
          <a:p>
            <a:pPr marL="176213" lvl="2" indent="-176213">
              <a:buFont typeface="Arial" panose="020B0604020202020204" pitchFamily="34" charset="0"/>
              <a:buChar char="•"/>
            </a:pPr>
            <a:r>
              <a:rPr lang="nb-NO" sz="1200" dirty="0" smtClean="0">
                <a:solidFill>
                  <a:schemeClr val="tx1"/>
                </a:solidFill>
              </a:rPr>
              <a:t>Arbeidsinnvandrerne opplever at det er vanskelig å åpne bankkonto med D-nummer. Regelverket gir ikke tydelige føringer til banker angående åpning av bankkonto for personer med D-nummer. Bankene tolker og anvender regelverket ulikt, og gir ofte avslag på åpning av bankkonto kun fordi personen ikke har fødselsnummer.</a:t>
            </a:r>
          </a:p>
          <a:p>
            <a:pPr marL="176213" lvl="2" indent="-176213">
              <a:buFont typeface="Arial" panose="020B0604020202020204" pitchFamily="34" charset="0"/>
              <a:buChar char="•"/>
            </a:pPr>
            <a:endParaRPr lang="nb-NO" sz="1200" dirty="0">
              <a:solidFill>
                <a:schemeClr val="tx1"/>
              </a:solidFill>
            </a:endParaRPr>
          </a:p>
          <a:p>
            <a:pPr marL="176213" lvl="2" indent="-176213">
              <a:buFont typeface="Arial" panose="020B0604020202020204" pitchFamily="34" charset="0"/>
              <a:buChar char="•"/>
            </a:pPr>
            <a:r>
              <a:rPr lang="nb-NO" sz="1200" dirty="0" smtClean="0">
                <a:solidFill>
                  <a:schemeClr val="tx1"/>
                </a:solidFill>
              </a:rPr>
              <a:t>Uten norsk bankkonto, er det utfordrende å motta lønn, leie bolig og ordne praktiske gjøremål. Flere arbeidsinnvandrere mottar lønn på kontoen til en venn eller kollega.</a:t>
            </a:r>
            <a:endParaRPr lang="nb-NO" sz="1200" dirty="0">
              <a:solidFill>
                <a:schemeClr val="tx1"/>
              </a:solidFill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nb-NO" sz="1200" dirty="0">
              <a:solidFill>
                <a:schemeClr val="tx1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nb-NO" sz="1200" dirty="0">
              <a:solidFill>
                <a:schemeClr val="tx1"/>
              </a:solidFill>
            </a:endParaRPr>
          </a:p>
          <a:p>
            <a:endParaRPr lang="nb-NO" sz="1200" dirty="0" smtClean="0">
              <a:solidFill>
                <a:schemeClr val="tx1"/>
              </a:solidFill>
            </a:endParaRPr>
          </a:p>
          <a:p>
            <a:endParaRPr lang="nb-NO" sz="1200" dirty="0">
              <a:solidFill>
                <a:schemeClr val="tx1"/>
              </a:solidFill>
            </a:endParaRPr>
          </a:p>
          <a:p>
            <a:endParaRPr lang="nb-NO" sz="1200" dirty="0" smtClean="0">
              <a:solidFill>
                <a:schemeClr val="tx1"/>
              </a:solidFill>
            </a:endParaRPr>
          </a:p>
          <a:p>
            <a:endParaRPr lang="nb-NO" sz="1200" dirty="0" smtClean="0">
              <a:solidFill>
                <a:schemeClr val="tx1"/>
              </a:solidFill>
            </a:endParaRPr>
          </a:p>
          <a:p>
            <a:endParaRPr lang="nb-NO" sz="12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4224" y="569335"/>
            <a:ext cx="11912368" cy="775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endParaRPr lang="nb-NO" sz="24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nb-NO" sz="2400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nb-NO" sz="2400" b="1" dirty="0" smtClean="0">
                <a:solidFill>
                  <a:schemeClr val="accent5">
                    <a:lumMod val="50000"/>
                  </a:schemeClr>
                </a:solidFill>
              </a:rPr>
              <a:t>TEMA 3: TILGANG TIL PRIVATE OG OFFENTLIGE TJENESTER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17A3-2867-4632-BDF6-533F100CE7B0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8"/>
          <a:stretch/>
        </p:blipFill>
        <p:spPr>
          <a:xfrm>
            <a:off x="6167120" y="1567539"/>
            <a:ext cx="6024880" cy="445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12452" r="16162" b="4785"/>
          <a:stretch/>
        </p:blipFill>
        <p:spPr>
          <a:xfrm>
            <a:off x="5196840" y="734085"/>
            <a:ext cx="5400000" cy="54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09738"/>
            <a:ext cx="10515600" cy="2852737"/>
          </a:xfrm>
        </p:spPr>
        <p:txBody>
          <a:bodyPr/>
          <a:lstStyle/>
          <a:p>
            <a:r>
              <a:rPr lang="nb-NO" dirty="0" smtClean="0"/>
              <a:t>Informasjon og veiledning </a:t>
            </a:r>
            <a:endParaRPr lang="nb-NO" dirty="0"/>
          </a:p>
        </p:txBody>
      </p:sp>
      <p:sp>
        <p:nvSpPr>
          <p:cNvPr id="5" name="Oval 4"/>
          <p:cNvSpPr/>
          <p:nvPr/>
        </p:nvSpPr>
        <p:spPr>
          <a:xfrm>
            <a:off x="8607234" y="1101390"/>
            <a:ext cx="2517570" cy="251757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159717" y="2135122"/>
            <a:ext cx="3412604" cy="14838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TEMA #1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17A3-2867-4632-BDF6-533F100CE7B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4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ight Triangle 29"/>
          <p:cNvSpPr/>
          <p:nvPr/>
        </p:nvSpPr>
        <p:spPr>
          <a:xfrm rot="7506550">
            <a:off x="7544461" y="1589341"/>
            <a:ext cx="1165546" cy="1362821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eaLnBrk="1" fontAlgn="auto" latinLnBrk="1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2400" kern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348" name="think-cell Slide" r:id="rId5" imgW="530" imgH="528" progId="TCLayout.ActiveDocument.1">
                  <p:embed/>
                </p:oleObj>
              </mc:Choice>
              <mc:Fallback>
                <p:oleObj name="think-cell Slide" r:id="rId5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ight Triangle 26"/>
          <p:cNvSpPr/>
          <p:nvPr/>
        </p:nvSpPr>
        <p:spPr>
          <a:xfrm rot="7506550">
            <a:off x="7799861" y="3833326"/>
            <a:ext cx="1165546" cy="1362821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eaLnBrk="1" fontAlgn="auto" latinLnBrk="1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2400" kern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9632" y="299580"/>
            <a:ext cx="6310835" cy="775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endParaRPr lang="nb-NO" sz="12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nb-NO" sz="1200" b="1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nb-NO" sz="12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nb-NO" sz="1200" b="1" dirty="0">
                <a:solidFill>
                  <a:schemeClr val="accent5">
                    <a:lumMod val="50000"/>
                  </a:schemeClr>
                </a:solidFill>
              </a:rPr>
              <a:t>HOVEDFUNN #</a:t>
            </a:r>
            <a:r>
              <a:rPr lang="nb-NO" sz="1200" b="1" dirty="0" smtClean="0">
                <a:solidFill>
                  <a:schemeClr val="accent5">
                    <a:lumMod val="50000"/>
                  </a:schemeClr>
                </a:solidFill>
              </a:rPr>
              <a:t>1</a:t>
            </a:r>
            <a:endParaRPr lang="nb-NO" sz="1200" b="1" dirty="0" smtClean="0">
              <a:solidFill>
                <a:srgbClr val="FF0000"/>
              </a:solidFill>
            </a:endParaRPr>
          </a:p>
          <a:p>
            <a:r>
              <a:rPr lang="nb-NO" sz="10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nb-NO" sz="2200" b="1" dirty="0" smtClean="0">
                <a:solidFill>
                  <a:schemeClr val="accent5">
                    <a:lumMod val="50000"/>
                  </a:schemeClr>
                </a:solidFill>
              </a:rPr>
              <a:t/>
            </a:r>
            <a:br>
              <a:rPr lang="nb-NO" sz="2200" b="1" dirty="0" smtClean="0">
                <a:solidFill>
                  <a:schemeClr val="accent5">
                    <a:lumMod val="50000"/>
                  </a:schemeClr>
                </a:solidFill>
              </a:rPr>
            </a:br>
            <a:r>
              <a:rPr lang="nb-NO" sz="2200" b="1" dirty="0" smtClean="0">
                <a:solidFill>
                  <a:schemeClr val="accent5">
                    <a:lumMod val="50000"/>
                  </a:schemeClr>
                </a:solidFill>
              </a:rPr>
              <a:t>Det er mange spørsmål og krevende å finne svar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8894511" y="1664405"/>
            <a:ext cx="2971946" cy="2186791"/>
            <a:chOff x="5554261" y="2464791"/>
            <a:chExt cx="2390455" cy="176804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Oval 14"/>
            <p:cNvSpPr/>
            <p:nvPr/>
          </p:nvSpPr>
          <p:spPr>
            <a:xfrm>
              <a:off x="5991909" y="2464791"/>
              <a:ext cx="1952807" cy="1768046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defTabSz="584200" eaLnBrk="1" fontAlgn="auto" latinLnBrk="1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</a:pPr>
              <a:endParaRPr lang="en-US" sz="2400" kern="0" dirty="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6" name="Right Triangle 15"/>
            <p:cNvSpPr/>
            <p:nvPr/>
          </p:nvSpPr>
          <p:spPr>
            <a:xfrm rot="13751249">
              <a:off x="5652899" y="2867995"/>
              <a:ext cx="1165546" cy="1362821"/>
            </a:xfrm>
            <a:prstGeom prst="rtTriangl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defTabSz="584200" eaLnBrk="1" fontAlgn="auto" latinLnBrk="1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</a:pPr>
              <a:endParaRPr lang="en-US" sz="2400" kern="0" dirty="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9619235" y="2090732"/>
            <a:ext cx="2134289" cy="1421928"/>
          </a:xfrm>
          <a:prstGeom prst="rect">
            <a:avLst/>
          </a:prstGeom>
          <a:noFill/>
        </p:spPr>
        <p:txBody>
          <a:bodyPr wrap="square" numCol="1" spcCol="432000" anchor="ctr">
            <a:spAutoFit/>
          </a:bodyPr>
          <a:lstStyle/>
          <a:p>
            <a:pPr algn="ctr" defTabSz="430182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nb-NO" sz="1200" i="1" kern="0" dirty="0" smtClean="0">
                <a:solidFill>
                  <a:srgbClr val="FFFFFF"/>
                </a:solidFill>
                <a:cs typeface="Arial"/>
                <a:sym typeface="Helvetica Light"/>
              </a:rPr>
              <a:t>«Vi har snakket med venner i time etter time. Nå begynner ting å bli klart for oss, men vi har fortsatt mange spørsmål»</a:t>
            </a:r>
          </a:p>
          <a:p>
            <a:pPr algn="ctr" defTabSz="430182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nb-NO" sz="1200" i="1" kern="0" dirty="0" smtClean="0">
              <a:solidFill>
                <a:srgbClr val="FFFFFF"/>
              </a:solidFill>
              <a:cs typeface="Arial"/>
              <a:sym typeface="Helvetica Light"/>
            </a:endParaRPr>
          </a:p>
          <a:p>
            <a:pPr algn="ctr" defTabSz="430182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nb-NO" sz="1200" b="1" i="1" kern="0" dirty="0" smtClean="0">
                <a:solidFill>
                  <a:srgbClr val="FFFFFF"/>
                </a:solidFill>
                <a:cs typeface="Arial"/>
                <a:sym typeface="Helvetica Light"/>
              </a:rPr>
              <a:t>- Samboere, Polen </a:t>
            </a:r>
            <a:endParaRPr lang="nb-NO" sz="1200" b="1" i="1" kern="0" dirty="0">
              <a:solidFill>
                <a:srgbClr val="FFFFFF"/>
              </a:solidFill>
              <a:cs typeface="Arial"/>
              <a:sym typeface="Helvetica Light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8922943" y="4468993"/>
            <a:ext cx="2812573" cy="178388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eaLnBrk="1" fontAlgn="auto" latinLnBrk="1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2400" kern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23" name="Right Triangle 22"/>
          <p:cNvSpPr/>
          <p:nvPr/>
        </p:nvSpPr>
        <p:spPr>
          <a:xfrm rot="14565445">
            <a:off x="8869671" y="5658411"/>
            <a:ext cx="632700" cy="688843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eaLnBrk="1" fontAlgn="auto" latinLnBrk="1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2400" kern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158033" y="4626501"/>
            <a:ext cx="2380684" cy="1407180"/>
          </a:xfrm>
          <a:prstGeom prst="rect">
            <a:avLst/>
          </a:prstGeom>
          <a:noFill/>
        </p:spPr>
        <p:txBody>
          <a:bodyPr wrap="square" numCol="1" spcCol="432000" anchor="ctr">
            <a:spAutoFit/>
          </a:bodyPr>
          <a:lstStyle/>
          <a:p>
            <a:pPr algn="ctr" defTabSz="430182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nb-NO" sz="1200" i="1" kern="0" dirty="0" smtClean="0">
                <a:solidFill>
                  <a:srgbClr val="FFFFFF"/>
                </a:solidFill>
                <a:cs typeface="Arial"/>
                <a:sym typeface="Helvetica Light"/>
              </a:rPr>
              <a:t>«I den første delen av</a:t>
            </a:r>
          </a:p>
          <a:p>
            <a:pPr algn="ctr" defTabSz="430182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nb-NO" sz="1200" i="1" kern="0" dirty="0" smtClean="0">
                <a:solidFill>
                  <a:srgbClr val="FFFFFF"/>
                </a:solidFill>
                <a:cs typeface="Arial"/>
                <a:sym typeface="Helvetica Light"/>
              </a:rPr>
              <a:t> brukerreisen er vi mer tilskuere, og ikke nødvendigvis aktive bidragsytere»</a:t>
            </a:r>
            <a:br>
              <a:rPr lang="nb-NO" sz="1200" i="1" kern="0" dirty="0" smtClean="0">
                <a:solidFill>
                  <a:srgbClr val="FFFFFF"/>
                </a:solidFill>
                <a:cs typeface="Arial"/>
                <a:sym typeface="Helvetica Light"/>
              </a:rPr>
            </a:br>
            <a:endParaRPr lang="nb-NO" sz="1200" i="1" kern="0" dirty="0" smtClean="0">
              <a:solidFill>
                <a:srgbClr val="FFFFFF"/>
              </a:solidFill>
              <a:cs typeface="Arial"/>
              <a:sym typeface="Helvetica Light"/>
            </a:endParaRPr>
          </a:p>
          <a:p>
            <a:pPr algn="ctr" defTabSz="430182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nb-NO" sz="1200" b="1" i="1" kern="0" dirty="0" smtClean="0">
                <a:solidFill>
                  <a:srgbClr val="FFFFFF"/>
                </a:solidFill>
                <a:cs typeface="Arial"/>
                <a:sym typeface="Helvetica Light"/>
              </a:rPr>
              <a:t>- Deltager i SKATE-prosjektet</a:t>
            </a:r>
            <a:endParaRPr lang="nb-NO" sz="1200" b="1" i="1" kern="0" dirty="0">
              <a:solidFill>
                <a:srgbClr val="FFFFFF"/>
              </a:solidFill>
              <a:cs typeface="Arial"/>
              <a:sym typeface="Helvetica Light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34222" y="142613"/>
            <a:ext cx="1685786" cy="4464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6590467" y="2647849"/>
            <a:ext cx="2515659" cy="239469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eaLnBrk="1" fontAlgn="auto" latinLnBrk="1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2400" kern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772751" y="2895101"/>
            <a:ext cx="2119553" cy="2086725"/>
          </a:xfrm>
          <a:prstGeom prst="rect">
            <a:avLst/>
          </a:prstGeom>
        </p:spPr>
        <p:txBody>
          <a:bodyPr wrap="square" numCol="1" spcCol="432000" anchor="ctr">
            <a:spAutoFit/>
          </a:bodyPr>
          <a:lstStyle/>
          <a:p>
            <a:pPr algn="ctr" defTabSz="430182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nb-NO" sz="1200" i="1" kern="0" dirty="0" smtClean="0">
                <a:solidFill>
                  <a:srgbClr val="FFFFFF"/>
                </a:solidFill>
                <a:latin typeface="Calibri"/>
                <a:cs typeface="Arial"/>
                <a:sym typeface="Helvetica Light"/>
              </a:rPr>
              <a:t>«Det er ikke alltid så lett å </a:t>
            </a:r>
          </a:p>
          <a:p>
            <a:pPr algn="ctr" defTabSz="430182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nb-NO" sz="1200" i="1" kern="0" dirty="0" smtClean="0">
                <a:solidFill>
                  <a:srgbClr val="FFFFFF"/>
                </a:solidFill>
                <a:latin typeface="Calibri"/>
                <a:cs typeface="Arial"/>
                <a:sym typeface="Helvetica Light"/>
              </a:rPr>
              <a:t>vite hvilke spørsmål man skal stille. Du tror du vet svaret, så du tenker ikke på å spørre fordi det er så innlysende»</a:t>
            </a:r>
          </a:p>
          <a:p>
            <a:pPr algn="ctr" defTabSz="430182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nb-NO" sz="1200" i="1" kern="0" dirty="0" smtClean="0">
              <a:solidFill>
                <a:srgbClr val="FFFFFF"/>
              </a:solidFill>
              <a:latin typeface="Calibri"/>
              <a:cs typeface="Arial"/>
              <a:sym typeface="Helvetica Light"/>
            </a:endParaRPr>
          </a:p>
          <a:p>
            <a:pPr algn="ctr" defTabSz="430182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nb-NO" sz="1200" b="1" i="1" kern="0" dirty="0" smtClean="0">
                <a:solidFill>
                  <a:srgbClr val="FFFFFF"/>
                </a:solidFill>
                <a:latin typeface="Calibri"/>
                <a:cs typeface="Arial"/>
                <a:sym typeface="Helvetica Light"/>
              </a:rPr>
              <a:t>- Mann, 24, arbeidsinnvandrer,                      Polen</a:t>
            </a:r>
            <a:endParaRPr lang="nb-NO" sz="1200" b="1" kern="0" dirty="0">
              <a:solidFill>
                <a:srgbClr val="FFFFFF"/>
              </a:solidFill>
              <a:latin typeface="Calibri"/>
              <a:cs typeface="Arial"/>
              <a:sym typeface="Helvetica Ligh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62868" y="1431909"/>
            <a:ext cx="6067826" cy="605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1400" dirty="0">
                <a:solidFill>
                  <a:schemeClr val="tx1"/>
                </a:solidFill>
              </a:rPr>
              <a:t>Det dukker opp mange spørsmål når man vurderer eller har bestemt seg for å flytte til Norge. Også etter at man har flyttet er det mye å sette seg inn i og finne ut av. </a:t>
            </a:r>
            <a:endParaRPr lang="nb-NO" sz="1400" dirty="0" smtClean="0">
              <a:solidFill>
                <a:schemeClr val="tx1"/>
              </a:solidFill>
            </a:endParaRPr>
          </a:p>
          <a:p>
            <a:endParaRPr lang="nb-NO" sz="1400" b="1" dirty="0">
              <a:solidFill>
                <a:schemeClr val="tx1"/>
              </a:solidFill>
            </a:endParaRPr>
          </a:p>
          <a:p>
            <a:r>
              <a:rPr lang="nb-NO" sz="1400" b="1" dirty="0">
                <a:solidFill>
                  <a:schemeClr val="tx1"/>
                </a:solidFill>
              </a:rPr>
              <a:t>Tilgjengelig informasjon er for generell</a:t>
            </a:r>
          </a:p>
          <a:p>
            <a:r>
              <a:rPr lang="nb-NO" sz="1400" dirty="0">
                <a:solidFill>
                  <a:schemeClr val="tx1"/>
                </a:solidFill>
              </a:rPr>
              <a:t>Det finnes mye </a:t>
            </a:r>
            <a:r>
              <a:rPr lang="nb-NO" sz="1400" dirty="0" smtClean="0">
                <a:solidFill>
                  <a:schemeClr val="tx1"/>
                </a:solidFill>
              </a:rPr>
              <a:t>generell </a:t>
            </a:r>
            <a:r>
              <a:rPr lang="nb-NO" sz="1400" dirty="0">
                <a:solidFill>
                  <a:schemeClr val="tx1"/>
                </a:solidFill>
              </a:rPr>
              <a:t>informasjon om å flytte til Norge. Flere av  arbeidsinnvandrerne vi har snakket med savner informasjon som gir svar på spørsmål knyttet til sine egne behov i sin egen situasjon. </a:t>
            </a:r>
          </a:p>
          <a:p>
            <a:endParaRPr lang="nb-NO" sz="1400" dirty="0">
              <a:solidFill>
                <a:schemeClr val="tx1"/>
              </a:solidFill>
            </a:endParaRPr>
          </a:p>
          <a:p>
            <a:r>
              <a:rPr lang="nb-NO" sz="1400" b="1" dirty="0">
                <a:solidFill>
                  <a:schemeClr val="tx1"/>
                </a:solidFill>
              </a:rPr>
              <a:t>Mangel på oversiktlig veiledning</a:t>
            </a:r>
          </a:p>
          <a:p>
            <a:r>
              <a:rPr lang="nb-NO" sz="1400" dirty="0">
                <a:solidFill>
                  <a:schemeClr val="tx1"/>
                </a:solidFill>
              </a:rPr>
              <a:t>På nett finnes det flere veiledninger til hvordan man skal gå frem for å etablere seg </a:t>
            </a:r>
            <a:r>
              <a:rPr lang="nb-NO" sz="1400" dirty="0" smtClean="0">
                <a:solidFill>
                  <a:schemeClr val="tx1"/>
                </a:solidFill>
              </a:rPr>
              <a:t>i Norge</a:t>
            </a:r>
            <a:r>
              <a:rPr lang="nb-NO" sz="1400" dirty="0">
                <a:solidFill>
                  <a:schemeClr val="tx1"/>
                </a:solidFill>
              </a:rPr>
              <a:t>. Dette kan oppleves forvirrende siden ingen av nettsidene tar for seg hele brukerreisen, men i hovedsak deler av reisen.</a:t>
            </a:r>
          </a:p>
          <a:p>
            <a:endParaRPr lang="nb-NO" sz="1400" dirty="0">
              <a:solidFill>
                <a:schemeClr val="tx1"/>
              </a:solidFill>
            </a:endParaRPr>
          </a:p>
          <a:p>
            <a:r>
              <a:rPr lang="nb-NO" sz="1400" b="1" dirty="0">
                <a:solidFill>
                  <a:schemeClr val="tx1"/>
                </a:solidFill>
              </a:rPr>
              <a:t>Lite informasjon før flytting</a:t>
            </a:r>
          </a:p>
          <a:p>
            <a:r>
              <a:rPr lang="nb-NO" sz="1400" dirty="0">
                <a:solidFill>
                  <a:schemeClr val="tx1"/>
                </a:solidFill>
              </a:rPr>
              <a:t>Det finnes lite informasjon på nett som støtter arbeidsinnvandreren i prosessen før flyttingen. Gjennom intervjuer opplever vi at arbeidsinnvandreren har mange praktiske spørsmål allerede i fasen der hun eller han vurderer å flytte til Norge. </a:t>
            </a:r>
          </a:p>
          <a:p>
            <a:endParaRPr lang="nb-NO" sz="1400" dirty="0">
              <a:solidFill>
                <a:srgbClr val="FF0000"/>
              </a:solidFill>
            </a:endParaRPr>
          </a:p>
          <a:p>
            <a:r>
              <a:rPr lang="nb-NO" sz="1400" b="1" dirty="0">
                <a:solidFill>
                  <a:schemeClr val="tx1"/>
                </a:solidFill>
              </a:rPr>
              <a:t>Hvorfor skal du flytte til Norge</a:t>
            </a:r>
            <a:r>
              <a:rPr lang="nb-NO" sz="1400" b="1" dirty="0" smtClean="0">
                <a:solidFill>
                  <a:schemeClr val="tx1"/>
                </a:solidFill>
              </a:rPr>
              <a:t>? </a:t>
            </a:r>
          </a:p>
          <a:p>
            <a:r>
              <a:rPr lang="nb-NO" sz="1400" dirty="0" smtClean="0">
                <a:solidFill>
                  <a:schemeClr val="tx1"/>
                </a:solidFill>
              </a:rPr>
              <a:t>De </a:t>
            </a:r>
            <a:r>
              <a:rPr lang="nb-NO" sz="1400" dirty="0">
                <a:solidFill>
                  <a:schemeClr val="tx1"/>
                </a:solidFill>
              </a:rPr>
              <a:t>offentlige nettsidene </a:t>
            </a:r>
            <a:r>
              <a:rPr lang="nb-NO" sz="1400" dirty="0" smtClean="0">
                <a:solidFill>
                  <a:schemeClr val="tx1"/>
                </a:solidFill>
              </a:rPr>
              <a:t>om arbeidsinnvandring gir </a:t>
            </a:r>
            <a:r>
              <a:rPr lang="nb-NO" sz="1400" dirty="0">
                <a:solidFill>
                  <a:schemeClr val="tx1"/>
                </a:solidFill>
              </a:rPr>
              <a:t>lite </a:t>
            </a:r>
            <a:r>
              <a:rPr lang="nb-NO" sz="1400" dirty="0" smtClean="0">
                <a:solidFill>
                  <a:schemeClr val="tx1"/>
                </a:solidFill>
              </a:rPr>
              <a:t>informasjon </a:t>
            </a:r>
            <a:r>
              <a:rPr lang="nb-NO" sz="1400" dirty="0">
                <a:solidFill>
                  <a:schemeClr val="tx1"/>
                </a:solidFill>
              </a:rPr>
              <a:t>om hva </a:t>
            </a:r>
            <a:r>
              <a:rPr lang="nb-NO" sz="1400" dirty="0" smtClean="0">
                <a:solidFill>
                  <a:schemeClr val="tx1"/>
                </a:solidFill>
              </a:rPr>
              <a:t>Norge </a:t>
            </a:r>
            <a:r>
              <a:rPr lang="nb-NO" sz="1400" dirty="0">
                <a:solidFill>
                  <a:schemeClr val="tx1"/>
                </a:solidFill>
              </a:rPr>
              <a:t>kan tilby </a:t>
            </a:r>
            <a:r>
              <a:rPr lang="nb-NO" sz="1400" dirty="0" smtClean="0">
                <a:solidFill>
                  <a:schemeClr val="tx1"/>
                </a:solidFill>
              </a:rPr>
              <a:t>profesjonelt og sosialt</a:t>
            </a:r>
            <a:r>
              <a:rPr lang="nb-NO" sz="1400" dirty="0">
                <a:solidFill>
                  <a:schemeClr val="tx1"/>
                </a:solidFill>
              </a:rPr>
              <a:t>. Slik informasjon kan trygge arbeidsinnvandreren i at Norge er et godt sted å bo.</a:t>
            </a:r>
          </a:p>
          <a:p>
            <a:endParaRPr lang="nb-NO" sz="1400" dirty="0">
              <a:solidFill>
                <a:schemeClr val="tx1"/>
              </a:solidFill>
            </a:endParaRPr>
          </a:p>
          <a:p>
            <a:endParaRPr lang="nb-NO" sz="1400" dirty="0">
              <a:solidFill>
                <a:schemeClr val="tx1"/>
              </a:solidFill>
            </a:endParaRPr>
          </a:p>
          <a:p>
            <a:endParaRPr lang="nb-NO" sz="1400" dirty="0">
              <a:solidFill>
                <a:schemeClr val="tx1"/>
              </a:solidFill>
            </a:endParaRPr>
          </a:p>
          <a:p>
            <a:endParaRPr lang="nb-NO" sz="1400" dirty="0" smtClean="0">
              <a:solidFill>
                <a:schemeClr val="tx1"/>
              </a:solidFill>
            </a:endParaRPr>
          </a:p>
          <a:p>
            <a:endParaRPr lang="nb-NO" sz="1400" dirty="0">
              <a:solidFill>
                <a:schemeClr val="tx1"/>
              </a:solidFill>
            </a:endParaRPr>
          </a:p>
          <a:p>
            <a:endParaRPr lang="nb-NO" sz="1400" dirty="0" smtClean="0">
              <a:solidFill>
                <a:schemeClr val="tx1"/>
              </a:solidFill>
            </a:endParaRPr>
          </a:p>
          <a:p>
            <a:pPr lvl="1"/>
            <a:endParaRPr lang="nb-NO" sz="1400" dirty="0" smtClean="0">
              <a:solidFill>
                <a:schemeClr val="tx1"/>
              </a:solidFill>
            </a:endParaRPr>
          </a:p>
          <a:p>
            <a:pPr lvl="1"/>
            <a:endParaRPr lang="nb-NO" sz="1400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7185278" y="206777"/>
            <a:ext cx="2451773" cy="233041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eaLnBrk="1" fontAlgn="auto" latinLnBrk="1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2400" kern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338854" y="838410"/>
            <a:ext cx="2119553" cy="1200329"/>
          </a:xfrm>
          <a:prstGeom prst="rect">
            <a:avLst/>
          </a:prstGeom>
        </p:spPr>
        <p:txBody>
          <a:bodyPr wrap="square" numCol="1" spcCol="432000" anchor="ctr">
            <a:spAutoFit/>
          </a:bodyPr>
          <a:lstStyle/>
          <a:p>
            <a:pPr algn="ctr" defTabSz="430182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nb-NO" sz="1200" i="1" kern="0" dirty="0" smtClean="0">
                <a:solidFill>
                  <a:srgbClr val="FFFFFF"/>
                </a:solidFill>
                <a:latin typeface="Calibri"/>
                <a:cs typeface="Arial"/>
                <a:sym typeface="Helvetica Light"/>
              </a:rPr>
              <a:t>«Is it </a:t>
            </a:r>
            <a:r>
              <a:rPr lang="nb-NO" sz="1200" i="1" kern="0" dirty="0" err="1" smtClean="0">
                <a:solidFill>
                  <a:srgbClr val="FFFFFF"/>
                </a:solidFill>
                <a:latin typeface="Calibri"/>
                <a:cs typeface="Arial"/>
                <a:sym typeface="Helvetica Light"/>
              </a:rPr>
              <a:t>worth</a:t>
            </a:r>
            <a:r>
              <a:rPr lang="nb-NO" sz="1200" i="1" kern="0" dirty="0" smtClean="0">
                <a:solidFill>
                  <a:srgbClr val="FFFFFF"/>
                </a:solidFill>
                <a:latin typeface="Calibri"/>
                <a:cs typeface="Arial"/>
                <a:sym typeface="Helvetica Light"/>
              </a:rPr>
              <a:t> all </a:t>
            </a:r>
            <a:r>
              <a:rPr lang="nb-NO" sz="1200" i="1" kern="0" dirty="0" err="1" smtClean="0">
                <a:solidFill>
                  <a:srgbClr val="FFFFFF"/>
                </a:solidFill>
                <a:latin typeface="Calibri"/>
                <a:cs typeface="Arial"/>
                <a:sym typeface="Helvetica Light"/>
              </a:rPr>
              <a:t>the</a:t>
            </a:r>
            <a:r>
              <a:rPr lang="nb-NO" sz="1200" i="1" kern="0" dirty="0" smtClean="0">
                <a:solidFill>
                  <a:srgbClr val="FFFFFF"/>
                </a:solidFill>
                <a:latin typeface="Calibri"/>
                <a:cs typeface="Arial"/>
                <a:sym typeface="Helvetica Light"/>
              </a:rPr>
              <a:t> problems? </a:t>
            </a:r>
            <a:r>
              <a:rPr lang="nb-NO" sz="1200" i="1" kern="0" dirty="0" err="1" smtClean="0">
                <a:solidFill>
                  <a:srgbClr val="FFFFFF"/>
                </a:solidFill>
                <a:latin typeface="Calibri"/>
                <a:cs typeface="Arial"/>
                <a:sym typeface="Helvetica Light"/>
              </a:rPr>
              <a:t>Maybe</a:t>
            </a:r>
            <a:r>
              <a:rPr lang="nb-NO" sz="1200" i="1" kern="0" dirty="0" smtClean="0">
                <a:solidFill>
                  <a:srgbClr val="FFFFFF"/>
                </a:solidFill>
                <a:latin typeface="Calibri"/>
                <a:cs typeface="Arial"/>
                <a:sym typeface="Helvetica Light"/>
              </a:rPr>
              <a:t> </a:t>
            </a:r>
            <a:r>
              <a:rPr lang="nb-NO" sz="1200" i="1" kern="0" dirty="0" err="1" smtClean="0">
                <a:solidFill>
                  <a:srgbClr val="FFFFFF"/>
                </a:solidFill>
                <a:latin typeface="Calibri"/>
                <a:cs typeface="Arial"/>
                <a:sym typeface="Helvetica Light"/>
              </a:rPr>
              <a:t>it's</a:t>
            </a:r>
            <a:r>
              <a:rPr lang="nb-NO" sz="1200" i="1" kern="0" dirty="0" smtClean="0">
                <a:solidFill>
                  <a:srgbClr val="FFFFFF"/>
                </a:solidFill>
                <a:latin typeface="Calibri"/>
                <a:cs typeface="Arial"/>
                <a:sym typeface="Helvetica Light"/>
              </a:rPr>
              <a:t> </a:t>
            </a:r>
            <a:r>
              <a:rPr lang="nb-NO" sz="1200" i="1" kern="0" dirty="0" err="1" smtClean="0">
                <a:solidFill>
                  <a:srgbClr val="FFFFFF"/>
                </a:solidFill>
                <a:latin typeface="Calibri"/>
                <a:cs typeface="Arial"/>
                <a:sym typeface="Helvetica Light"/>
              </a:rPr>
              <a:t>better</a:t>
            </a:r>
            <a:r>
              <a:rPr lang="nb-NO" sz="1200" i="1" kern="0" dirty="0" smtClean="0">
                <a:solidFill>
                  <a:srgbClr val="FFFFFF"/>
                </a:solidFill>
                <a:latin typeface="Calibri"/>
                <a:cs typeface="Arial"/>
                <a:sym typeface="Helvetica Light"/>
              </a:rPr>
              <a:t> to just </a:t>
            </a:r>
            <a:r>
              <a:rPr lang="nb-NO" sz="1200" i="1" kern="0" dirty="0" err="1" smtClean="0">
                <a:solidFill>
                  <a:srgbClr val="FFFFFF"/>
                </a:solidFill>
                <a:latin typeface="Calibri"/>
                <a:cs typeface="Arial"/>
                <a:sym typeface="Helvetica Light"/>
              </a:rPr>
              <a:t>stay</a:t>
            </a:r>
            <a:r>
              <a:rPr lang="nb-NO" sz="1200" i="1" kern="0" dirty="0" smtClean="0">
                <a:solidFill>
                  <a:srgbClr val="FFFFFF"/>
                </a:solidFill>
                <a:latin typeface="Calibri"/>
                <a:cs typeface="Arial"/>
                <a:sym typeface="Helvetica Light"/>
              </a:rPr>
              <a:t> </a:t>
            </a:r>
            <a:r>
              <a:rPr lang="nb-NO" sz="1200" i="1" kern="0" dirty="0" err="1" smtClean="0">
                <a:solidFill>
                  <a:srgbClr val="FFFFFF"/>
                </a:solidFill>
                <a:latin typeface="Calibri"/>
                <a:cs typeface="Arial"/>
                <a:sym typeface="Helvetica Light"/>
              </a:rPr>
              <a:t>here</a:t>
            </a:r>
            <a:r>
              <a:rPr lang="nb-NO" sz="1200" i="1" kern="0" dirty="0" smtClean="0">
                <a:solidFill>
                  <a:srgbClr val="FFFFFF"/>
                </a:solidFill>
                <a:latin typeface="Calibri"/>
                <a:cs typeface="Arial"/>
                <a:sym typeface="Helvetica Light"/>
              </a:rPr>
              <a:t> in </a:t>
            </a:r>
            <a:r>
              <a:rPr lang="nb-NO" sz="1200" i="1" kern="0" dirty="0" err="1" smtClean="0">
                <a:solidFill>
                  <a:srgbClr val="FFFFFF"/>
                </a:solidFill>
                <a:latin typeface="Calibri"/>
                <a:cs typeface="Arial"/>
                <a:sym typeface="Helvetica Light"/>
              </a:rPr>
              <a:t>Poland</a:t>
            </a:r>
            <a:r>
              <a:rPr lang="nb-NO" sz="1200" i="1" kern="0" dirty="0" smtClean="0">
                <a:solidFill>
                  <a:srgbClr val="FFFFFF"/>
                </a:solidFill>
                <a:latin typeface="Calibri"/>
                <a:cs typeface="Arial"/>
                <a:sym typeface="Helvetica Light"/>
              </a:rPr>
              <a:t>...»</a:t>
            </a:r>
          </a:p>
          <a:p>
            <a:pPr algn="ctr" defTabSz="430182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nb-NO" sz="1200" i="1" kern="0" dirty="0" smtClean="0">
              <a:solidFill>
                <a:srgbClr val="FFFFFF"/>
              </a:solidFill>
              <a:latin typeface="Calibri"/>
              <a:cs typeface="Arial"/>
              <a:sym typeface="Helvetica Light"/>
            </a:endParaRPr>
          </a:p>
          <a:p>
            <a:pPr algn="ctr" defTabSz="430182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nb-NO" sz="1200" b="1" i="1" kern="0" dirty="0" smtClean="0">
                <a:solidFill>
                  <a:srgbClr val="FFFFFF"/>
                </a:solidFill>
                <a:latin typeface="Calibri"/>
                <a:cs typeface="Arial"/>
                <a:sym typeface="Helvetica Light"/>
              </a:rPr>
              <a:t>- Mann, 24, IT rådgiver, Polen</a:t>
            </a:r>
            <a:endParaRPr lang="nb-NO" sz="1200" b="1" kern="0" dirty="0">
              <a:solidFill>
                <a:srgbClr val="FFFFFF"/>
              </a:solidFill>
              <a:latin typeface="Calibri"/>
              <a:cs typeface="Arial"/>
              <a:sym typeface="Helvetica Ligh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17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ight Triangle 13"/>
          <p:cNvSpPr/>
          <p:nvPr/>
        </p:nvSpPr>
        <p:spPr>
          <a:xfrm rot="8645885">
            <a:off x="9869643" y="2666849"/>
            <a:ext cx="1165546" cy="1362821"/>
          </a:xfrm>
          <a:prstGeom prst="rtTriangle">
            <a:avLst/>
          </a:prstGeom>
          <a:solidFill>
            <a:srgbClr val="595959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eaLnBrk="1" fontAlgn="auto" latinLnBrk="1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2400" kern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373" name="think-cell Slide" r:id="rId5" imgW="530" imgH="528" progId="TCLayout.ActiveDocument.1">
                  <p:embed/>
                </p:oleObj>
              </mc:Choice>
              <mc:Fallback>
                <p:oleObj name="think-cell Slide" r:id="rId5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ight Triangle 26"/>
          <p:cNvSpPr/>
          <p:nvPr/>
        </p:nvSpPr>
        <p:spPr>
          <a:xfrm rot="6691265">
            <a:off x="8684866" y="5542423"/>
            <a:ext cx="1165546" cy="1362821"/>
          </a:xfrm>
          <a:prstGeom prst="rtTriangle">
            <a:avLst/>
          </a:prstGeom>
          <a:solidFill>
            <a:srgbClr val="595959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eaLnBrk="1" fontAlgn="auto" latinLnBrk="1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2400" kern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812544" y="2335926"/>
            <a:ext cx="2804706" cy="2133371"/>
            <a:chOff x="5787426" y="2464791"/>
            <a:chExt cx="2157290" cy="1768046"/>
          </a:xfrm>
          <a:solidFill>
            <a:srgbClr val="595959"/>
          </a:solidFill>
        </p:grpSpPr>
        <p:sp>
          <p:nvSpPr>
            <p:cNvPr id="15" name="Oval 14"/>
            <p:cNvSpPr/>
            <p:nvPr/>
          </p:nvSpPr>
          <p:spPr>
            <a:xfrm>
              <a:off x="5991909" y="2464791"/>
              <a:ext cx="1952807" cy="1768046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defTabSz="584200" eaLnBrk="1" fontAlgn="auto" latinLnBrk="1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</a:pPr>
              <a:endParaRPr lang="en-US" sz="2400" kern="0" dirty="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6" name="Right Triangle 15"/>
            <p:cNvSpPr/>
            <p:nvPr/>
          </p:nvSpPr>
          <p:spPr>
            <a:xfrm rot="14456186">
              <a:off x="5862724" y="2949307"/>
              <a:ext cx="1025489" cy="1176086"/>
            </a:xfrm>
            <a:prstGeom prst="rtTriangl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defTabSz="584200" eaLnBrk="1" fontAlgn="auto" latinLnBrk="1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</a:pPr>
              <a:endParaRPr lang="en-US" sz="2400" kern="0" dirty="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</p:grpSp>
      <p:sp>
        <p:nvSpPr>
          <p:cNvPr id="25" name="Oval 24"/>
          <p:cNvSpPr/>
          <p:nvPr/>
        </p:nvSpPr>
        <p:spPr>
          <a:xfrm>
            <a:off x="8794022" y="1390449"/>
            <a:ext cx="2388722" cy="2389862"/>
          </a:xfrm>
          <a:prstGeom prst="ellipse">
            <a:avLst/>
          </a:prstGeom>
          <a:solidFill>
            <a:srgbClr val="595959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eaLnBrk="1" fontAlgn="auto" latinLnBrk="1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2400" kern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066559" y="1763616"/>
            <a:ext cx="1895911" cy="1643527"/>
          </a:xfrm>
          <a:prstGeom prst="rect">
            <a:avLst/>
          </a:prstGeom>
        </p:spPr>
        <p:txBody>
          <a:bodyPr wrap="square" numCol="1" spcCol="432000" anchor="ctr">
            <a:spAutoFit/>
          </a:bodyPr>
          <a:lstStyle/>
          <a:p>
            <a:pPr algn="ctr" defTabSz="430182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nb-NO" sz="1200" i="1" kern="0" dirty="0" smtClean="0">
                <a:solidFill>
                  <a:srgbClr val="FFFFFF"/>
                </a:solidFill>
                <a:latin typeface="Calibri"/>
                <a:cs typeface="Arial"/>
                <a:sym typeface="Helvetica Light"/>
              </a:rPr>
              <a:t>«Jeg har utdannelse </a:t>
            </a:r>
          </a:p>
          <a:p>
            <a:pPr algn="ctr" defTabSz="430182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nb-NO" sz="1200" i="1" kern="0" dirty="0" smtClean="0">
                <a:solidFill>
                  <a:srgbClr val="FFFFFF"/>
                </a:solidFill>
                <a:latin typeface="Calibri"/>
                <a:cs typeface="Arial"/>
                <a:sym typeface="Helvetica Light"/>
              </a:rPr>
              <a:t>innen mat-teknologi, men jeg klarer ikke finne ut hva jeg kan bruke utdannelsen min til i Norge»</a:t>
            </a:r>
          </a:p>
          <a:p>
            <a:pPr algn="ctr" defTabSz="430182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nb-NO" sz="1200" b="1" i="1" kern="0" dirty="0" smtClean="0">
                <a:solidFill>
                  <a:srgbClr val="FFFFFF"/>
                </a:solidFill>
                <a:latin typeface="Calibri"/>
                <a:cs typeface="Arial"/>
                <a:sym typeface="Helvetica Light"/>
              </a:rPr>
              <a:t>- Kvinne, 29, mat-teknolog, </a:t>
            </a:r>
            <a:r>
              <a:rPr lang="nb-NO" sz="1200" b="1" i="1" kern="0" dirty="0" err="1" smtClean="0">
                <a:solidFill>
                  <a:srgbClr val="FFFFFF"/>
                </a:solidFill>
                <a:latin typeface="Calibri"/>
                <a:cs typeface="Arial"/>
                <a:sym typeface="Helvetica Light"/>
              </a:rPr>
              <a:t>Croatia</a:t>
            </a:r>
            <a:endParaRPr lang="nb-NO" sz="1200" b="1" kern="0" dirty="0">
              <a:solidFill>
                <a:srgbClr val="FFFFFF"/>
              </a:solidFill>
              <a:latin typeface="Calibri"/>
              <a:cs typeface="Arial"/>
              <a:sym typeface="Helvetica Ligh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39964" y="1428640"/>
            <a:ext cx="5268300" cy="3473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nb-NO" sz="1400" b="1" dirty="0">
                <a:solidFill>
                  <a:prstClr val="black"/>
                </a:solidFill>
              </a:rPr>
              <a:t>Finnes det jobb for meg i Norge?</a:t>
            </a:r>
          </a:p>
          <a:p>
            <a:pPr lvl="0"/>
            <a:r>
              <a:rPr lang="nb-NO" sz="1400" dirty="0" smtClean="0">
                <a:solidFill>
                  <a:prstClr val="black"/>
                </a:solidFill>
              </a:rPr>
              <a:t>Det </a:t>
            </a:r>
            <a:r>
              <a:rPr lang="nb-NO" sz="1400" dirty="0">
                <a:solidFill>
                  <a:prstClr val="black"/>
                </a:solidFill>
              </a:rPr>
              <a:t>finnes lite informasjon om hvilke yrker som trengs i Norge og hvilke sjanser arbeidsinnvandrere har for å finne seg relevant arbeid. </a:t>
            </a:r>
            <a:r>
              <a:rPr lang="nb-NO" sz="1400" dirty="0" smtClean="0">
                <a:solidFill>
                  <a:prstClr val="black"/>
                </a:solidFill>
              </a:rPr>
              <a:t>Dette </a:t>
            </a:r>
            <a:r>
              <a:rPr lang="nb-NO" sz="1400" dirty="0">
                <a:solidFill>
                  <a:prstClr val="black"/>
                </a:solidFill>
              </a:rPr>
              <a:t>er en stor utfordring for mange ved å flytte til Norge. </a:t>
            </a:r>
          </a:p>
          <a:p>
            <a:endParaRPr lang="nb-NO" sz="1400" b="1" dirty="0" smtClean="0">
              <a:solidFill>
                <a:schemeClr val="tx1"/>
              </a:solidFill>
            </a:endParaRPr>
          </a:p>
          <a:p>
            <a:r>
              <a:rPr lang="nb-NO" sz="1400" b="1" dirty="0">
                <a:solidFill>
                  <a:prstClr val="black"/>
                </a:solidFill>
              </a:rPr>
              <a:t>Høyt utdannede er usikre på om de kan bruke utdanningen sin i Norge</a:t>
            </a:r>
          </a:p>
          <a:p>
            <a:r>
              <a:rPr lang="nb-NO" sz="1400" dirty="0">
                <a:solidFill>
                  <a:prstClr val="black"/>
                </a:solidFill>
              </a:rPr>
              <a:t>Arbeidsinnvandrerne som ønsker en relevant jobb, opplever at det er vanskelig å vite om de kan bruke utdanningen sin i Norge uten å kunne norsk. De opplever det som vanskelig å </a:t>
            </a:r>
            <a:r>
              <a:rPr lang="nb-NO" sz="1400" dirty="0" smtClean="0">
                <a:solidFill>
                  <a:prstClr val="black"/>
                </a:solidFill>
              </a:rPr>
              <a:t>velge mellom å </a:t>
            </a:r>
            <a:r>
              <a:rPr lang="nb-NO" sz="1400" dirty="0">
                <a:solidFill>
                  <a:prstClr val="black"/>
                </a:solidFill>
              </a:rPr>
              <a:t>satse </a:t>
            </a:r>
            <a:r>
              <a:rPr lang="nb-NO" sz="1400" dirty="0" smtClean="0">
                <a:solidFill>
                  <a:prstClr val="black"/>
                </a:solidFill>
              </a:rPr>
              <a:t>en </a:t>
            </a:r>
            <a:r>
              <a:rPr lang="nb-NO" sz="1400" dirty="0">
                <a:solidFill>
                  <a:prstClr val="black"/>
                </a:solidFill>
              </a:rPr>
              <a:t>relevant jobb, eller </a:t>
            </a:r>
            <a:r>
              <a:rPr lang="nb-NO" sz="1400" dirty="0" smtClean="0">
                <a:solidFill>
                  <a:prstClr val="black"/>
                </a:solidFill>
              </a:rPr>
              <a:t>å ta </a:t>
            </a:r>
            <a:r>
              <a:rPr lang="nb-NO" sz="1400" dirty="0">
                <a:solidFill>
                  <a:prstClr val="black"/>
                </a:solidFill>
              </a:rPr>
              <a:t>en "enklere" jobb mens man lærer norsk.</a:t>
            </a:r>
          </a:p>
          <a:p>
            <a:endParaRPr lang="nb-NO" sz="1400" dirty="0">
              <a:solidFill>
                <a:schemeClr val="tx1"/>
              </a:solidFill>
            </a:endParaRPr>
          </a:p>
          <a:p>
            <a:endParaRPr lang="nb-NO" sz="1400" dirty="0" smtClean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416375" y="2679081"/>
            <a:ext cx="1861466" cy="1421928"/>
          </a:xfrm>
          <a:prstGeom prst="rect">
            <a:avLst/>
          </a:prstGeom>
        </p:spPr>
        <p:txBody>
          <a:bodyPr wrap="square" numCol="1" spcCol="432000" anchor="ctr">
            <a:spAutoFit/>
          </a:bodyPr>
          <a:lstStyle/>
          <a:p>
            <a:pPr algn="ctr" defTabSz="430182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nb-NO" sz="1200" i="1" kern="0" dirty="0">
                <a:solidFill>
                  <a:srgbClr val="FFFFFF"/>
                </a:solidFill>
                <a:latin typeface="Calibri"/>
                <a:cs typeface="Arial"/>
                <a:sym typeface="Helvetica Light"/>
              </a:rPr>
              <a:t>«Jeg er usikker på om </a:t>
            </a:r>
          </a:p>
          <a:p>
            <a:pPr algn="ctr" defTabSz="430182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nb-NO" sz="1200" i="1" kern="0" dirty="0">
                <a:solidFill>
                  <a:srgbClr val="FFFFFF"/>
                </a:solidFill>
                <a:latin typeface="Calibri"/>
                <a:cs typeface="Arial"/>
                <a:sym typeface="Helvetica Light"/>
              </a:rPr>
              <a:t>jeg skal satse på å få en relevant jobb, eller om jeg bare skal ta det jeg får»</a:t>
            </a:r>
          </a:p>
          <a:p>
            <a:pPr algn="ctr" defTabSz="430182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nb-NO" sz="1200" i="1" kern="0" dirty="0">
              <a:solidFill>
                <a:srgbClr val="FFFFFF"/>
              </a:solidFill>
              <a:latin typeface="Calibri"/>
              <a:cs typeface="Arial"/>
              <a:sym typeface="Helvetica Light"/>
            </a:endParaRPr>
          </a:p>
          <a:p>
            <a:pPr algn="ctr" defTabSz="430182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nb-NO" sz="1200" b="1" i="1" kern="0" dirty="0">
                <a:solidFill>
                  <a:srgbClr val="FFFFFF"/>
                </a:solidFill>
                <a:latin typeface="Calibri"/>
                <a:cs typeface="Arial"/>
                <a:sym typeface="Helvetica Light"/>
              </a:rPr>
              <a:t>- Kvinne, 25, </a:t>
            </a:r>
            <a:r>
              <a:rPr lang="nb-NO" sz="1200" b="1" i="1" kern="0" dirty="0" smtClean="0">
                <a:solidFill>
                  <a:srgbClr val="FFFFFF"/>
                </a:solidFill>
                <a:latin typeface="Calibri"/>
                <a:cs typeface="Arial"/>
                <a:sym typeface="Helvetica Light"/>
              </a:rPr>
              <a:t>jurist, Sveits</a:t>
            </a:r>
            <a:endParaRPr lang="nb-NO" sz="1200" b="1" i="1" kern="0" dirty="0">
              <a:solidFill>
                <a:srgbClr val="FFFFFF"/>
              </a:solidFill>
              <a:latin typeface="Calibri"/>
              <a:cs typeface="Arial"/>
              <a:sym typeface="Helvetica Light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8105249" y="3939687"/>
            <a:ext cx="2566275" cy="2497789"/>
          </a:xfrm>
          <a:prstGeom prst="ellipse">
            <a:avLst/>
          </a:prstGeom>
          <a:solidFill>
            <a:srgbClr val="595959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eaLnBrk="1" fontAlgn="auto" latinLnBrk="1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2400" kern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399880" y="4448506"/>
            <a:ext cx="19770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GB" sz="1200" i="1" kern="0" dirty="0">
                <a:solidFill>
                  <a:srgbClr val="FFFFFF"/>
                </a:solidFill>
                <a:latin typeface="Calibri"/>
                <a:cs typeface="Arial"/>
              </a:rPr>
              <a:t>«Finding a job is the most urgent for me. Should I find some “simple” work in a café, or not? </a:t>
            </a:r>
            <a:r>
              <a:rPr lang="nb-NO" sz="1200" i="1" kern="0" dirty="0">
                <a:solidFill>
                  <a:srgbClr val="FFFFFF"/>
                </a:solidFill>
                <a:latin typeface="Calibri"/>
                <a:cs typeface="Arial"/>
              </a:rPr>
              <a:t>I </a:t>
            </a:r>
            <a:r>
              <a:rPr lang="nb-NO" sz="1200" i="1" kern="0" dirty="0" err="1">
                <a:solidFill>
                  <a:srgbClr val="FFFFFF"/>
                </a:solidFill>
                <a:latin typeface="Calibri"/>
                <a:cs typeface="Arial"/>
              </a:rPr>
              <a:t>can't</a:t>
            </a:r>
            <a:r>
              <a:rPr lang="nb-NO" sz="1200" i="1" kern="0" dirty="0">
                <a:solidFill>
                  <a:srgbClr val="FFFFFF"/>
                </a:solidFill>
                <a:latin typeface="Calibri"/>
                <a:cs typeface="Arial"/>
              </a:rPr>
              <a:t> </a:t>
            </a:r>
            <a:r>
              <a:rPr lang="nb-NO" sz="1200" i="1" kern="0" dirty="0" err="1">
                <a:solidFill>
                  <a:srgbClr val="FFFFFF"/>
                </a:solidFill>
                <a:latin typeface="Calibri"/>
                <a:cs typeface="Arial"/>
              </a:rPr>
              <a:t>wait</a:t>
            </a:r>
            <a:r>
              <a:rPr lang="nb-NO" sz="1200" i="1" kern="0" dirty="0">
                <a:solidFill>
                  <a:srgbClr val="FFFFFF"/>
                </a:solidFill>
                <a:latin typeface="Calibri"/>
                <a:cs typeface="Arial"/>
              </a:rPr>
              <a:t> </a:t>
            </a:r>
            <a:r>
              <a:rPr lang="nb-NO" sz="1200" i="1" kern="0" dirty="0" err="1">
                <a:solidFill>
                  <a:srgbClr val="FFFFFF"/>
                </a:solidFill>
                <a:latin typeface="Calibri"/>
                <a:cs typeface="Arial"/>
              </a:rPr>
              <a:t>until</a:t>
            </a:r>
            <a:r>
              <a:rPr lang="nb-NO" sz="1200" i="1" kern="0" dirty="0">
                <a:solidFill>
                  <a:srgbClr val="FFFFFF"/>
                </a:solidFill>
                <a:latin typeface="Calibri"/>
                <a:cs typeface="Arial"/>
              </a:rPr>
              <a:t> I </a:t>
            </a:r>
            <a:r>
              <a:rPr lang="nb-NO" sz="1200" i="1" kern="0" dirty="0" err="1">
                <a:solidFill>
                  <a:srgbClr val="FFFFFF"/>
                </a:solidFill>
                <a:latin typeface="Calibri"/>
                <a:cs typeface="Arial"/>
              </a:rPr>
              <a:t>know</a:t>
            </a:r>
            <a:r>
              <a:rPr lang="nb-NO" sz="1200" i="1" kern="0" dirty="0">
                <a:solidFill>
                  <a:srgbClr val="FFFFFF"/>
                </a:solidFill>
                <a:latin typeface="Calibri"/>
                <a:cs typeface="Arial"/>
              </a:rPr>
              <a:t> N</a:t>
            </a:r>
            <a:r>
              <a:rPr lang="nb-NO" sz="1200" i="1" kern="0" dirty="0" smtClean="0">
                <a:solidFill>
                  <a:srgbClr val="FFFFFF"/>
                </a:solidFill>
                <a:latin typeface="Calibri"/>
                <a:cs typeface="Arial"/>
              </a:rPr>
              <a:t>orwegian</a:t>
            </a:r>
            <a:r>
              <a:rPr lang="nb-NO" sz="1200" i="1" kern="0" dirty="0">
                <a:solidFill>
                  <a:srgbClr val="FFFFFF"/>
                </a:solidFill>
                <a:latin typeface="Calibri"/>
                <a:cs typeface="Arial"/>
              </a:rPr>
              <a:t>..»</a:t>
            </a:r>
          </a:p>
          <a:p>
            <a:pPr algn="ctr">
              <a:spcAft>
                <a:spcPts val="0"/>
              </a:spcAft>
            </a:pPr>
            <a:endParaRPr lang="nb-NO" sz="1200" i="1" kern="0" dirty="0">
              <a:solidFill>
                <a:srgbClr val="FFFFFF"/>
              </a:solidFill>
              <a:latin typeface="Calibri"/>
              <a:cs typeface="Arial"/>
            </a:endParaRPr>
          </a:p>
          <a:p>
            <a:pPr algn="ctr">
              <a:spcAft>
                <a:spcPts val="0"/>
              </a:spcAft>
            </a:pPr>
            <a:r>
              <a:rPr lang="nb-NO" sz="1200" i="1" kern="0" dirty="0" smtClean="0">
                <a:solidFill>
                  <a:srgbClr val="FFFFFF"/>
                </a:solidFill>
                <a:latin typeface="Calibri"/>
                <a:cs typeface="Arial"/>
              </a:rPr>
              <a:t>- </a:t>
            </a:r>
            <a:r>
              <a:rPr lang="nb-NO" sz="1200" b="1" i="1" kern="0" dirty="0" smtClean="0">
                <a:solidFill>
                  <a:srgbClr val="FFFFFF"/>
                </a:solidFill>
                <a:latin typeface="Calibri"/>
                <a:cs typeface="Arial"/>
              </a:rPr>
              <a:t>Kvinne</a:t>
            </a:r>
            <a:r>
              <a:rPr lang="nb-NO" sz="1200" b="1" i="1" kern="0" dirty="0">
                <a:solidFill>
                  <a:srgbClr val="FFFFFF"/>
                </a:solidFill>
                <a:latin typeface="Calibri"/>
                <a:cs typeface="Arial"/>
              </a:rPr>
              <a:t>, </a:t>
            </a:r>
            <a:r>
              <a:rPr lang="nb-NO" sz="1200" b="1" i="1" kern="0" dirty="0" smtClean="0">
                <a:solidFill>
                  <a:srgbClr val="FFFFFF"/>
                </a:solidFill>
                <a:latin typeface="Calibri"/>
                <a:cs typeface="Arial"/>
              </a:rPr>
              <a:t>31, lingvist</a:t>
            </a:r>
            <a:r>
              <a:rPr lang="nb-NO" sz="1200" b="1" i="1" kern="0" dirty="0">
                <a:solidFill>
                  <a:srgbClr val="FFFFFF"/>
                </a:solidFill>
                <a:latin typeface="Calibri"/>
                <a:cs typeface="Arial"/>
              </a:rPr>
              <a:t>, Finland</a:t>
            </a:r>
            <a:endParaRPr lang="en-GB" sz="1200" b="1" i="1" kern="0" dirty="0">
              <a:solidFill>
                <a:srgbClr val="FFFFFF"/>
              </a:solidFill>
              <a:latin typeface="Calibri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79632" y="396858"/>
            <a:ext cx="11912368" cy="672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endParaRPr lang="nb-NO" sz="12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nb-NO" sz="1200" b="1" dirty="0" smtClean="0">
                <a:solidFill>
                  <a:schemeClr val="accent5">
                    <a:lumMod val="50000"/>
                  </a:schemeClr>
                </a:solidFill>
              </a:rPr>
              <a:t>HOVEDFUNN #1 -  Supplerende informasjon </a:t>
            </a:r>
          </a:p>
          <a:p>
            <a:r>
              <a:rPr lang="nb-NO" sz="1000" b="1" dirty="0" smtClean="0">
                <a:solidFill>
                  <a:schemeClr val="bg1"/>
                </a:solidFill>
              </a:rPr>
              <a:t>--</a:t>
            </a:r>
            <a:r>
              <a:rPr lang="nb-NO" sz="2200" b="1" dirty="0" smtClean="0">
                <a:solidFill>
                  <a:schemeClr val="accent5">
                    <a:lumMod val="50000"/>
                  </a:schemeClr>
                </a:solidFill>
              </a:rPr>
              <a:t/>
            </a:r>
            <a:br>
              <a:rPr lang="nb-NO" sz="2200" b="1" dirty="0" smtClean="0">
                <a:solidFill>
                  <a:schemeClr val="accent5">
                    <a:lumMod val="50000"/>
                  </a:schemeClr>
                </a:solidFill>
              </a:rPr>
            </a:br>
            <a:r>
              <a:rPr lang="nb-NO" sz="2200" b="1" dirty="0" smtClean="0">
                <a:solidFill>
                  <a:schemeClr val="accent5">
                    <a:lumMod val="50000"/>
                  </a:schemeClr>
                </a:solidFill>
              </a:rPr>
              <a:t>Offentlige nettsider inneholder lite informasjon om muligheter for å bruke sin utdanning i Norge</a:t>
            </a:r>
            <a:endParaRPr lang="nb-NO" sz="2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0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2809" y="1404357"/>
            <a:ext cx="4272137" cy="2341242"/>
          </a:xfrm>
          <a:prstGeom prst="rect">
            <a:avLst/>
          </a:prstGeom>
        </p:spPr>
      </p:pic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366" name="think-cell Slide" r:id="rId6" imgW="530" imgH="528" progId="TCLayout.ActiveDocument.1">
                  <p:embed/>
                </p:oleObj>
              </mc:Choice>
              <mc:Fallback>
                <p:oleObj name="think-cell Slide" r:id="rId6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34"/>
          <p:cNvSpPr/>
          <p:nvPr/>
        </p:nvSpPr>
        <p:spPr>
          <a:xfrm>
            <a:off x="359474" y="1441518"/>
            <a:ext cx="4718332" cy="39173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1400" dirty="0" smtClean="0">
                <a:solidFill>
                  <a:schemeClr val="tx1"/>
                </a:solidFill>
              </a:rPr>
              <a:t>Flere arbeidsinnvandrere forteller at de var usikre på hva </a:t>
            </a:r>
            <a:r>
              <a:rPr lang="nb-NO" sz="1400" dirty="0" smtClean="0">
                <a:solidFill>
                  <a:schemeClr val="tx1"/>
                </a:solidFill>
              </a:rPr>
              <a:t>skattemelding var</a:t>
            </a:r>
            <a:r>
              <a:rPr lang="nb-NO" sz="1400" dirty="0" smtClean="0">
                <a:solidFill>
                  <a:schemeClr val="tx1"/>
                </a:solidFill>
              </a:rPr>
              <a:t>, før de snakket med venner eller kolleger.</a:t>
            </a:r>
          </a:p>
          <a:p>
            <a:endParaRPr lang="nb-NO" sz="1400" i="1" dirty="0">
              <a:solidFill>
                <a:schemeClr val="tx1"/>
              </a:solidFill>
            </a:endParaRPr>
          </a:p>
          <a:p>
            <a:r>
              <a:rPr lang="nb-NO" sz="1400" dirty="0" smtClean="0">
                <a:solidFill>
                  <a:schemeClr val="tx1"/>
                </a:solidFill>
              </a:rPr>
              <a:t>Den </a:t>
            </a:r>
            <a:r>
              <a:rPr lang="nb-NO" sz="1400" dirty="0">
                <a:solidFill>
                  <a:schemeClr val="tx1"/>
                </a:solidFill>
              </a:rPr>
              <a:t>i</a:t>
            </a:r>
            <a:r>
              <a:rPr lang="nb-NO" sz="1400" dirty="0" smtClean="0">
                <a:solidFill>
                  <a:schemeClr val="tx1"/>
                </a:solidFill>
              </a:rPr>
              <a:t>nnebygde veiledningen i </a:t>
            </a:r>
            <a:r>
              <a:rPr lang="nb-NO" sz="1400" dirty="0" smtClean="0">
                <a:solidFill>
                  <a:schemeClr val="tx1"/>
                </a:solidFill>
              </a:rPr>
              <a:t>skattemeldingen oppleves </a:t>
            </a:r>
            <a:r>
              <a:rPr lang="nb-NO" sz="1400" dirty="0" smtClean="0">
                <a:solidFill>
                  <a:schemeClr val="tx1"/>
                </a:solidFill>
              </a:rPr>
              <a:t>ikke som tilstrekkelig for å kunne kontrollere, fylle ut og sende inn skattemelding. </a:t>
            </a:r>
            <a:endParaRPr lang="nb-NO" sz="1400" dirty="0">
              <a:solidFill>
                <a:schemeClr val="tx1"/>
              </a:solidFill>
            </a:endParaRPr>
          </a:p>
          <a:p>
            <a:endParaRPr lang="nb-NO" sz="1400" dirty="0">
              <a:solidFill>
                <a:schemeClr val="tx1"/>
              </a:solidFill>
            </a:endParaRPr>
          </a:p>
          <a:p>
            <a:r>
              <a:rPr lang="nb-NO" sz="1400" dirty="0" smtClean="0">
                <a:solidFill>
                  <a:schemeClr val="tx1"/>
                </a:solidFill>
              </a:rPr>
              <a:t>Flere </a:t>
            </a:r>
            <a:r>
              <a:rPr lang="nb-NO" sz="1400" dirty="0" err="1" smtClean="0">
                <a:solidFill>
                  <a:schemeClr val="tx1"/>
                </a:solidFill>
              </a:rPr>
              <a:t>Googler</a:t>
            </a:r>
            <a:r>
              <a:rPr lang="nb-NO" sz="1400" dirty="0">
                <a:solidFill>
                  <a:schemeClr val="tx1"/>
                </a:solidFill>
              </a:rPr>
              <a:t> ulike begrep, får hjelp av venner og familie eller ringer Skatteetaten for å kunne fullføre skattemeldingen. Informasjon om relevante fradrag kommer ofte fra venner og familie.</a:t>
            </a:r>
          </a:p>
          <a:p>
            <a:endParaRPr lang="nb-NO" sz="1400" dirty="0" smtClean="0">
              <a:solidFill>
                <a:schemeClr val="tx1"/>
              </a:solidFill>
            </a:endParaRPr>
          </a:p>
        </p:txBody>
      </p:sp>
      <p:grpSp>
        <p:nvGrpSpPr>
          <p:cNvPr id="54" name="Group 53"/>
          <p:cNvGrpSpPr/>
          <p:nvPr/>
        </p:nvGrpSpPr>
        <p:grpSpPr>
          <a:xfrm flipH="1">
            <a:off x="9428956" y="3542243"/>
            <a:ext cx="2561318" cy="2380202"/>
            <a:chOff x="5991909" y="2338232"/>
            <a:chExt cx="2052041" cy="1894603"/>
          </a:xfrm>
          <a:solidFill>
            <a:srgbClr val="595959"/>
          </a:solidFill>
        </p:grpSpPr>
        <p:sp>
          <p:nvSpPr>
            <p:cNvPr id="55" name="Oval 54"/>
            <p:cNvSpPr/>
            <p:nvPr/>
          </p:nvSpPr>
          <p:spPr>
            <a:xfrm>
              <a:off x="5991909" y="2338232"/>
              <a:ext cx="1952807" cy="189460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defTabSz="584200" eaLnBrk="1" fontAlgn="auto" latinLnBrk="1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</a:pPr>
              <a:endParaRPr lang="en-US" sz="2400" kern="0" dirty="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56" name="Right Triangle 55"/>
            <p:cNvSpPr/>
            <p:nvPr/>
          </p:nvSpPr>
          <p:spPr>
            <a:xfrm rot="1089655">
              <a:off x="7272712" y="3361057"/>
              <a:ext cx="771238" cy="793442"/>
            </a:xfrm>
            <a:prstGeom prst="rtTriangl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defTabSz="584200" eaLnBrk="1" fontAlgn="auto" latinLnBrk="1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</a:pPr>
              <a:endParaRPr lang="en-US" sz="2400" kern="0" dirty="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9765720" y="3897046"/>
            <a:ext cx="1968470" cy="1865126"/>
          </a:xfrm>
          <a:prstGeom prst="rect">
            <a:avLst/>
          </a:prstGeom>
          <a:noFill/>
        </p:spPr>
        <p:txBody>
          <a:bodyPr wrap="square" numCol="1" spcCol="432000" anchor="ctr">
            <a:spAutoFit/>
          </a:bodyPr>
          <a:lstStyle/>
          <a:p>
            <a:pPr algn="ctr" defTabSz="430182">
              <a:lnSpc>
                <a:spcPct val="120000"/>
              </a:lnSpc>
            </a:pPr>
            <a:r>
              <a:rPr lang="nb-NO" sz="1200" dirty="0" smtClean="0">
                <a:solidFill>
                  <a:schemeClr val="bg1"/>
                </a:solidFill>
              </a:rPr>
              <a:t>«</a:t>
            </a:r>
            <a:r>
              <a:rPr lang="nb-NO" sz="1200" i="1" dirty="0" smtClean="0">
                <a:solidFill>
                  <a:schemeClr val="bg1"/>
                </a:solidFill>
              </a:rPr>
              <a:t>Jeg hørte om fradrag for utlendinger fra min kollega. Det tok meg ca. 30 minutter å finne ut hvor jeg fyller det inn i skjemaet»       </a:t>
            </a:r>
          </a:p>
          <a:p>
            <a:pPr algn="ctr" defTabSz="430182">
              <a:lnSpc>
                <a:spcPct val="120000"/>
              </a:lnSpc>
            </a:pPr>
            <a:endParaRPr lang="nb-NO" sz="1200" b="1" i="1" kern="0" dirty="0">
              <a:solidFill>
                <a:schemeClr val="bg1"/>
              </a:solidFill>
              <a:latin typeface="Calibri"/>
              <a:cs typeface="Arial"/>
              <a:sym typeface="Helvetica Light"/>
            </a:endParaRPr>
          </a:p>
          <a:p>
            <a:pPr algn="ctr" defTabSz="430182">
              <a:lnSpc>
                <a:spcPct val="120000"/>
              </a:lnSpc>
            </a:pPr>
            <a:r>
              <a:rPr lang="nb-NO" sz="1200" b="1" i="1" kern="0" dirty="0" smtClean="0">
                <a:solidFill>
                  <a:schemeClr val="bg1"/>
                </a:solidFill>
                <a:latin typeface="Calibri"/>
                <a:cs typeface="Arial"/>
                <a:sym typeface="Helvetica Light"/>
              </a:rPr>
              <a:t>- Arbeidsinnvandrer, Portugal</a:t>
            </a:r>
            <a:endParaRPr lang="nb-NO" sz="1200" b="1" i="1" kern="0" dirty="0">
              <a:solidFill>
                <a:schemeClr val="bg1"/>
              </a:solidFill>
              <a:latin typeface="Calibri"/>
              <a:cs typeface="Arial"/>
              <a:sym typeface="Helvetica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073427" y="3793864"/>
            <a:ext cx="460683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00" i="1" dirty="0" smtClean="0"/>
              <a:t>Privat selskap som støtter polakker med å kontrollere, fylle ut og sende skattemelding</a:t>
            </a:r>
            <a:endParaRPr lang="nb-NO" sz="1000" dirty="0"/>
          </a:p>
        </p:txBody>
      </p:sp>
      <p:grpSp>
        <p:nvGrpSpPr>
          <p:cNvPr id="17" name="Group 16"/>
          <p:cNvGrpSpPr/>
          <p:nvPr/>
        </p:nvGrpSpPr>
        <p:grpSpPr>
          <a:xfrm flipH="1">
            <a:off x="6552799" y="4496868"/>
            <a:ext cx="2448422" cy="2221208"/>
            <a:chOff x="5983123" y="2464789"/>
            <a:chExt cx="1961593" cy="1768046"/>
          </a:xfrm>
          <a:solidFill>
            <a:srgbClr val="595959"/>
          </a:solidFill>
        </p:grpSpPr>
        <p:sp>
          <p:nvSpPr>
            <p:cNvPr id="18" name="Oval 17"/>
            <p:cNvSpPr/>
            <p:nvPr/>
          </p:nvSpPr>
          <p:spPr>
            <a:xfrm>
              <a:off x="5991909" y="2464789"/>
              <a:ext cx="1952807" cy="1768046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defTabSz="584200" eaLnBrk="1" fontAlgn="auto" latinLnBrk="1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</a:pPr>
              <a:endParaRPr lang="en-US" sz="2400" kern="0" dirty="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0" name="Right Triangle 19"/>
            <p:cNvSpPr/>
            <p:nvPr/>
          </p:nvSpPr>
          <p:spPr>
            <a:xfrm rot="7623724">
              <a:off x="5999302" y="3399663"/>
              <a:ext cx="766249" cy="798607"/>
            </a:xfrm>
            <a:prstGeom prst="rtTriangl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defTabSz="584200" eaLnBrk="1" fontAlgn="auto" latinLnBrk="1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</a:pPr>
              <a:endParaRPr lang="en-US" sz="2400" kern="0" dirty="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6785660" y="4903094"/>
            <a:ext cx="201108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GB" sz="1200" i="1" kern="0" dirty="0">
                <a:solidFill>
                  <a:srgbClr val="FFFFFF"/>
                </a:solidFill>
                <a:latin typeface="Calibri"/>
                <a:cs typeface="Arial"/>
              </a:rPr>
              <a:t>«</a:t>
            </a:r>
            <a:r>
              <a:rPr lang="nb-NO" sz="1200" i="1" kern="0" dirty="0">
                <a:solidFill>
                  <a:srgbClr val="FFFFFF"/>
                </a:solidFill>
                <a:latin typeface="Calibri"/>
                <a:cs typeface="Arial"/>
              </a:rPr>
              <a:t>Det var vanskelig å finne </a:t>
            </a:r>
            <a:endParaRPr lang="nb-NO" sz="1200" i="1" kern="0" dirty="0" smtClean="0">
              <a:solidFill>
                <a:srgbClr val="FFFFFF"/>
              </a:solidFill>
              <a:latin typeface="Calibri"/>
              <a:cs typeface="Arial"/>
            </a:endParaRPr>
          </a:p>
          <a:p>
            <a:pPr algn="ctr">
              <a:spcAft>
                <a:spcPts val="0"/>
              </a:spcAft>
            </a:pPr>
            <a:r>
              <a:rPr lang="nb-NO" sz="1200" i="1" kern="0" dirty="0" smtClean="0">
                <a:solidFill>
                  <a:srgbClr val="FFFFFF"/>
                </a:solidFill>
                <a:latin typeface="Calibri"/>
                <a:cs typeface="Arial"/>
              </a:rPr>
              <a:t>ut </a:t>
            </a:r>
            <a:r>
              <a:rPr lang="nb-NO" sz="1200" i="1" kern="0" dirty="0">
                <a:solidFill>
                  <a:srgbClr val="FFFFFF"/>
                </a:solidFill>
                <a:latin typeface="Calibri"/>
                <a:cs typeface="Arial"/>
              </a:rPr>
              <a:t>hvordan man skulle gjøre det for og få tilbake 10% av skatten. Jeg fant det på en blogg til </a:t>
            </a:r>
            <a:r>
              <a:rPr lang="nb-NO" sz="1200" i="1" kern="0" dirty="0" smtClean="0">
                <a:solidFill>
                  <a:srgbClr val="FFFFFF"/>
                </a:solidFill>
                <a:latin typeface="Calibri"/>
                <a:cs typeface="Arial"/>
              </a:rPr>
              <a:t>slutt»</a:t>
            </a:r>
            <a:endParaRPr lang="nb-NO" sz="1200" i="1" kern="0" dirty="0">
              <a:solidFill>
                <a:srgbClr val="FFFFFF"/>
              </a:solidFill>
              <a:latin typeface="Calibri"/>
              <a:cs typeface="Arial"/>
            </a:endParaRPr>
          </a:p>
          <a:p>
            <a:pPr>
              <a:spcAft>
                <a:spcPts val="0"/>
              </a:spcAft>
            </a:pPr>
            <a:endParaRPr lang="nb-NO" sz="1200" i="1" kern="0" dirty="0">
              <a:solidFill>
                <a:srgbClr val="FFFFFF"/>
              </a:solidFill>
              <a:latin typeface="Calibri"/>
              <a:cs typeface="Arial"/>
            </a:endParaRPr>
          </a:p>
          <a:p>
            <a:pPr algn="ctr">
              <a:spcAft>
                <a:spcPts val="0"/>
              </a:spcAft>
            </a:pPr>
            <a:r>
              <a:rPr lang="nb-NO" sz="1200" b="1" i="1" kern="0" dirty="0" smtClean="0">
                <a:solidFill>
                  <a:srgbClr val="FFFFFF"/>
                </a:solidFill>
                <a:latin typeface="Calibri"/>
                <a:cs typeface="Arial"/>
              </a:rPr>
              <a:t>- Arbeidsinnvandrer</a:t>
            </a:r>
            <a:r>
              <a:rPr lang="nb-NO" sz="1200" b="1" i="1" kern="0" dirty="0">
                <a:solidFill>
                  <a:srgbClr val="FFFFFF"/>
                </a:solidFill>
                <a:latin typeface="Calibri"/>
                <a:cs typeface="Arial"/>
              </a:rPr>
              <a:t>, Polen</a:t>
            </a:r>
            <a:endParaRPr lang="en-GB" sz="1200" b="1" i="1" kern="0" dirty="0">
              <a:solidFill>
                <a:srgbClr val="FFFFFF"/>
              </a:solidFill>
              <a:latin typeface="Calibri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9632" y="396860"/>
            <a:ext cx="11912368" cy="698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endParaRPr lang="nb-NO" sz="12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nb-NO" sz="1200" b="1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nb-NO" sz="12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nb-NO" sz="1200" b="1" dirty="0" smtClean="0">
                <a:solidFill>
                  <a:schemeClr val="accent5">
                    <a:lumMod val="50000"/>
                  </a:schemeClr>
                </a:solidFill>
              </a:rPr>
              <a:t>HOVEDFUNN #1 -  Supplerende informasjon</a:t>
            </a:r>
          </a:p>
          <a:p>
            <a:r>
              <a:rPr lang="nb-NO" sz="12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nb-NO" sz="2200" b="1" dirty="0" smtClean="0">
                <a:solidFill>
                  <a:schemeClr val="accent5">
                    <a:lumMod val="50000"/>
                  </a:schemeClr>
                </a:solidFill>
              </a:rPr>
              <a:t/>
            </a:r>
            <a:br>
              <a:rPr lang="nb-NO" sz="2200" b="1" dirty="0" smtClean="0">
                <a:solidFill>
                  <a:schemeClr val="accent5">
                    <a:lumMod val="50000"/>
                  </a:schemeClr>
                </a:solidFill>
              </a:rPr>
            </a:br>
            <a:r>
              <a:rPr lang="nb-NO" sz="2200" b="1" dirty="0">
                <a:solidFill>
                  <a:schemeClr val="accent5">
                    <a:lumMod val="50000"/>
                  </a:schemeClr>
                </a:solidFill>
              </a:rPr>
              <a:t>Arbeidsinnvandrere trenger ekstra støtte for å fylle inn </a:t>
            </a:r>
            <a:r>
              <a:rPr lang="nb-NO" sz="2200" b="1" dirty="0" smtClean="0">
                <a:solidFill>
                  <a:schemeClr val="accent5">
                    <a:lumMod val="50000"/>
                  </a:schemeClr>
                </a:solidFill>
              </a:rPr>
              <a:t>skattemeldingen</a:t>
            </a:r>
            <a:endParaRPr lang="nb-NO" sz="2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25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088" y="951271"/>
            <a:ext cx="2486407" cy="1339897"/>
          </a:xfrm>
          <a:prstGeom prst="rect">
            <a:avLst/>
          </a:prstGeom>
        </p:spPr>
      </p:pic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00" name="think-cell Slide" r:id="rId6" imgW="530" imgH="528" progId="TCLayout.ActiveDocument.1">
                  <p:embed/>
                </p:oleObj>
              </mc:Choice>
              <mc:Fallback>
                <p:oleObj name="think-cell Slide" r:id="rId6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34"/>
          <p:cNvSpPr/>
          <p:nvPr/>
        </p:nvSpPr>
        <p:spPr>
          <a:xfrm>
            <a:off x="339963" y="1433363"/>
            <a:ext cx="5774064" cy="3473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1400" b="1" dirty="0">
                <a:solidFill>
                  <a:schemeClr val="tx1"/>
                </a:solidFill>
              </a:rPr>
              <a:t>Mange kilder for samme informasjon</a:t>
            </a:r>
          </a:p>
          <a:p>
            <a:r>
              <a:rPr lang="nb-NO" sz="1400" dirty="0">
                <a:solidFill>
                  <a:schemeClr val="tx1"/>
                </a:solidFill>
              </a:rPr>
              <a:t>Etter å ha studert de offentlige nettsidene som </a:t>
            </a:r>
            <a:r>
              <a:rPr lang="nb-NO" sz="1400" dirty="0" smtClean="0">
                <a:solidFill>
                  <a:schemeClr val="tx1"/>
                </a:solidFill>
              </a:rPr>
              <a:t>Norge </a:t>
            </a:r>
            <a:r>
              <a:rPr lang="nb-NO" sz="1400" dirty="0">
                <a:solidFill>
                  <a:schemeClr val="tx1"/>
                </a:solidFill>
              </a:rPr>
              <a:t>tilbyr, sitter vi igjen med et inntrykk av at det finnes flere nettsider som ønsker å formidle mye av det samme. Dette kan gjøre det vanskelig for utlendinger å forstå hva som er riktig og offisiell informasjon.</a:t>
            </a:r>
          </a:p>
          <a:p>
            <a:endParaRPr lang="nb-NO" sz="1400" dirty="0">
              <a:solidFill>
                <a:schemeClr val="tx1"/>
              </a:solidFill>
            </a:endParaRPr>
          </a:p>
          <a:p>
            <a:r>
              <a:rPr lang="nb-NO" sz="1400" dirty="0">
                <a:solidFill>
                  <a:schemeClr val="tx1"/>
                </a:solidFill>
              </a:rPr>
              <a:t>I workshop 1 ble det bemerket at det er en utfordring å holde informasjonen på </a:t>
            </a:r>
            <a:r>
              <a:rPr lang="nb-NO" sz="1400" dirty="0" smtClean="0">
                <a:solidFill>
                  <a:schemeClr val="tx1"/>
                </a:solidFill>
              </a:rPr>
              <a:t>workinnorway.no </a:t>
            </a:r>
            <a:r>
              <a:rPr lang="nb-NO" sz="1400" dirty="0">
                <a:solidFill>
                  <a:schemeClr val="tx1"/>
                </a:solidFill>
              </a:rPr>
              <a:t>oppdatert, da det er mange etater og prosesser involvert. Vi kan anta at dette er tilfellet for flere av informasjonssidene.</a:t>
            </a:r>
          </a:p>
          <a:p>
            <a:endParaRPr lang="nb-NO" sz="1400" b="1" dirty="0" smtClean="0">
              <a:solidFill>
                <a:schemeClr val="tx1"/>
              </a:solidFill>
            </a:endParaRPr>
          </a:p>
          <a:p>
            <a:r>
              <a:rPr lang="nb-NO" sz="1400" b="1" dirty="0">
                <a:solidFill>
                  <a:schemeClr val="tx1"/>
                </a:solidFill>
              </a:rPr>
              <a:t>Varierende kvalitet på nettsidene</a:t>
            </a:r>
          </a:p>
          <a:p>
            <a:r>
              <a:rPr lang="nb-NO" sz="1400" dirty="0">
                <a:solidFill>
                  <a:schemeClr val="tx1"/>
                </a:solidFill>
              </a:rPr>
              <a:t>Det er varierende kvalitet både i visuell profil, innhold og tilgjengelighet i nettsidene. Mer detaljert vurdering av de ulike nettsidene angis i Vedlegg 2</a:t>
            </a:r>
            <a:r>
              <a:rPr lang="nb-NO" sz="1400" dirty="0" smtClean="0">
                <a:solidFill>
                  <a:schemeClr val="tx1"/>
                </a:solidFill>
              </a:rPr>
              <a:t>.</a:t>
            </a:r>
          </a:p>
          <a:p>
            <a:endParaRPr lang="nb-NO" sz="1400" dirty="0">
              <a:solidFill>
                <a:schemeClr val="tx1"/>
              </a:solidFill>
            </a:endParaRPr>
          </a:p>
          <a:p>
            <a:r>
              <a:rPr lang="nb-NO" sz="1400" b="1" dirty="0" smtClean="0">
                <a:solidFill>
                  <a:schemeClr val="tx1"/>
                </a:solidFill>
              </a:rPr>
              <a:t>Google er inngangsporten til det meste av informasjon</a:t>
            </a:r>
          </a:p>
          <a:p>
            <a:r>
              <a:rPr lang="nb-NO" sz="1400" dirty="0" smtClean="0">
                <a:solidFill>
                  <a:schemeClr val="tx1"/>
                </a:solidFill>
              </a:rPr>
              <a:t>Arbeidsinnvandrerne finner frem til informasjon svært ofte via Google. I tillegg til norske offentlige nettsider, finnes det ulike blogger, sosiale medier og utenlandske nettsider som inneholder informasjon om å arbeidsinnvandre til Norge. Derfor er det viktig at riktig og god informasjon kommer høyt opp på søketrefflisten til Google og andre søkemotorer.</a:t>
            </a:r>
          </a:p>
          <a:p>
            <a:endParaRPr lang="nb-NO" sz="1400" dirty="0">
              <a:solidFill>
                <a:schemeClr val="tx1"/>
              </a:solidFill>
            </a:endParaRPr>
          </a:p>
          <a:p>
            <a:endParaRPr lang="nb-NO" sz="1400" i="1" dirty="0" smtClean="0">
              <a:solidFill>
                <a:schemeClr val="tx1"/>
              </a:solidFill>
            </a:endParaRPr>
          </a:p>
          <a:p>
            <a:endParaRPr lang="nb-NO" sz="1400" b="1" dirty="0">
              <a:solidFill>
                <a:schemeClr val="tx1"/>
              </a:solidFill>
            </a:endParaRPr>
          </a:p>
          <a:p>
            <a:endParaRPr lang="nb-NO" sz="14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79632" y="299580"/>
            <a:ext cx="11912368" cy="775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endParaRPr lang="nb-NO" sz="12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nb-NO" sz="1200" b="1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nb-NO" sz="12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nb-NO" sz="1200" b="1" dirty="0">
                <a:solidFill>
                  <a:schemeClr val="accent5">
                    <a:lumMod val="50000"/>
                  </a:schemeClr>
                </a:solidFill>
              </a:rPr>
              <a:t>HOVEDFUNN </a:t>
            </a:r>
            <a:r>
              <a:rPr lang="nb-NO" sz="1200" b="1" dirty="0" smtClean="0">
                <a:solidFill>
                  <a:schemeClr val="accent5">
                    <a:lumMod val="50000"/>
                  </a:schemeClr>
                </a:solidFill>
              </a:rPr>
              <a:t>#2</a:t>
            </a:r>
          </a:p>
          <a:p>
            <a:r>
              <a:rPr lang="nb-NO" sz="10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nb-NO" sz="2200" b="1" dirty="0">
                <a:solidFill>
                  <a:schemeClr val="accent5">
                    <a:lumMod val="50000"/>
                  </a:schemeClr>
                </a:solidFill>
              </a:rPr>
              <a:t/>
            </a:r>
            <a:br>
              <a:rPr lang="nb-NO" sz="2200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nb-NO" sz="2200" b="1" dirty="0">
                <a:solidFill>
                  <a:schemeClr val="accent5">
                    <a:lumMod val="50000"/>
                  </a:schemeClr>
                </a:solidFill>
              </a:rPr>
              <a:t>Det er mange ulike informasjonsnettsider å forholde seg til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769" y="2070405"/>
            <a:ext cx="1596865" cy="16353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7" r="13367"/>
          <a:stretch/>
        </p:blipFill>
        <p:spPr>
          <a:xfrm>
            <a:off x="9163990" y="1824319"/>
            <a:ext cx="1990270" cy="14751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959" b="29901"/>
          <a:stretch/>
        </p:blipFill>
        <p:spPr>
          <a:xfrm>
            <a:off x="6635303" y="4196765"/>
            <a:ext cx="2420486" cy="12896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5" r="8405"/>
          <a:stretch/>
        </p:blipFill>
        <p:spPr>
          <a:xfrm>
            <a:off x="9375634" y="3025756"/>
            <a:ext cx="2341722" cy="15169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302" y="2967654"/>
            <a:ext cx="2123723" cy="114524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9" r="12279"/>
          <a:stretch/>
        </p:blipFill>
        <p:spPr>
          <a:xfrm>
            <a:off x="9508782" y="4313584"/>
            <a:ext cx="1888728" cy="134657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55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3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16524" y="217655"/>
            <a:ext cx="11630067" cy="775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2200" b="1" dirty="0" smtClean="0">
                <a:solidFill>
                  <a:schemeClr val="accent5">
                    <a:lumMod val="50000"/>
                  </a:schemeClr>
                </a:solidFill>
              </a:rPr>
              <a:t>INNHOLD:</a:t>
            </a:r>
            <a:endParaRPr lang="nb-NO" sz="2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80720" y="992906"/>
            <a:ext cx="8978183" cy="540000"/>
            <a:chOff x="680720" y="992906"/>
            <a:chExt cx="8621219" cy="540000"/>
          </a:xfrm>
        </p:grpSpPr>
        <p:sp>
          <p:nvSpPr>
            <p:cNvPr id="6" name="Oval 5"/>
            <p:cNvSpPr/>
            <p:nvPr/>
          </p:nvSpPr>
          <p:spPr>
            <a:xfrm>
              <a:off x="680720" y="992906"/>
              <a:ext cx="540000" cy="54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396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1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392549" y="1078240"/>
              <a:ext cx="790939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nb-NO" dirty="0" smtClean="0"/>
                <a:t>Sammendrag……………………………………………………………………………………………….side 03  </a:t>
              </a:r>
              <a:endParaRPr lang="nb-NO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80720" y="1886813"/>
            <a:ext cx="8747364" cy="540000"/>
            <a:chOff x="680720" y="992906"/>
            <a:chExt cx="8339293" cy="540000"/>
          </a:xfrm>
        </p:grpSpPr>
        <p:sp>
          <p:nvSpPr>
            <p:cNvPr id="11" name="Oval 10"/>
            <p:cNvSpPr/>
            <p:nvPr/>
          </p:nvSpPr>
          <p:spPr>
            <a:xfrm>
              <a:off x="680720" y="992906"/>
              <a:ext cx="540000" cy="54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396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>
                      <a:lumMod val="75000"/>
                    </a:schemeClr>
                  </a:solidFill>
                </a:rPr>
                <a:t>2</a:t>
              </a:r>
              <a:endParaRPr 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92549" y="1078240"/>
              <a:ext cx="762746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nb-NO" dirty="0" smtClean="0">
                  <a:solidFill>
                    <a:schemeClr val="bg1">
                      <a:lumMod val="75000"/>
                    </a:schemeClr>
                  </a:solidFill>
                </a:rPr>
                <a:t>Innledning…………………………………………………………………………………………………..side 05</a:t>
              </a:r>
              <a:endParaRPr lang="nb-NO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80720" y="2780720"/>
            <a:ext cx="8493760" cy="540000"/>
            <a:chOff x="680720" y="992906"/>
            <a:chExt cx="8493760" cy="540000"/>
          </a:xfrm>
        </p:grpSpPr>
        <p:sp>
          <p:nvSpPr>
            <p:cNvPr id="14" name="Oval 13"/>
            <p:cNvSpPr/>
            <p:nvPr/>
          </p:nvSpPr>
          <p:spPr>
            <a:xfrm>
              <a:off x="680720" y="992906"/>
              <a:ext cx="540000" cy="54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396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>
                      <a:lumMod val="75000"/>
                    </a:schemeClr>
                  </a:solidFill>
                </a:rPr>
                <a:t>3</a:t>
              </a:r>
              <a:endParaRPr 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392550" y="1078240"/>
              <a:ext cx="778193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nb-NO" dirty="0" smtClean="0">
                  <a:solidFill>
                    <a:schemeClr val="bg1">
                      <a:lumMod val="75000"/>
                    </a:schemeClr>
                  </a:solidFill>
                </a:rPr>
                <a:t>Innsikt i dagens utfordringer og behov……………………………………………………….side 08</a:t>
              </a:r>
              <a:endParaRPr lang="nb-NO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80720" y="3674627"/>
            <a:ext cx="8493760" cy="540000"/>
            <a:chOff x="680720" y="992906"/>
            <a:chExt cx="8097520" cy="540000"/>
          </a:xfrm>
        </p:grpSpPr>
        <p:sp>
          <p:nvSpPr>
            <p:cNvPr id="17" name="Oval 16"/>
            <p:cNvSpPr/>
            <p:nvPr/>
          </p:nvSpPr>
          <p:spPr>
            <a:xfrm>
              <a:off x="680720" y="992906"/>
              <a:ext cx="540000" cy="54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396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>
                      <a:lumMod val="75000"/>
                    </a:schemeClr>
                  </a:solidFill>
                </a:rPr>
                <a:t>4</a:t>
              </a:r>
              <a:endParaRPr 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392550" y="1078240"/>
              <a:ext cx="738569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nb-NO" dirty="0">
                  <a:solidFill>
                    <a:schemeClr val="bg1">
                      <a:lumMod val="75000"/>
                    </a:schemeClr>
                  </a:solidFill>
                </a:rPr>
                <a:t>Designprinsipper og </a:t>
              </a:r>
              <a:r>
                <a:rPr lang="nb-NO" dirty="0" err="1">
                  <a:solidFill>
                    <a:schemeClr val="bg1">
                      <a:lumMod val="75000"/>
                    </a:schemeClr>
                  </a:solidFill>
                </a:rPr>
                <a:t>målbilde</a:t>
              </a:r>
              <a:r>
                <a:rPr lang="nb-NO" dirty="0" smtClean="0">
                  <a:solidFill>
                    <a:schemeClr val="bg1">
                      <a:lumMod val="75000"/>
                    </a:schemeClr>
                  </a:solidFill>
                </a:rPr>
                <a:t>.………………………………………………………………….side 48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80720" y="4568534"/>
            <a:ext cx="8493760" cy="540000"/>
            <a:chOff x="680720" y="992906"/>
            <a:chExt cx="8493760" cy="540000"/>
          </a:xfrm>
        </p:grpSpPr>
        <p:sp>
          <p:nvSpPr>
            <p:cNvPr id="20" name="Oval 19"/>
            <p:cNvSpPr/>
            <p:nvPr/>
          </p:nvSpPr>
          <p:spPr>
            <a:xfrm>
              <a:off x="680720" y="992906"/>
              <a:ext cx="540000" cy="54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396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>
                      <a:lumMod val="75000"/>
                    </a:schemeClr>
                  </a:solidFill>
                </a:rPr>
                <a:t>5</a:t>
              </a:r>
              <a:endParaRPr 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392550" y="1078240"/>
              <a:ext cx="778193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nb-NO" dirty="0" smtClean="0">
                  <a:solidFill>
                    <a:schemeClr val="bg1">
                      <a:lumMod val="75000"/>
                    </a:schemeClr>
                  </a:solidFill>
                </a:rPr>
                <a:t>Tiltaksforslag………………………………………………………………………………………………side 61</a:t>
              </a:r>
              <a:endParaRPr lang="nb-NO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80720" y="5462441"/>
            <a:ext cx="8493760" cy="540000"/>
            <a:chOff x="680720" y="992906"/>
            <a:chExt cx="8493760" cy="540000"/>
          </a:xfrm>
        </p:grpSpPr>
        <p:sp>
          <p:nvSpPr>
            <p:cNvPr id="23" name="Oval 22"/>
            <p:cNvSpPr/>
            <p:nvPr/>
          </p:nvSpPr>
          <p:spPr>
            <a:xfrm>
              <a:off x="680720" y="992906"/>
              <a:ext cx="540000" cy="54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396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>
                      <a:lumMod val="75000"/>
                    </a:schemeClr>
                  </a:solidFill>
                </a:rPr>
                <a:t>6</a:t>
              </a:r>
              <a:endParaRPr 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392550" y="1078240"/>
              <a:ext cx="778193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nb-NO" dirty="0" smtClean="0">
                  <a:solidFill>
                    <a:schemeClr val="bg1">
                      <a:lumMod val="75000"/>
                    </a:schemeClr>
                  </a:solidFill>
                </a:rPr>
                <a:t>Vedlegg……………………………………………………………………………………………………..side 84</a:t>
              </a:r>
              <a:endParaRPr lang="nb-NO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541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595" name="think-cell Slide" r:id="rId5" imgW="530" imgH="528" progId="TCLayout.ActiveDocument.1">
                  <p:embed/>
                </p:oleObj>
              </mc:Choice>
              <mc:Fallback>
                <p:oleObj name="think-cell Slide" r:id="rId5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8681502" y="2754125"/>
            <a:ext cx="2535330" cy="1994283"/>
            <a:chOff x="5640563" y="2464791"/>
            <a:chExt cx="2304153" cy="176804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Oval 14"/>
            <p:cNvSpPr/>
            <p:nvPr/>
          </p:nvSpPr>
          <p:spPr>
            <a:xfrm>
              <a:off x="5991909" y="2464791"/>
              <a:ext cx="1952807" cy="1768046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defTabSz="584200" eaLnBrk="1" fontAlgn="auto" latinLnBrk="1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</a:pPr>
              <a:endParaRPr lang="en-US" sz="2400" kern="0" dirty="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6" name="Right Triangle 15"/>
            <p:cNvSpPr/>
            <p:nvPr/>
          </p:nvSpPr>
          <p:spPr>
            <a:xfrm rot="14574371">
              <a:off x="5739201" y="2792766"/>
              <a:ext cx="1165546" cy="1362821"/>
            </a:xfrm>
            <a:prstGeom prst="rtTriangl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defTabSz="584200" eaLnBrk="1" fontAlgn="auto" latinLnBrk="1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</a:pPr>
              <a:endParaRPr lang="en-US" sz="2400" kern="0" dirty="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9293001" y="3046936"/>
            <a:ext cx="1731799" cy="1421928"/>
          </a:xfrm>
          <a:prstGeom prst="rect">
            <a:avLst/>
          </a:prstGeom>
        </p:spPr>
        <p:txBody>
          <a:bodyPr wrap="square" numCol="1" spcCol="432000" anchor="ctr">
            <a:spAutoFit/>
          </a:bodyPr>
          <a:lstStyle/>
          <a:p>
            <a:pPr algn="ctr" defTabSz="430182">
              <a:lnSpc>
                <a:spcPct val="120000"/>
              </a:lnSpc>
            </a:pPr>
            <a:r>
              <a:rPr lang="nb-NO" sz="1200" i="1" kern="0" dirty="0" smtClean="0">
                <a:solidFill>
                  <a:schemeClr val="bg1"/>
                </a:solidFill>
                <a:latin typeface="Calibri"/>
                <a:cs typeface="Arial"/>
                <a:sym typeface="Helvetica Light"/>
              </a:rPr>
              <a:t>«</a:t>
            </a:r>
            <a:r>
              <a:rPr lang="nb-NO" sz="1200" i="1" kern="0" dirty="0">
                <a:solidFill>
                  <a:srgbClr val="FFFFFF"/>
                </a:solidFill>
                <a:cs typeface="Arial"/>
              </a:rPr>
              <a:t>Det er stor forskjell på informasjonsgrunnlaget til en med nettverk i Norge og en </a:t>
            </a:r>
            <a:r>
              <a:rPr lang="nb-NO" sz="1200" i="1" kern="0" dirty="0" smtClean="0">
                <a:solidFill>
                  <a:srgbClr val="FFFFFF"/>
                </a:solidFill>
                <a:cs typeface="Arial"/>
              </a:rPr>
              <a:t>uten»</a:t>
            </a:r>
            <a:endParaRPr lang="nb-NO" sz="1200" i="1" kern="0" dirty="0">
              <a:solidFill>
                <a:srgbClr val="FFFFFF"/>
              </a:solidFill>
              <a:cs typeface="Arial"/>
            </a:endParaRPr>
          </a:p>
          <a:p>
            <a:pPr algn="ctr" defTabSz="430182">
              <a:lnSpc>
                <a:spcPct val="120000"/>
              </a:lnSpc>
            </a:pPr>
            <a:endParaRPr lang="nb-NO" sz="1200" dirty="0">
              <a:solidFill>
                <a:schemeClr val="bg1"/>
              </a:solidFill>
            </a:endParaRPr>
          </a:p>
          <a:p>
            <a:pPr algn="ctr" defTabSz="430182">
              <a:lnSpc>
                <a:spcPct val="120000"/>
              </a:lnSpc>
            </a:pPr>
            <a:r>
              <a:rPr lang="nb-NO" sz="1200" b="1" i="1" kern="0" dirty="0" smtClean="0">
                <a:solidFill>
                  <a:schemeClr val="bg1"/>
                </a:solidFill>
                <a:latin typeface="Calibri"/>
                <a:cs typeface="Arial"/>
                <a:sym typeface="Helvetica Light"/>
              </a:rPr>
              <a:t>- Rådgiver, SUA</a:t>
            </a:r>
            <a:endParaRPr lang="nb-NO" sz="1200" b="1" i="1" kern="0" dirty="0">
              <a:solidFill>
                <a:schemeClr val="bg1"/>
              </a:solidFill>
              <a:latin typeface="Calibri"/>
              <a:cs typeface="Arial"/>
              <a:sym typeface="Helvetica Ligh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92369" y="5699312"/>
            <a:ext cx="5098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b-NO" sz="1200" dirty="0"/>
          </a:p>
          <a:p>
            <a:endParaRPr lang="nb-NO" sz="1200" dirty="0" smtClean="0"/>
          </a:p>
        </p:txBody>
      </p:sp>
      <p:grpSp>
        <p:nvGrpSpPr>
          <p:cNvPr id="2" name="Group 1"/>
          <p:cNvGrpSpPr/>
          <p:nvPr/>
        </p:nvGrpSpPr>
        <p:grpSpPr>
          <a:xfrm>
            <a:off x="6529581" y="3745893"/>
            <a:ext cx="2346486" cy="2570643"/>
            <a:chOff x="6756063" y="3457319"/>
            <a:chExt cx="2175274" cy="2249674"/>
          </a:xfrm>
        </p:grpSpPr>
        <p:sp>
          <p:nvSpPr>
            <p:cNvPr id="27" name="Right Triangle 26"/>
            <p:cNvSpPr/>
            <p:nvPr/>
          </p:nvSpPr>
          <p:spPr>
            <a:xfrm rot="7506550">
              <a:off x="7911247" y="4686902"/>
              <a:ext cx="865916" cy="1174265"/>
            </a:xfrm>
            <a:prstGeom prst="rtTriangle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defTabSz="584200" eaLnBrk="1" fontAlgn="auto" latinLnBrk="1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</a:pPr>
              <a:endParaRPr lang="en-US" sz="2400" kern="0" dirty="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6756063" y="3457319"/>
              <a:ext cx="2145686" cy="1941433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defTabSz="584200" eaLnBrk="1" fontAlgn="auto" latinLnBrk="1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</a:pPr>
              <a:endParaRPr lang="en-US" sz="2400" kern="0" dirty="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886013" y="3899212"/>
              <a:ext cx="1895911" cy="1244387"/>
            </a:xfrm>
            <a:prstGeom prst="rect">
              <a:avLst/>
            </a:prstGeom>
          </p:spPr>
          <p:txBody>
            <a:bodyPr wrap="square" numCol="1" spcCol="432000" anchor="ctr">
              <a:spAutoFit/>
            </a:bodyPr>
            <a:lstStyle/>
            <a:p>
              <a:pPr algn="ctr" defTabSz="430182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</a:pPr>
              <a:r>
                <a:rPr lang="nb-NO" sz="1200" i="1" kern="0" dirty="0" smtClean="0">
                  <a:solidFill>
                    <a:srgbClr val="FFFFFF"/>
                  </a:solidFill>
                  <a:latin typeface="Calibri"/>
                  <a:cs typeface="Arial"/>
                  <a:sym typeface="Helvetica Light"/>
                </a:rPr>
                <a:t>«Faren min fortalte meg </a:t>
              </a:r>
            </a:p>
            <a:p>
              <a:pPr algn="ctr" defTabSz="430182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</a:pPr>
              <a:r>
                <a:rPr lang="nb-NO" sz="1200" i="1" kern="0" dirty="0" smtClean="0">
                  <a:solidFill>
                    <a:srgbClr val="FFFFFF"/>
                  </a:solidFill>
                  <a:latin typeface="Calibri"/>
                  <a:cs typeface="Arial"/>
                  <a:sym typeface="Helvetica Light"/>
                </a:rPr>
                <a:t>hva jeg måtte gjøre, og hvor jeg måtte gå for å gjøre det»</a:t>
              </a:r>
            </a:p>
            <a:p>
              <a:pPr algn="ctr" defTabSz="430182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</a:pPr>
              <a:endParaRPr lang="nb-NO" sz="1200" i="1" kern="0" dirty="0" smtClean="0">
                <a:solidFill>
                  <a:srgbClr val="FFFFFF"/>
                </a:solidFill>
                <a:latin typeface="Calibri"/>
                <a:cs typeface="Arial"/>
                <a:sym typeface="Helvetica Light"/>
              </a:endParaRPr>
            </a:p>
            <a:p>
              <a:pPr algn="ctr" defTabSz="430182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</a:pPr>
              <a:r>
                <a:rPr lang="nb-NO" sz="1200" b="1" i="1" kern="0" dirty="0" smtClean="0">
                  <a:solidFill>
                    <a:srgbClr val="FFFFFF"/>
                  </a:solidFill>
                  <a:latin typeface="Calibri"/>
                  <a:cs typeface="Arial"/>
                  <a:sym typeface="Helvetica Light"/>
                </a:rPr>
                <a:t>- Mann, 24, arbeidsinnvandrer</a:t>
              </a:r>
              <a:endParaRPr lang="nb-NO" sz="1100" b="1" kern="0" dirty="0">
                <a:solidFill>
                  <a:srgbClr val="FFFFFF"/>
                </a:solidFill>
                <a:latin typeface="Calibri"/>
                <a:cs typeface="Arial"/>
                <a:sym typeface="Helvetica Light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6259771" y="5703022"/>
            <a:ext cx="5786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b-NO" sz="1200" dirty="0"/>
          </a:p>
          <a:p>
            <a:endParaRPr lang="nb-NO" sz="1200" dirty="0" smtClean="0"/>
          </a:p>
        </p:txBody>
      </p:sp>
      <p:sp>
        <p:nvSpPr>
          <p:cNvPr id="35" name="Rectangle 34"/>
          <p:cNvSpPr/>
          <p:nvPr/>
        </p:nvSpPr>
        <p:spPr>
          <a:xfrm>
            <a:off x="339963" y="1422972"/>
            <a:ext cx="5774064" cy="39642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1400" b="1" dirty="0" smtClean="0">
                <a:solidFill>
                  <a:schemeClr val="tx1"/>
                </a:solidFill>
              </a:rPr>
              <a:t>Nettverk i Norge er en fordel</a:t>
            </a:r>
          </a:p>
          <a:p>
            <a:r>
              <a:rPr lang="nb-NO" sz="1400" dirty="0">
                <a:solidFill>
                  <a:schemeClr val="tx1"/>
                </a:solidFill>
              </a:rPr>
              <a:t>Arbeidsinnvandrere som har venner eller familie som allerede bor i Norge stiller bedre forberedt enn de som kommer alene uten nettverk. Arbeidsinnvandrere bruker i stor grad nettverket sitt til å tilegne seg informasjon om hvordan ting fungerer i Norge, og hvordan ulike oppgaver skal løses. Flere av de intervjuede arbeidsinnvandrerne som har bodd i </a:t>
            </a:r>
            <a:r>
              <a:rPr lang="nb-NO" sz="1400" dirty="0" smtClean="0">
                <a:solidFill>
                  <a:schemeClr val="tx1"/>
                </a:solidFill>
              </a:rPr>
              <a:t>Norge </a:t>
            </a:r>
            <a:r>
              <a:rPr lang="nb-NO" sz="1400" dirty="0">
                <a:solidFill>
                  <a:schemeClr val="tx1"/>
                </a:solidFill>
              </a:rPr>
              <a:t>en stund har </a:t>
            </a:r>
            <a:r>
              <a:rPr lang="nb-NO" sz="1400" dirty="0" smtClean="0">
                <a:solidFill>
                  <a:schemeClr val="tx1"/>
                </a:solidFill>
              </a:rPr>
              <a:t>vært </a:t>
            </a:r>
            <a:r>
              <a:rPr lang="nb-NO" sz="1400" dirty="0">
                <a:solidFill>
                  <a:schemeClr val="tx1"/>
                </a:solidFill>
              </a:rPr>
              <a:t>rådgivere for venner som vurderer å flytte til Norge.</a:t>
            </a:r>
          </a:p>
          <a:p>
            <a:endParaRPr lang="nb-NO" sz="1400" dirty="0" smtClean="0">
              <a:solidFill>
                <a:schemeClr val="tx1"/>
              </a:solidFill>
            </a:endParaRPr>
          </a:p>
          <a:p>
            <a:r>
              <a:rPr lang="nb-NO" sz="1400" b="1" dirty="0">
                <a:solidFill>
                  <a:schemeClr val="tx1"/>
                </a:solidFill>
              </a:rPr>
              <a:t>Venner og familie er foretrukket informasjonskilde for mange</a:t>
            </a:r>
            <a:endParaRPr lang="nb-NO" sz="1400" dirty="0">
              <a:solidFill>
                <a:schemeClr val="tx1"/>
              </a:solidFill>
            </a:endParaRPr>
          </a:p>
          <a:p>
            <a:r>
              <a:rPr lang="nb-NO" sz="1400" dirty="0" smtClean="0">
                <a:solidFill>
                  <a:schemeClr val="tx1"/>
                </a:solidFill>
              </a:rPr>
              <a:t>For noen erstatter nettverket behovet for å finne informasjon via internett eller andre kilder. Arbeidsinnvandrere kan bli feilinformert om de utelukkende bruker eget nettverk til informasjonsinnhenting.</a:t>
            </a:r>
          </a:p>
          <a:p>
            <a:endParaRPr lang="nb-NO" sz="1400" dirty="0" smtClean="0">
              <a:solidFill>
                <a:schemeClr val="tx1"/>
              </a:solidFill>
            </a:endParaRPr>
          </a:p>
          <a:p>
            <a:r>
              <a:rPr lang="nb-NO" sz="1400" b="1" dirty="0">
                <a:solidFill>
                  <a:schemeClr val="tx1"/>
                </a:solidFill>
              </a:rPr>
              <a:t>Større tillit til venner enn staten</a:t>
            </a:r>
          </a:p>
          <a:p>
            <a:r>
              <a:rPr lang="nb-NO" sz="1400" dirty="0">
                <a:solidFill>
                  <a:schemeClr val="tx1"/>
                </a:solidFill>
              </a:rPr>
              <a:t>Mange har antageligvis større tiltro til venner og nettverk, fordi mange har lav tiltro til staten i landet de kommer fra. Det er viktig å </a:t>
            </a:r>
            <a:r>
              <a:rPr lang="nb-NO" sz="1400" dirty="0" smtClean="0">
                <a:solidFill>
                  <a:schemeClr val="tx1"/>
                </a:solidFill>
              </a:rPr>
              <a:t>kommunisere slik </a:t>
            </a:r>
            <a:r>
              <a:rPr lang="nb-NO" sz="1400" dirty="0">
                <a:solidFill>
                  <a:schemeClr val="tx1"/>
                </a:solidFill>
              </a:rPr>
              <a:t>at informasjonen </a:t>
            </a:r>
            <a:r>
              <a:rPr lang="nb-NO" sz="1400" dirty="0" smtClean="0">
                <a:solidFill>
                  <a:schemeClr val="tx1"/>
                </a:solidFill>
              </a:rPr>
              <a:t>oppleves som pålitelig på eksisterende </a:t>
            </a:r>
            <a:r>
              <a:rPr lang="nb-NO" sz="1400" dirty="0">
                <a:solidFill>
                  <a:schemeClr val="tx1"/>
                </a:solidFill>
              </a:rPr>
              <a:t>nettsider.</a:t>
            </a:r>
          </a:p>
          <a:p>
            <a:endParaRPr lang="nb-NO" sz="1400" dirty="0">
              <a:solidFill>
                <a:schemeClr val="tx1"/>
              </a:solidFill>
            </a:endParaRPr>
          </a:p>
          <a:p>
            <a:r>
              <a:rPr lang="nb-NO" sz="1400" b="1" dirty="0">
                <a:solidFill>
                  <a:schemeClr val="tx1"/>
                </a:solidFill>
              </a:rPr>
              <a:t>Uten nettverk er det vanskelig å finne alle svar</a:t>
            </a:r>
          </a:p>
          <a:p>
            <a:r>
              <a:rPr lang="nb-NO" sz="1400" dirty="0" smtClean="0">
                <a:solidFill>
                  <a:schemeClr val="tx1"/>
                </a:solidFill>
              </a:rPr>
              <a:t>Arbeidsinnvandrere uten nettverk opplever at det er vanskelig å finne god informasjon om hva de må gjøre etter ankomst til Norge. Spørsmål om kultur er eksempler på ting man lærer gjennom å snakke med venner, og som er vanskelig å finne på nett.</a:t>
            </a:r>
          </a:p>
          <a:p>
            <a:endParaRPr lang="nb-NO" sz="1400" dirty="0">
              <a:solidFill>
                <a:schemeClr val="tx1"/>
              </a:solidFill>
            </a:endParaRPr>
          </a:p>
          <a:p>
            <a:endParaRPr lang="nb-NO" sz="1400" dirty="0" smtClean="0">
              <a:solidFill>
                <a:schemeClr val="tx1"/>
              </a:solidFill>
            </a:endParaRPr>
          </a:p>
          <a:p>
            <a:endParaRPr lang="nb-NO" sz="1400" dirty="0">
              <a:solidFill>
                <a:schemeClr val="tx1"/>
              </a:solidFill>
            </a:endParaRPr>
          </a:p>
          <a:p>
            <a:endParaRPr lang="nb-NO" sz="1400" dirty="0">
              <a:solidFill>
                <a:schemeClr val="tx1"/>
              </a:solidFill>
            </a:endParaRPr>
          </a:p>
          <a:p>
            <a:endParaRPr lang="nb-NO" sz="1400" i="1" dirty="0">
              <a:solidFill>
                <a:schemeClr val="tx1"/>
              </a:solidFill>
            </a:endParaRPr>
          </a:p>
          <a:p>
            <a:endParaRPr lang="nb-NO" sz="1400" dirty="0">
              <a:solidFill>
                <a:schemeClr val="tx1"/>
              </a:solidFill>
            </a:endParaRPr>
          </a:p>
          <a:p>
            <a:endParaRPr lang="nb-NO" sz="1400" dirty="0">
              <a:solidFill>
                <a:schemeClr val="tx1"/>
              </a:solidFill>
            </a:endParaRPr>
          </a:p>
          <a:p>
            <a:endParaRPr lang="nb-NO" sz="1400" dirty="0" smtClean="0">
              <a:solidFill>
                <a:schemeClr val="tx1"/>
              </a:solidFill>
            </a:endParaRPr>
          </a:p>
          <a:p>
            <a:endParaRPr lang="nb-NO" sz="1400" dirty="0">
              <a:solidFill>
                <a:schemeClr val="tx1"/>
              </a:solidFill>
            </a:endParaRPr>
          </a:p>
          <a:p>
            <a:endParaRPr lang="nb-NO" sz="1400" dirty="0" smtClean="0">
              <a:solidFill>
                <a:schemeClr val="tx1"/>
              </a:solidFill>
            </a:endParaRPr>
          </a:p>
          <a:p>
            <a:pPr lvl="1"/>
            <a:endParaRPr lang="nb-NO" sz="1400" dirty="0" smtClean="0">
              <a:solidFill>
                <a:schemeClr val="tx1"/>
              </a:solidFill>
            </a:endParaRPr>
          </a:p>
          <a:p>
            <a:pPr lvl="1"/>
            <a:endParaRPr lang="nb-NO" sz="14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79632" y="299580"/>
            <a:ext cx="11912368" cy="775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endParaRPr lang="nb-NO" sz="12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nb-NO" sz="1200" b="1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nb-NO" sz="12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nb-NO" sz="1200" b="1" dirty="0">
                <a:solidFill>
                  <a:schemeClr val="accent5">
                    <a:lumMod val="50000"/>
                  </a:schemeClr>
                </a:solidFill>
              </a:rPr>
              <a:t>HOVEDFUNN #3 </a:t>
            </a:r>
            <a:endParaRPr lang="nb-NO" sz="12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nb-NO" sz="10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nb-NO" sz="2200" b="1" dirty="0">
                <a:solidFill>
                  <a:schemeClr val="accent5">
                    <a:lumMod val="50000"/>
                  </a:schemeClr>
                </a:solidFill>
              </a:rPr>
              <a:t/>
            </a:r>
            <a:br>
              <a:rPr lang="nb-NO" sz="2200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nb-NO" sz="2200" b="1" dirty="0">
                <a:solidFill>
                  <a:schemeClr val="accent5">
                    <a:lumMod val="50000"/>
                  </a:schemeClr>
                </a:solidFill>
              </a:rPr>
              <a:t>Nettverk er en viktig informasjonskilde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908315" y="533513"/>
            <a:ext cx="2971946" cy="2186791"/>
            <a:chOff x="5554261" y="2464791"/>
            <a:chExt cx="2390455" cy="176804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0" name="Oval 19"/>
            <p:cNvSpPr/>
            <p:nvPr/>
          </p:nvSpPr>
          <p:spPr>
            <a:xfrm>
              <a:off x="5991909" y="2464791"/>
              <a:ext cx="1952807" cy="1768046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defTabSz="584200" eaLnBrk="1" fontAlgn="auto" latinLnBrk="1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</a:pPr>
              <a:endParaRPr lang="en-US" sz="2400" kern="0" dirty="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1" name="Right Triangle 20"/>
            <p:cNvSpPr/>
            <p:nvPr/>
          </p:nvSpPr>
          <p:spPr>
            <a:xfrm rot="13751249">
              <a:off x="5652899" y="2867995"/>
              <a:ext cx="1165546" cy="1362821"/>
            </a:xfrm>
            <a:prstGeom prst="rtTriangl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defTabSz="584200" eaLnBrk="1" fontAlgn="auto" latinLnBrk="1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</a:pPr>
              <a:endParaRPr lang="en-US" sz="2400" kern="0" dirty="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7633039" y="959840"/>
            <a:ext cx="2134289" cy="1421928"/>
          </a:xfrm>
          <a:prstGeom prst="rect">
            <a:avLst/>
          </a:prstGeom>
          <a:noFill/>
        </p:spPr>
        <p:txBody>
          <a:bodyPr wrap="square" numCol="1" spcCol="432000" anchor="ctr">
            <a:spAutoFit/>
          </a:bodyPr>
          <a:lstStyle/>
          <a:p>
            <a:pPr algn="ctr" defTabSz="430182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nb-NO" sz="1200" i="1" kern="0" dirty="0" smtClean="0">
                <a:solidFill>
                  <a:srgbClr val="FFFFFF"/>
                </a:solidFill>
                <a:cs typeface="Arial"/>
                <a:sym typeface="Helvetica Light"/>
              </a:rPr>
              <a:t>«Vi har snakket med venner i time etter time. Nå begynner ting å bli klart for oss men vi har fortsatt mange spørsmål»</a:t>
            </a:r>
          </a:p>
          <a:p>
            <a:pPr algn="ctr" defTabSz="430182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nb-NO" sz="1200" i="1" kern="0" dirty="0" smtClean="0">
              <a:solidFill>
                <a:srgbClr val="FFFFFF"/>
              </a:solidFill>
              <a:cs typeface="Arial"/>
              <a:sym typeface="Helvetica Light"/>
            </a:endParaRPr>
          </a:p>
          <a:p>
            <a:pPr algn="ctr" defTabSz="430182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nb-NO" sz="1200" b="1" i="1" kern="0" dirty="0" smtClean="0">
                <a:solidFill>
                  <a:srgbClr val="FFFFFF"/>
                </a:solidFill>
                <a:cs typeface="Arial"/>
                <a:sym typeface="Helvetica Light"/>
              </a:rPr>
              <a:t>- Samboere, Polen </a:t>
            </a:r>
            <a:endParaRPr lang="nb-NO" sz="1200" b="1" i="1" kern="0" dirty="0">
              <a:solidFill>
                <a:srgbClr val="FFFFFF"/>
              </a:solidFill>
              <a:cs typeface="Arial"/>
              <a:sym typeface="Helvetica Ligh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19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5" r="13595"/>
          <a:stretch/>
        </p:blipFill>
        <p:spPr>
          <a:xfrm>
            <a:off x="6422583" y="1557338"/>
            <a:ext cx="5159817" cy="48374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246793" y="1322671"/>
            <a:ext cx="143720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www.mojanorwegia.pl</a:t>
            </a:r>
            <a:endParaRPr lang="en-US" sz="1000" dirty="0"/>
          </a:p>
        </p:txBody>
      </p:sp>
      <p:sp>
        <p:nvSpPr>
          <p:cNvPr id="2" name="Rectangle 1"/>
          <p:cNvSpPr/>
          <p:nvPr/>
        </p:nvSpPr>
        <p:spPr>
          <a:xfrm>
            <a:off x="299952" y="1435620"/>
            <a:ext cx="509195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400" dirty="0" smtClean="0"/>
              <a:t>Vi </a:t>
            </a:r>
            <a:r>
              <a:rPr lang="nb-NO" sz="1400" dirty="0"/>
              <a:t>opplever at mange arbeidsinnvandrere har behov for å snakke med noen som kan reglene og kulturen i Norge </a:t>
            </a:r>
            <a:r>
              <a:rPr lang="nb-NO" sz="1400" dirty="0" smtClean="0"/>
              <a:t>før og etter </a:t>
            </a:r>
            <a:r>
              <a:rPr lang="nb-NO" sz="1400" dirty="0"/>
              <a:t>man flytter. Arbeidsinnvandrerne har mange små, men viktige, spørsmål som er viktige for akkurat deres situasjon. </a:t>
            </a:r>
          </a:p>
          <a:p>
            <a:endParaRPr lang="nb-NO" sz="1400" dirty="0"/>
          </a:p>
          <a:p>
            <a:r>
              <a:rPr lang="nb-NO" sz="1400" dirty="0"/>
              <a:t>Forum på </a:t>
            </a:r>
            <a:r>
              <a:rPr lang="nb-NO" sz="1400" dirty="0" smtClean="0"/>
              <a:t>nettet er en av mulighetene til å gi </a:t>
            </a:r>
            <a:r>
              <a:rPr lang="nb-NO" sz="1400" dirty="0"/>
              <a:t>også de uten nettverk i Norge mulighet til å finne svar på slike typer spørsmål i dag.</a:t>
            </a:r>
          </a:p>
          <a:p>
            <a:endParaRPr lang="nb-NO" sz="1400" dirty="0"/>
          </a:p>
          <a:p>
            <a:r>
              <a:rPr lang="nb-NO" sz="1400" dirty="0" smtClean="0"/>
              <a:t>For å svare på dette behovet, har arbeidsinnvandrere etablerert forskjellige samtale- og diskusjonsforum. MojaNorwegia.pl er et eksempel på en </a:t>
            </a:r>
            <a:r>
              <a:rPr lang="nb-NO" sz="1400" dirty="0"/>
              <a:t>polsk nettside med forum for polakker som bor i Norge</a:t>
            </a:r>
            <a:r>
              <a:rPr lang="nb-NO" sz="1400" dirty="0" smtClean="0"/>
              <a:t>.</a:t>
            </a:r>
          </a:p>
          <a:p>
            <a:endParaRPr lang="nb-NO" sz="1400" dirty="0" smtClean="0"/>
          </a:p>
          <a:p>
            <a:r>
              <a:rPr lang="nb-NO" sz="1400" dirty="0" smtClean="0"/>
              <a:t>Det finnes i dag ikke forum for arbeidsinnvandrere som administreres av offentlige organisasjoner i Norge.</a:t>
            </a:r>
            <a:endParaRPr lang="nb-NO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31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79632" y="299580"/>
            <a:ext cx="11912368" cy="775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endParaRPr lang="nb-NO" sz="12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nb-NO" sz="1200" b="1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nb-NO" sz="12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nb-NO" sz="1200" b="1" dirty="0">
                <a:solidFill>
                  <a:schemeClr val="accent5">
                    <a:lumMod val="50000"/>
                  </a:schemeClr>
                </a:solidFill>
              </a:rPr>
              <a:t>HOVEDFUNN #</a:t>
            </a:r>
            <a:r>
              <a:rPr lang="nb-NO" sz="1200" b="1" dirty="0" smtClean="0">
                <a:solidFill>
                  <a:schemeClr val="accent5">
                    <a:lumMod val="50000"/>
                  </a:schemeClr>
                </a:solidFill>
              </a:rPr>
              <a:t>3 – Supplerende informasjon </a:t>
            </a:r>
          </a:p>
          <a:p>
            <a:r>
              <a:rPr lang="nb-NO" sz="1000" b="1" dirty="0" smtClean="0">
                <a:solidFill>
                  <a:schemeClr val="bg1"/>
                </a:solidFill>
              </a:rPr>
              <a:t>---</a:t>
            </a:r>
            <a:r>
              <a:rPr lang="nb-NO" sz="2200" b="1" dirty="0">
                <a:solidFill>
                  <a:schemeClr val="accent5">
                    <a:lumMod val="50000"/>
                  </a:schemeClr>
                </a:solidFill>
              </a:rPr>
              <a:t/>
            </a:r>
            <a:br>
              <a:rPr lang="nb-NO" sz="2200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nb-NO" sz="2200" b="1" dirty="0">
                <a:solidFill>
                  <a:schemeClr val="accent5">
                    <a:lumMod val="50000"/>
                  </a:schemeClr>
                </a:solidFill>
              </a:rPr>
              <a:t>Arbeidsinnvandrerne trenger noen å snakke med</a:t>
            </a:r>
          </a:p>
        </p:txBody>
      </p:sp>
    </p:spTree>
    <p:extLst>
      <p:ext uri="{BB962C8B-B14F-4D97-AF65-F5344CB8AC3E}">
        <p14:creationId xmlns:p14="http://schemas.microsoft.com/office/powerpoint/2010/main" val="104207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947" y="1557338"/>
            <a:ext cx="4886207" cy="468151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4646" y="1426976"/>
            <a:ext cx="6461913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400" dirty="0" smtClean="0"/>
              <a:t>Ingen </a:t>
            </a:r>
            <a:r>
              <a:rPr lang="nb-NO" sz="1400" dirty="0"/>
              <a:t>av intervjuobjektene våre har vært i kontakt med norske etater </a:t>
            </a:r>
            <a:r>
              <a:rPr lang="nb-NO" sz="1400" i="1" dirty="0"/>
              <a:t>før</a:t>
            </a:r>
            <a:r>
              <a:rPr lang="nb-NO" sz="1400" dirty="0"/>
              <a:t> de flyttet til Norge. </a:t>
            </a:r>
            <a:r>
              <a:rPr lang="nb-NO" sz="1400" dirty="0" smtClean="0"/>
              <a:t>Ingen av eksisterende muligheter </a:t>
            </a:r>
            <a:r>
              <a:rPr lang="nb-NO" sz="1400" dirty="0"/>
              <a:t>for dialog </a:t>
            </a:r>
            <a:r>
              <a:rPr lang="nb-NO" sz="1400" dirty="0" smtClean="0"/>
              <a:t>med det offentlige lenkes til </a:t>
            </a:r>
            <a:r>
              <a:rPr lang="nb-NO" sz="1400" dirty="0"/>
              <a:t>på </a:t>
            </a:r>
            <a:r>
              <a:rPr lang="nb-NO" sz="1400" dirty="0" err="1" smtClean="0"/>
              <a:t>Work</a:t>
            </a:r>
            <a:r>
              <a:rPr lang="nb-NO" sz="1400" dirty="0" smtClean="0"/>
              <a:t> </a:t>
            </a:r>
            <a:r>
              <a:rPr lang="nb-NO" sz="1400" dirty="0"/>
              <a:t>in </a:t>
            </a:r>
            <a:r>
              <a:rPr lang="nb-NO" sz="1400" dirty="0" smtClean="0"/>
              <a:t>Norway- </a:t>
            </a:r>
            <a:r>
              <a:rPr lang="nb-NO" sz="1400" dirty="0"/>
              <a:t>eller </a:t>
            </a:r>
            <a:r>
              <a:rPr lang="nb-NO" sz="1400" dirty="0" smtClean="0"/>
              <a:t>Ny </a:t>
            </a:r>
            <a:r>
              <a:rPr lang="nb-NO" sz="1400" dirty="0"/>
              <a:t>i </a:t>
            </a:r>
            <a:r>
              <a:rPr lang="nb-NO" sz="1400" dirty="0" smtClean="0"/>
              <a:t>Norge-sidene.</a:t>
            </a:r>
          </a:p>
          <a:p>
            <a:endParaRPr lang="nb-NO" sz="1400" dirty="0" smtClean="0"/>
          </a:p>
          <a:p>
            <a:r>
              <a:rPr lang="nb-NO" sz="1400" dirty="0" smtClean="0"/>
              <a:t>Eksemplene under viser at offentlige etater er i varierende grad tilgjengelige for dialog med arbeidsinnvandrere:</a:t>
            </a:r>
          </a:p>
          <a:p>
            <a:endParaRPr lang="nb-NO" sz="1400" dirty="0"/>
          </a:p>
          <a:p>
            <a:pPr marL="171450" indent="-171450">
              <a:buFont typeface="Arial" charset="0"/>
              <a:buChar char="•"/>
            </a:pPr>
            <a:r>
              <a:rPr lang="nb-NO" sz="1400" b="1" dirty="0"/>
              <a:t>Skatteetaten</a:t>
            </a:r>
            <a:r>
              <a:rPr lang="nb-NO" sz="1400" dirty="0"/>
              <a:t> har en levende </a:t>
            </a:r>
            <a:r>
              <a:rPr lang="nb-NO" sz="1400" dirty="0" err="1"/>
              <a:t>Facebook</a:t>
            </a:r>
            <a:r>
              <a:rPr lang="nb-NO" sz="1400" dirty="0"/>
              <a:t>-side der lønnstagere og pensjonister kan stille spørsmål. S</a:t>
            </a:r>
            <a:r>
              <a:rPr lang="nb-NO" sz="1400" dirty="0" smtClean="0"/>
              <a:t>iden har mest informasjon </a:t>
            </a:r>
            <a:r>
              <a:rPr lang="nb-NO" sz="1400" dirty="0"/>
              <a:t>på </a:t>
            </a:r>
            <a:r>
              <a:rPr lang="nb-NO" sz="1400" dirty="0" smtClean="0"/>
              <a:t>norsk.</a:t>
            </a:r>
            <a:endParaRPr lang="nb-NO" sz="1400" dirty="0">
              <a:hlinkClick r:id="rId4"/>
            </a:endParaRPr>
          </a:p>
          <a:p>
            <a:pPr marL="182563"/>
            <a:r>
              <a:rPr lang="nb-NO" sz="1400" dirty="0" smtClean="0">
                <a:hlinkClick r:id="rId4"/>
              </a:rPr>
              <a:t>https</a:t>
            </a:r>
            <a:r>
              <a:rPr lang="nb-NO" sz="1400" dirty="0">
                <a:hlinkClick r:id="rId4"/>
              </a:rPr>
              <a:t>://www.facebook.com/skattenmin/</a:t>
            </a:r>
            <a:endParaRPr lang="nb-NO" sz="1400" dirty="0"/>
          </a:p>
          <a:p>
            <a:pPr marL="177800"/>
            <a:endParaRPr lang="nb-NO" sz="1400" dirty="0" smtClean="0"/>
          </a:p>
          <a:p>
            <a:pPr marL="177800"/>
            <a:endParaRPr lang="nb-NO" sz="1400" dirty="0"/>
          </a:p>
          <a:p>
            <a:pPr marL="171450" indent="-171450">
              <a:buFont typeface="Arial" charset="0"/>
              <a:buChar char="•"/>
            </a:pPr>
            <a:r>
              <a:rPr lang="nb-NO" sz="1400" b="1" dirty="0"/>
              <a:t>UDI</a:t>
            </a:r>
            <a:r>
              <a:rPr lang="nb-NO" sz="1400" dirty="0"/>
              <a:t> har en levende </a:t>
            </a:r>
            <a:r>
              <a:rPr lang="nb-NO" sz="1400" dirty="0" err="1"/>
              <a:t>Facebook</a:t>
            </a:r>
            <a:r>
              <a:rPr lang="nb-NO" sz="1400" dirty="0"/>
              <a:t>-side der brukere kan stille spørsmål om regelverk knyttet til arbeidsinnvandring til Norge</a:t>
            </a:r>
            <a:r>
              <a:rPr lang="nb-NO" sz="1400" dirty="0" smtClean="0"/>
              <a:t>.</a:t>
            </a:r>
            <a:endParaRPr lang="nb-NO" sz="1400" dirty="0"/>
          </a:p>
          <a:p>
            <a:pPr marL="177800"/>
            <a:r>
              <a:rPr lang="nb-NO" sz="1400" dirty="0">
                <a:hlinkClick r:id="rId5"/>
              </a:rPr>
              <a:t>https://www.facebook.com/ArbeidsinnvandringUDI/</a:t>
            </a:r>
            <a:endParaRPr lang="nb-NO" sz="1400" dirty="0"/>
          </a:p>
          <a:p>
            <a:pPr marL="177800"/>
            <a:endParaRPr lang="nb-NO" sz="1400" dirty="0" smtClean="0"/>
          </a:p>
          <a:p>
            <a:pPr marL="177800"/>
            <a:endParaRPr lang="nb-NO" sz="1400" dirty="0"/>
          </a:p>
          <a:p>
            <a:pPr marL="171450" indent="-171450">
              <a:buFont typeface="Arial" charset="0"/>
              <a:buChar char="•"/>
            </a:pPr>
            <a:r>
              <a:rPr lang="nb-NO" sz="1400" b="1" dirty="0"/>
              <a:t>NAV</a:t>
            </a:r>
            <a:r>
              <a:rPr lang="nb-NO" sz="1400" dirty="0"/>
              <a:t> </a:t>
            </a:r>
            <a:r>
              <a:rPr lang="nb-NO" sz="1400" dirty="0" smtClean="0"/>
              <a:t>tilbyr flere typer </a:t>
            </a:r>
            <a:r>
              <a:rPr lang="nb-NO" sz="1400" dirty="0" err="1" smtClean="0"/>
              <a:t>chat</a:t>
            </a:r>
            <a:r>
              <a:rPr lang="nb-NO" sz="1400" dirty="0"/>
              <a:t>, men </a:t>
            </a:r>
            <a:r>
              <a:rPr lang="nb-NO" sz="1400" dirty="0" smtClean="0"/>
              <a:t>det </a:t>
            </a:r>
            <a:r>
              <a:rPr lang="nb-NO" sz="1400" dirty="0"/>
              <a:t>krever mange </a:t>
            </a:r>
            <a:r>
              <a:rPr lang="nb-NO" sz="1400" dirty="0" smtClean="0"/>
              <a:t>klikk å finne frem til disse. </a:t>
            </a:r>
            <a:r>
              <a:rPr lang="nb-NO" sz="1400" dirty="0"/>
              <a:t>EURES-</a:t>
            </a:r>
            <a:r>
              <a:rPr lang="nb-NO" sz="1400" dirty="0" err="1"/>
              <a:t>chat</a:t>
            </a:r>
            <a:r>
              <a:rPr lang="nb-NO" sz="1400" dirty="0"/>
              <a:t> har begrensede åpningstider</a:t>
            </a:r>
            <a:r>
              <a:rPr lang="nb-NO" sz="1400" dirty="0" smtClean="0"/>
              <a:t>.</a:t>
            </a:r>
            <a:endParaRPr lang="nb-NO" sz="1400" dirty="0"/>
          </a:p>
          <a:p>
            <a:r>
              <a:rPr lang="nb-NO" sz="1400" dirty="0"/>
              <a:t>    </a:t>
            </a:r>
            <a:r>
              <a:rPr lang="nb-NO" sz="1400" dirty="0">
                <a:hlinkClick r:id="rId6"/>
              </a:rPr>
              <a:t>https://www.nav.no/en/Home</a:t>
            </a:r>
            <a:endParaRPr lang="nb-NO" sz="1400" dirty="0"/>
          </a:p>
          <a:p>
            <a:endParaRPr lang="nb-NO" sz="1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32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79632" y="289852"/>
            <a:ext cx="11912368" cy="775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endParaRPr lang="nb-NO" sz="12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nb-NO" sz="1200" b="1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nb-NO" sz="12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nb-NO" sz="1200" b="1" dirty="0">
                <a:solidFill>
                  <a:schemeClr val="accent5">
                    <a:lumMod val="50000"/>
                  </a:schemeClr>
                </a:solidFill>
              </a:rPr>
              <a:t>HOVEDFUNN #</a:t>
            </a:r>
            <a:r>
              <a:rPr lang="nb-NO" sz="1200" b="1" dirty="0" smtClean="0">
                <a:solidFill>
                  <a:schemeClr val="accent5">
                    <a:lumMod val="50000"/>
                  </a:schemeClr>
                </a:solidFill>
              </a:rPr>
              <a:t>3 – Supplerende informasjon </a:t>
            </a:r>
          </a:p>
          <a:p>
            <a:r>
              <a:rPr lang="nb-NO" sz="1000" b="1" dirty="0" smtClean="0">
                <a:solidFill>
                  <a:schemeClr val="bg1"/>
                </a:solidFill>
              </a:rPr>
              <a:t>---</a:t>
            </a:r>
            <a:r>
              <a:rPr lang="nb-NO" sz="2200" b="1" dirty="0">
                <a:solidFill>
                  <a:schemeClr val="accent5">
                    <a:lumMod val="50000"/>
                  </a:schemeClr>
                </a:solidFill>
              </a:rPr>
              <a:t/>
            </a:r>
            <a:br>
              <a:rPr lang="nb-NO" sz="2200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nb-NO" sz="2200" b="1" dirty="0" smtClean="0">
                <a:solidFill>
                  <a:schemeClr val="accent5">
                    <a:lumMod val="50000"/>
                  </a:schemeClr>
                </a:solidFill>
              </a:rPr>
              <a:t>Det er varierende muligheter for dialog i digitale kanaler</a:t>
            </a:r>
            <a:endParaRPr lang="nb-NO" sz="22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0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5" name="think-cell Slide" r:id="rId5" imgW="530" imgH="528" progId="TCLayout.ActiveDocument.1">
                  <p:embed/>
                </p:oleObj>
              </mc:Choice>
              <mc:Fallback>
                <p:oleObj name="think-cell Slide" r:id="rId5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279632" y="446805"/>
            <a:ext cx="11912368" cy="810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endParaRPr lang="nb-NO" sz="22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nb-NO" sz="1200" b="1" dirty="0" smtClean="0">
                <a:solidFill>
                  <a:schemeClr val="accent5">
                    <a:lumMod val="50000"/>
                  </a:schemeClr>
                </a:solidFill>
              </a:rPr>
              <a:t>TEMA 1: INFORMASJON OG VEILEDNING </a:t>
            </a:r>
            <a:endParaRPr lang="nb-NO" sz="1200" b="1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nb-NO" sz="2400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nb-NO" sz="2400" b="1" dirty="0" smtClean="0">
                <a:solidFill>
                  <a:schemeClr val="accent5">
                    <a:lumMod val="50000"/>
                  </a:schemeClr>
                </a:solidFill>
              </a:rPr>
              <a:t>	OPPSUMMERTE </a:t>
            </a:r>
            <a:r>
              <a:rPr lang="nb-NO" sz="2400" b="1" dirty="0">
                <a:solidFill>
                  <a:schemeClr val="accent5">
                    <a:lumMod val="50000"/>
                  </a:schemeClr>
                </a:solidFill>
              </a:rPr>
              <a:t>BRUKERBEHOV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137919" y="1638271"/>
            <a:ext cx="7616975" cy="440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nb-NO" sz="1600" dirty="0" smtClean="0">
                <a:solidFill>
                  <a:schemeClr val="tx1"/>
                </a:solidFill>
              </a:rPr>
              <a:t>Forstå </a:t>
            </a:r>
            <a:r>
              <a:rPr lang="nb-NO" sz="1600" dirty="0">
                <a:solidFill>
                  <a:schemeClr val="tx1"/>
                </a:solidFill>
              </a:rPr>
              <a:t>hvor en finner riktig informasjon om arbeidsinnvandring til Norge</a:t>
            </a:r>
          </a:p>
          <a:p>
            <a:pPr marL="342900" indent="-342900">
              <a:buFont typeface="Arial" charset="0"/>
              <a:buChar char="•"/>
            </a:pPr>
            <a:endParaRPr lang="nb-NO" sz="1600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nb-NO" sz="1600" dirty="0" smtClean="0">
                <a:solidFill>
                  <a:schemeClr val="tx1"/>
                </a:solidFill>
              </a:rPr>
              <a:t>Få pålitelig </a:t>
            </a:r>
            <a:r>
              <a:rPr lang="nb-NO" sz="1600" dirty="0">
                <a:solidFill>
                  <a:schemeClr val="tx1"/>
                </a:solidFill>
              </a:rPr>
              <a:t>og lett </a:t>
            </a:r>
            <a:r>
              <a:rPr lang="nb-NO" sz="1600" dirty="0" smtClean="0">
                <a:solidFill>
                  <a:schemeClr val="tx1"/>
                </a:solidFill>
              </a:rPr>
              <a:t>tilgjengelig </a:t>
            </a:r>
            <a:r>
              <a:rPr lang="nb-NO" sz="1600" dirty="0">
                <a:solidFill>
                  <a:schemeClr val="tx1"/>
                </a:solidFill>
              </a:rPr>
              <a:t>informasjon om arbeidsinnvandring til </a:t>
            </a:r>
            <a:r>
              <a:rPr lang="nb-NO" sz="1600" dirty="0" smtClean="0">
                <a:solidFill>
                  <a:schemeClr val="tx1"/>
                </a:solidFill>
              </a:rPr>
              <a:t>Norge</a:t>
            </a:r>
          </a:p>
          <a:p>
            <a:pPr marL="342900" indent="-342900">
              <a:buFont typeface="Arial" charset="0"/>
              <a:buChar char="•"/>
            </a:pPr>
            <a:endParaRPr lang="nb-NO" sz="1600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nb-NO" sz="1600" dirty="0" smtClean="0">
                <a:solidFill>
                  <a:schemeClr val="tx1"/>
                </a:solidFill>
              </a:rPr>
              <a:t>Få informasjon som er like tilgjengelig og utfyllende på engelsk/eget språk som på norsk</a:t>
            </a:r>
            <a:endParaRPr lang="nb-NO" sz="1600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nb-NO" sz="1600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nb-NO" sz="1600" dirty="0">
                <a:solidFill>
                  <a:schemeClr val="tx1"/>
                </a:solidFill>
              </a:rPr>
              <a:t>Være sikker på at </a:t>
            </a:r>
            <a:r>
              <a:rPr lang="nb-NO" sz="1600" dirty="0" smtClean="0">
                <a:solidFill>
                  <a:schemeClr val="tx1"/>
                </a:solidFill>
              </a:rPr>
              <a:t>en </a:t>
            </a:r>
            <a:r>
              <a:rPr lang="nb-NO" sz="1600" dirty="0">
                <a:solidFill>
                  <a:schemeClr val="tx1"/>
                </a:solidFill>
              </a:rPr>
              <a:t>har mottatt riktig informasjon</a:t>
            </a:r>
          </a:p>
          <a:p>
            <a:pPr marL="342900" indent="-342900">
              <a:buFont typeface="Arial" charset="0"/>
              <a:buChar char="•"/>
            </a:pPr>
            <a:endParaRPr lang="nb-NO" sz="1600" dirty="0" smtClean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nb-NO" sz="1600" dirty="0">
                <a:solidFill>
                  <a:schemeClr val="tx1"/>
                </a:solidFill>
              </a:rPr>
              <a:t>Få klare beskjeder om hva som må gjøres, </a:t>
            </a:r>
            <a:r>
              <a:rPr lang="nb-NO" sz="1600" dirty="0" smtClean="0">
                <a:solidFill>
                  <a:schemeClr val="tx1"/>
                </a:solidFill>
              </a:rPr>
              <a:t>hvor </a:t>
            </a:r>
            <a:r>
              <a:rPr lang="nb-NO" sz="1600" dirty="0">
                <a:solidFill>
                  <a:schemeClr val="tx1"/>
                </a:solidFill>
              </a:rPr>
              <a:t>og hvordan </a:t>
            </a:r>
            <a:r>
              <a:rPr lang="nb-NO" sz="1600" dirty="0" smtClean="0">
                <a:solidFill>
                  <a:schemeClr val="tx1"/>
                </a:solidFill>
              </a:rPr>
              <a:t>for </a:t>
            </a:r>
            <a:r>
              <a:rPr lang="nb-NO" sz="1600" dirty="0">
                <a:solidFill>
                  <a:schemeClr val="tx1"/>
                </a:solidFill>
              </a:rPr>
              <a:t>å </a:t>
            </a:r>
            <a:r>
              <a:rPr lang="nb-NO" sz="1600" dirty="0" smtClean="0">
                <a:solidFill>
                  <a:schemeClr val="tx1"/>
                </a:solidFill>
              </a:rPr>
              <a:t>oppfylle lovkrav </a:t>
            </a:r>
            <a:r>
              <a:rPr lang="nb-NO" sz="1600" dirty="0">
                <a:solidFill>
                  <a:schemeClr val="tx1"/>
                </a:solidFill>
              </a:rPr>
              <a:t>i Norge</a:t>
            </a:r>
          </a:p>
          <a:p>
            <a:pPr marL="342900" indent="-342900">
              <a:buFont typeface="Arial" charset="0"/>
              <a:buChar char="•"/>
            </a:pPr>
            <a:endParaRPr lang="nb-NO" sz="1600" dirty="0" smtClean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nb-NO" sz="1600" dirty="0" smtClean="0">
                <a:solidFill>
                  <a:schemeClr val="tx1"/>
                </a:solidFill>
              </a:rPr>
              <a:t>Kunne </a:t>
            </a:r>
            <a:r>
              <a:rPr lang="nb-NO" sz="1600" dirty="0">
                <a:solidFill>
                  <a:schemeClr val="tx1"/>
                </a:solidFill>
              </a:rPr>
              <a:t>stille spørsmål og motta svar relatert til sin egen situasjon</a:t>
            </a:r>
          </a:p>
          <a:p>
            <a:endParaRPr lang="nb-NO" sz="1600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nb-NO" sz="1600" dirty="0">
                <a:solidFill>
                  <a:schemeClr val="tx1"/>
                </a:solidFill>
              </a:rPr>
              <a:t>Vite om en kan bruke utdanningen sin i Norge</a:t>
            </a:r>
          </a:p>
          <a:p>
            <a:pPr marL="342900" indent="-342900">
              <a:buFont typeface="Arial" charset="0"/>
              <a:buChar char="•"/>
            </a:pPr>
            <a:endParaRPr lang="nb-NO" sz="1600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nb-NO" sz="1600" dirty="0">
                <a:solidFill>
                  <a:schemeClr val="tx1"/>
                </a:solidFill>
              </a:rPr>
              <a:t>Få kjennskap til norsk kultur og kulturforskjeller fra hjemlandet</a:t>
            </a:r>
          </a:p>
          <a:p>
            <a:endParaRPr lang="nb-NO" sz="1600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nb-NO" sz="1600" dirty="0">
                <a:solidFill>
                  <a:schemeClr val="tx1"/>
                </a:solidFill>
              </a:rPr>
              <a:t>Bygge nettverk for å etablere seg i Norge med jobb og sosialt </a:t>
            </a:r>
            <a:r>
              <a:rPr lang="nb-NO" sz="1600" dirty="0" smtClean="0">
                <a:solidFill>
                  <a:schemeClr val="tx1"/>
                </a:solidFill>
              </a:rPr>
              <a:t>liv</a:t>
            </a:r>
            <a:endParaRPr lang="nb-NO" sz="1600" dirty="0">
              <a:solidFill>
                <a:schemeClr val="tx1"/>
              </a:solidFill>
            </a:endParaRPr>
          </a:p>
          <a:p>
            <a:endParaRPr lang="nb-NO" sz="1600" dirty="0" smtClean="0">
              <a:solidFill>
                <a:schemeClr val="tx1"/>
              </a:solidFill>
            </a:endParaRPr>
          </a:p>
          <a:p>
            <a:endParaRPr lang="nb-NO" sz="1600" dirty="0">
              <a:solidFill>
                <a:schemeClr val="tx1"/>
              </a:solidFill>
            </a:endParaRPr>
          </a:p>
          <a:p>
            <a:endParaRPr lang="nb-NO" sz="1600" dirty="0" smtClean="0">
              <a:solidFill>
                <a:schemeClr val="tx1"/>
              </a:solidFill>
            </a:endParaRPr>
          </a:p>
          <a:p>
            <a:endParaRPr lang="nb-NO" sz="1600" dirty="0" smtClean="0">
              <a:solidFill>
                <a:schemeClr val="tx1"/>
              </a:solidFill>
            </a:endParaRPr>
          </a:p>
          <a:p>
            <a:endParaRPr lang="nb-NO" sz="16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175528" y="2265591"/>
            <a:ext cx="5849687" cy="3473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nb-NO" sz="1200" dirty="0">
              <a:solidFill>
                <a:schemeClr val="tx1"/>
              </a:solidFill>
            </a:endParaRPr>
          </a:p>
          <a:p>
            <a:endParaRPr lang="nb-NO" sz="1200" dirty="0" smtClean="0">
              <a:solidFill>
                <a:schemeClr val="tx1"/>
              </a:solidFill>
            </a:endParaRPr>
          </a:p>
          <a:p>
            <a:endParaRPr lang="nb-NO" sz="1200" dirty="0">
              <a:solidFill>
                <a:schemeClr val="tx1"/>
              </a:solidFill>
            </a:endParaRPr>
          </a:p>
          <a:p>
            <a:endParaRPr lang="nb-NO" sz="1200" dirty="0" smtClean="0">
              <a:solidFill>
                <a:schemeClr val="tx1"/>
              </a:solidFill>
            </a:endParaRPr>
          </a:p>
          <a:p>
            <a:endParaRPr lang="nb-NO" sz="1200" dirty="0" smtClean="0">
              <a:solidFill>
                <a:schemeClr val="tx1"/>
              </a:solidFill>
            </a:endParaRPr>
          </a:p>
          <a:p>
            <a:endParaRPr lang="nb-NO" sz="12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33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5476240" y="1031007"/>
            <a:ext cx="6360160" cy="0"/>
          </a:xfrm>
          <a:prstGeom prst="line">
            <a:avLst/>
          </a:prstGeom>
          <a:ln w="381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5600" y="1031007"/>
            <a:ext cx="782320" cy="0"/>
          </a:xfrm>
          <a:prstGeom prst="line">
            <a:avLst/>
          </a:prstGeom>
          <a:ln w="381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843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1675" r="29250" b="38661"/>
          <a:stretch/>
        </p:blipFill>
        <p:spPr>
          <a:xfrm>
            <a:off x="5196840" y="734085"/>
            <a:ext cx="5400000" cy="54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Registreringsprosess</a:t>
            </a:r>
            <a:endParaRPr lang="nb-NO" dirty="0"/>
          </a:p>
        </p:txBody>
      </p:sp>
      <p:sp>
        <p:nvSpPr>
          <p:cNvPr id="5" name="Oval 4"/>
          <p:cNvSpPr/>
          <p:nvPr/>
        </p:nvSpPr>
        <p:spPr>
          <a:xfrm>
            <a:off x="8607234" y="1101390"/>
            <a:ext cx="2517570" cy="251757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159717" y="2135122"/>
            <a:ext cx="3412604" cy="14838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TEMA #2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17A3-2867-4632-BDF6-533F100CE7B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93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00" name="think-cell Slide" r:id="rId5" imgW="530" imgH="528" progId="TCLayout.ActiveDocument.1">
                  <p:embed/>
                </p:oleObj>
              </mc:Choice>
              <mc:Fallback>
                <p:oleObj name="think-cell Slide" r:id="rId5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ight Triangle 26"/>
          <p:cNvSpPr/>
          <p:nvPr/>
        </p:nvSpPr>
        <p:spPr>
          <a:xfrm rot="7506550">
            <a:off x="9564889" y="5524475"/>
            <a:ext cx="1165546" cy="1362821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eaLnBrk="1" fontAlgn="auto" latinLnBrk="1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2400" kern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8303" y="1419956"/>
            <a:ext cx="5849687" cy="3473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1200" dirty="0" smtClean="0">
                <a:solidFill>
                  <a:schemeClr val="tx1"/>
                </a:solidFill>
              </a:rPr>
              <a:t> </a:t>
            </a:r>
          </a:p>
          <a:p>
            <a:endParaRPr lang="nb-NO" sz="1200" dirty="0">
              <a:solidFill>
                <a:schemeClr val="tx1"/>
              </a:solidFill>
            </a:endParaRPr>
          </a:p>
          <a:p>
            <a:endParaRPr lang="nb-NO" sz="1200" dirty="0" smtClean="0">
              <a:solidFill>
                <a:schemeClr val="tx1"/>
              </a:solidFill>
            </a:endParaRPr>
          </a:p>
          <a:p>
            <a:pPr lvl="1"/>
            <a:endParaRPr lang="nb-NO" sz="1200" dirty="0" smtClean="0">
              <a:solidFill>
                <a:schemeClr val="tx1"/>
              </a:solidFill>
            </a:endParaRPr>
          </a:p>
          <a:p>
            <a:pPr lvl="1"/>
            <a:endParaRPr lang="nb-NO" sz="1200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396673" y="5413203"/>
            <a:ext cx="5786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b-NO" sz="1200" dirty="0"/>
          </a:p>
          <a:p>
            <a:endParaRPr lang="nb-NO" sz="1200" dirty="0" smtClean="0"/>
          </a:p>
        </p:txBody>
      </p:sp>
      <p:sp>
        <p:nvSpPr>
          <p:cNvPr id="35" name="Rectangle 34"/>
          <p:cNvSpPr/>
          <p:nvPr/>
        </p:nvSpPr>
        <p:spPr>
          <a:xfrm>
            <a:off x="339962" y="1443292"/>
            <a:ext cx="7995070" cy="57093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1400" dirty="0">
                <a:solidFill>
                  <a:schemeClr val="tx1"/>
                </a:solidFill>
              </a:rPr>
              <a:t>Arbeidsinnvandrere </a:t>
            </a:r>
            <a:r>
              <a:rPr lang="nb-NO" sz="1400" dirty="0" smtClean="0">
                <a:solidFill>
                  <a:schemeClr val="tx1"/>
                </a:solidFill>
              </a:rPr>
              <a:t>blir </a:t>
            </a:r>
            <a:r>
              <a:rPr lang="nb-NO" sz="1400" dirty="0" smtClean="0">
                <a:solidFill>
                  <a:schemeClr val="tx1"/>
                </a:solidFill>
              </a:rPr>
              <a:t>bedt om å </a:t>
            </a:r>
            <a:r>
              <a:rPr lang="nb-NO" sz="1400" dirty="0" smtClean="0">
                <a:solidFill>
                  <a:schemeClr val="tx1"/>
                </a:solidFill>
              </a:rPr>
              <a:t>registrere </a:t>
            </a:r>
            <a:r>
              <a:rPr lang="nb-NO" sz="1400" dirty="0">
                <a:solidFill>
                  <a:schemeClr val="tx1"/>
                </a:solidFill>
              </a:rPr>
              <a:t>seg som </a:t>
            </a:r>
            <a:r>
              <a:rPr lang="nb-NO" sz="1400" dirty="0" smtClean="0">
                <a:solidFill>
                  <a:schemeClr val="tx1"/>
                </a:solidFill>
              </a:rPr>
              <a:t>arbeidssøkere </a:t>
            </a:r>
            <a:r>
              <a:rPr lang="nb-NO" sz="1400" dirty="0">
                <a:solidFill>
                  <a:schemeClr val="tx1"/>
                </a:solidFill>
              </a:rPr>
              <a:t>hos politiet innen tre måneder etter ankomst. Registreringen er viktig for politiet for å kunne ha oversikt over hvem som befinner seg i landet, og </a:t>
            </a:r>
            <a:r>
              <a:rPr lang="nb-NO" sz="1400" dirty="0" smtClean="0">
                <a:solidFill>
                  <a:schemeClr val="tx1"/>
                </a:solidFill>
              </a:rPr>
              <a:t>hvorfor. Dialogen med arbeidsinnvandrere og SUA-ansatte tyder på </a:t>
            </a:r>
            <a:r>
              <a:rPr lang="nb-NO" sz="1400" dirty="0">
                <a:solidFill>
                  <a:schemeClr val="tx1"/>
                </a:solidFill>
              </a:rPr>
              <a:t>at det er få arbeidsinnvandrere som </a:t>
            </a:r>
            <a:r>
              <a:rPr lang="nb-NO" sz="1400" i="1" dirty="0">
                <a:solidFill>
                  <a:schemeClr val="tx1"/>
                </a:solidFill>
              </a:rPr>
              <a:t>faktisk</a:t>
            </a:r>
            <a:r>
              <a:rPr lang="nb-NO" sz="1400" dirty="0">
                <a:solidFill>
                  <a:schemeClr val="tx1"/>
                </a:solidFill>
              </a:rPr>
              <a:t> gjennomfører denne </a:t>
            </a:r>
            <a:r>
              <a:rPr lang="nb-NO" sz="1400" dirty="0" smtClean="0">
                <a:solidFill>
                  <a:schemeClr val="tx1"/>
                </a:solidFill>
              </a:rPr>
              <a:t>registreringen. </a:t>
            </a:r>
          </a:p>
          <a:p>
            <a:endParaRPr lang="nb-NO" sz="1400" dirty="0" smtClean="0">
              <a:solidFill>
                <a:schemeClr val="tx1"/>
              </a:solidFill>
            </a:endParaRPr>
          </a:p>
          <a:p>
            <a:r>
              <a:rPr lang="nb-NO" sz="1400" b="1" dirty="0" smtClean="0">
                <a:solidFill>
                  <a:schemeClr val="tx1"/>
                </a:solidFill>
              </a:rPr>
              <a:t>Krever tid</a:t>
            </a:r>
            <a:endParaRPr lang="nb-NO" sz="1400" b="1" dirty="0">
              <a:solidFill>
                <a:schemeClr val="tx1"/>
              </a:solidFill>
            </a:endParaRPr>
          </a:p>
          <a:p>
            <a:r>
              <a:rPr lang="nb-NO" sz="1400" dirty="0">
                <a:solidFill>
                  <a:schemeClr val="tx1"/>
                </a:solidFill>
              </a:rPr>
              <a:t>Registreringen er tidkrevende for arbeidsinnvandrerne. De må ofte reise langt for å møte opp </a:t>
            </a:r>
            <a:r>
              <a:rPr lang="nb-NO" sz="1400" dirty="0" smtClean="0">
                <a:solidFill>
                  <a:schemeClr val="tx1"/>
                </a:solidFill>
              </a:rPr>
              <a:t>hos </a:t>
            </a:r>
            <a:r>
              <a:rPr lang="nb-NO" sz="1400" dirty="0">
                <a:solidFill>
                  <a:schemeClr val="tx1"/>
                </a:solidFill>
              </a:rPr>
              <a:t>politiet. Det kan også være lang ventetid for ledig time og kø på stedet</a:t>
            </a:r>
            <a:r>
              <a:rPr lang="nb-NO" sz="1400" dirty="0" smtClean="0">
                <a:solidFill>
                  <a:schemeClr val="tx1"/>
                </a:solidFill>
              </a:rPr>
              <a:t>.</a:t>
            </a:r>
          </a:p>
          <a:p>
            <a:endParaRPr lang="nb-NO" sz="1400" dirty="0" smtClean="0">
              <a:solidFill>
                <a:schemeClr val="tx1"/>
              </a:solidFill>
            </a:endParaRPr>
          </a:p>
          <a:p>
            <a:r>
              <a:rPr lang="nb-NO" sz="1400" dirty="0" smtClean="0">
                <a:solidFill>
                  <a:schemeClr val="tx1"/>
                </a:solidFill>
              </a:rPr>
              <a:t>Hvis registrerte arbeidsinnvandrere ikke får jobb etter seks måneder, må de reise ut av Norge. Hvis de deretter velger å reise inn igjen, må de registrere seg på nytt. Dette betyr at arbeidsinnvandrere som følger registreringskrav, kan oppleve en mer krevende prosess hvis de ikke finner jobb innen seks måneder.</a:t>
            </a:r>
          </a:p>
          <a:p>
            <a:endParaRPr lang="nb-NO" sz="1400" dirty="0" smtClean="0">
              <a:solidFill>
                <a:schemeClr val="tx1"/>
              </a:solidFill>
            </a:endParaRPr>
          </a:p>
          <a:p>
            <a:r>
              <a:rPr lang="nb-NO" sz="1400" b="1" dirty="0" smtClean="0">
                <a:solidFill>
                  <a:schemeClr val="tx1"/>
                </a:solidFill>
              </a:rPr>
              <a:t>Ser ikke gevinsten med registrering </a:t>
            </a:r>
            <a:endParaRPr lang="nb-NO" sz="1400" b="1" dirty="0">
              <a:solidFill>
                <a:schemeClr val="tx1"/>
              </a:solidFill>
            </a:endParaRPr>
          </a:p>
          <a:p>
            <a:r>
              <a:rPr lang="nb-NO" sz="1400" dirty="0" smtClean="0">
                <a:solidFill>
                  <a:schemeClr val="tx1"/>
                </a:solidFill>
              </a:rPr>
              <a:t>Arbeidsinnvandrere ser ikke gevinsten ved å registrere seg som arbeidssøkere hos politiet, og får nesten aldri bot for å ikke gjøre det.</a:t>
            </a:r>
          </a:p>
          <a:p>
            <a:endParaRPr lang="nb-NO" sz="1400" dirty="0">
              <a:solidFill>
                <a:schemeClr val="tx1"/>
              </a:solidFill>
            </a:endParaRPr>
          </a:p>
          <a:p>
            <a:r>
              <a:rPr lang="nb-NO" sz="1400" dirty="0" smtClean="0">
                <a:solidFill>
                  <a:schemeClr val="tx1"/>
                </a:solidFill>
              </a:rPr>
              <a:t>En fordel med registeringen er at det kan blir lettere for arbeidsinnvandrere </a:t>
            </a:r>
            <a:r>
              <a:rPr lang="nb-NO" sz="1400" dirty="0">
                <a:solidFill>
                  <a:schemeClr val="tx1"/>
                </a:solidFill>
              </a:rPr>
              <a:t>å dokumentere oppholdet </a:t>
            </a:r>
            <a:r>
              <a:rPr lang="nb-NO" sz="1400" dirty="0" smtClean="0">
                <a:solidFill>
                  <a:schemeClr val="tx1"/>
                </a:solidFill>
              </a:rPr>
              <a:t>sitt ved </a:t>
            </a:r>
            <a:r>
              <a:rPr lang="nb-NO" sz="1400" dirty="0">
                <a:solidFill>
                  <a:schemeClr val="tx1"/>
                </a:solidFill>
              </a:rPr>
              <a:t>søknad om varig </a:t>
            </a:r>
            <a:r>
              <a:rPr lang="nb-NO" sz="1400" dirty="0" err="1" smtClean="0">
                <a:solidFill>
                  <a:schemeClr val="tx1"/>
                </a:solidFill>
              </a:rPr>
              <a:t>oppholdsrett</a:t>
            </a:r>
            <a:r>
              <a:rPr lang="nb-NO" sz="1400" dirty="0" smtClean="0">
                <a:solidFill>
                  <a:schemeClr val="tx1"/>
                </a:solidFill>
              </a:rPr>
              <a:t>. Intervjuene tyder på at arbeidsinnvandrere ikke er klare over det.</a:t>
            </a:r>
          </a:p>
          <a:p>
            <a:endParaRPr lang="nb-NO" sz="1400" dirty="0">
              <a:solidFill>
                <a:schemeClr val="tx1"/>
              </a:solidFill>
            </a:endParaRPr>
          </a:p>
          <a:p>
            <a:r>
              <a:rPr lang="nb-NO" sz="1400" b="1" dirty="0" smtClean="0">
                <a:solidFill>
                  <a:schemeClr val="tx1"/>
                </a:solidFill>
              </a:rPr>
              <a:t>Ingen kobling mot registrering hos NAV</a:t>
            </a:r>
          </a:p>
          <a:p>
            <a:r>
              <a:rPr lang="nb-NO" sz="1400" dirty="0" smtClean="0">
                <a:solidFill>
                  <a:schemeClr val="tx1"/>
                </a:solidFill>
              </a:rPr>
              <a:t>Arbeidsinnvandrere kan registrere seg som arbeidssøkende hos NAV for å få hjelp til å finne en jobb. Det er ikke noe sammenheng mellom registering hos Politiet og NAV. Det er derfor flere registreringer med samme informasjon som arbeidsinnvandrere må utføre.</a:t>
            </a:r>
            <a:endParaRPr lang="nb-NO" sz="1400" dirty="0">
              <a:solidFill>
                <a:schemeClr val="tx1"/>
              </a:solidFill>
            </a:endParaRPr>
          </a:p>
          <a:p>
            <a:r>
              <a:rPr lang="nb-NO" sz="1400" dirty="0">
                <a:solidFill>
                  <a:schemeClr val="tx1"/>
                </a:solidFill>
              </a:rPr>
              <a:t>	</a:t>
            </a:r>
            <a:endParaRPr lang="nb-NO" sz="1400" i="1" dirty="0">
              <a:solidFill>
                <a:srgbClr val="FF0000"/>
              </a:solidFill>
            </a:endParaRPr>
          </a:p>
          <a:p>
            <a:endParaRPr lang="nb-NO" sz="1400" dirty="0">
              <a:solidFill>
                <a:schemeClr val="tx1"/>
              </a:solidFill>
            </a:endParaRPr>
          </a:p>
          <a:p>
            <a:endParaRPr lang="nb-NO" sz="1400" dirty="0">
              <a:solidFill>
                <a:schemeClr val="tx1"/>
              </a:solidFill>
            </a:endParaRPr>
          </a:p>
          <a:p>
            <a:endParaRPr lang="nb-NO" sz="1400" dirty="0" smtClean="0">
              <a:solidFill>
                <a:schemeClr val="tx1"/>
              </a:solidFill>
            </a:endParaRPr>
          </a:p>
          <a:p>
            <a:endParaRPr lang="nb-NO" sz="1400" dirty="0">
              <a:solidFill>
                <a:schemeClr val="tx1"/>
              </a:solidFill>
            </a:endParaRPr>
          </a:p>
          <a:p>
            <a:endParaRPr lang="nb-NO" sz="1400" dirty="0" smtClean="0">
              <a:solidFill>
                <a:schemeClr val="tx1"/>
              </a:solidFill>
            </a:endParaRPr>
          </a:p>
          <a:p>
            <a:pPr lvl="1"/>
            <a:endParaRPr lang="nb-NO" sz="1400" dirty="0" smtClean="0">
              <a:solidFill>
                <a:schemeClr val="tx1"/>
              </a:solidFill>
            </a:endParaRPr>
          </a:p>
          <a:p>
            <a:pPr lvl="1"/>
            <a:endParaRPr lang="nb-NO" sz="14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79632" y="299580"/>
            <a:ext cx="11912368" cy="775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endParaRPr lang="nb-NO" sz="12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nb-NO" sz="1200" b="1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nb-NO" sz="12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nb-NO" sz="1200" b="1" dirty="0">
                <a:solidFill>
                  <a:schemeClr val="accent5">
                    <a:lumMod val="50000"/>
                  </a:schemeClr>
                </a:solidFill>
              </a:rPr>
              <a:t>HOVEDFUNN #4</a:t>
            </a:r>
            <a:r>
              <a:rPr lang="nb-NO" sz="1200" b="1" dirty="0" smtClean="0">
                <a:solidFill>
                  <a:schemeClr val="accent5">
                    <a:lumMod val="50000"/>
                  </a:schemeClr>
                </a:solidFill>
              </a:rPr>
              <a:t> – KOMME INN I ARBEIDSMARKEDET</a:t>
            </a:r>
          </a:p>
          <a:p>
            <a:r>
              <a:rPr lang="nb-NO" sz="10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nb-NO" sz="2200" b="1" dirty="0">
                <a:solidFill>
                  <a:schemeClr val="accent5">
                    <a:lumMod val="50000"/>
                  </a:schemeClr>
                </a:solidFill>
              </a:rPr>
              <a:t/>
            </a:r>
            <a:br>
              <a:rPr lang="nb-NO" sz="2200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nb-NO" sz="2200" b="1" dirty="0">
                <a:solidFill>
                  <a:schemeClr val="accent5">
                    <a:lumMod val="50000"/>
                  </a:schemeClr>
                </a:solidFill>
              </a:rPr>
              <a:t>Arbeidsinnvandrere ser ikke verdi i å registrere seg som </a:t>
            </a:r>
            <a:r>
              <a:rPr lang="nb-NO" sz="2200" b="1" dirty="0" smtClean="0">
                <a:solidFill>
                  <a:schemeClr val="accent5">
                    <a:lumMod val="50000"/>
                  </a:schemeClr>
                </a:solidFill>
              </a:rPr>
              <a:t>arbeidssøkere </a:t>
            </a:r>
            <a:r>
              <a:rPr lang="nb-NO" sz="2200" b="1" dirty="0">
                <a:solidFill>
                  <a:schemeClr val="accent5">
                    <a:lumMod val="50000"/>
                  </a:schemeClr>
                </a:solidFill>
              </a:rPr>
              <a:t>hos </a:t>
            </a:r>
            <a:r>
              <a:rPr lang="nb-NO" sz="2200" b="1" dirty="0" smtClean="0">
                <a:solidFill>
                  <a:schemeClr val="accent5">
                    <a:lumMod val="50000"/>
                  </a:schemeClr>
                </a:solidFill>
              </a:rPr>
              <a:t>politiet </a:t>
            </a:r>
            <a:endParaRPr lang="nb-NO" sz="2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648563" y="4354784"/>
            <a:ext cx="2128055" cy="2089841"/>
            <a:chOff x="7927900" y="4344311"/>
            <a:chExt cx="1921736" cy="1887300"/>
          </a:xfrm>
        </p:grpSpPr>
        <p:sp>
          <p:nvSpPr>
            <p:cNvPr id="25" name="Oval 24"/>
            <p:cNvSpPr/>
            <p:nvPr/>
          </p:nvSpPr>
          <p:spPr>
            <a:xfrm>
              <a:off x="7927900" y="4344311"/>
              <a:ext cx="1921736" cy="18873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defTabSz="584200" eaLnBrk="1" fontAlgn="auto" latinLnBrk="1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</a:pPr>
              <a:endParaRPr lang="en-US" sz="2400" kern="0" dirty="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012798" y="4776846"/>
              <a:ext cx="1731799" cy="1083997"/>
            </a:xfrm>
            <a:prstGeom prst="rect">
              <a:avLst/>
            </a:prstGeom>
          </p:spPr>
          <p:txBody>
            <a:bodyPr wrap="square" numCol="1" spcCol="432000" anchor="ctr">
              <a:spAutoFit/>
            </a:bodyPr>
            <a:lstStyle/>
            <a:p>
              <a:pPr algn="ctr" defTabSz="430182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</a:pPr>
              <a:r>
                <a:rPr lang="nb-NO" sz="1200" i="1" kern="0" dirty="0" smtClean="0">
                  <a:solidFill>
                    <a:srgbClr val="FFFFFF"/>
                  </a:solidFill>
                  <a:latin typeface="Calibri"/>
                  <a:cs typeface="Arial"/>
                  <a:sym typeface="Helvetica Light"/>
                </a:rPr>
                <a:t>«Vi tror at det er mange som ikke registrerer seg som arbeidssøkere»</a:t>
              </a:r>
            </a:p>
            <a:p>
              <a:pPr algn="ctr" defTabSz="430182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</a:pPr>
              <a:endParaRPr lang="nb-NO" sz="1200" i="1" kern="0" dirty="0" smtClean="0">
                <a:solidFill>
                  <a:srgbClr val="FFFFFF"/>
                </a:solidFill>
                <a:latin typeface="Calibri"/>
                <a:cs typeface="Arial"/>
                <a:sym typeface="Helvetica Light"/>
              </a:endParaRPr>
            </a:p>
            <a:p>
              <a:pPr algn="ctr" defTabSz="430182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</a:pPr>
              <a:r>
                <a:rPr lang="nb-NO" sz="1200" b="1" i="1" kern="0" dirty="0" smtClean="0">
                  <a:solidFill>
                    <a:srgbClr val="FFFFFF"/>
                  </a:solidFill>
                  <a:latin typeface="Calibri"/>
                  <a:cs typeface="Arial"/>
                  <a:sym typeface="Helvetica Light"/>
                </a:rPr>
                <a:t>- Rådgiver, SUA Oslo</a:t>
              </a:r>
              <a:endParaRPr lang="nb-NO" sz="1100" b="1" i="1" kern="0" dirty="0">
                <a:solidFill>
                  <a:srgbClr val="FFFFFF"/>
                </a:solidFill>
                <a:latin typeface="Calibri"/>
                <a:cs typeface="Arial"/>
                <a:sym typeface="Helvetica Light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512242" y="1405193"/>
            <a:ext cx="3018120" cy="2459474"/>
            <a:chOff x="8745920" y="1212354"/>
            <a:chExt cx="2390454" cy="1768046"/>
          </a:xfrm>
        </p:grpSpPr>
        <p:grpSp>
          <p:nvGrpSpPr>
            <p:cNvPr id="17" name="Group 16"/>
            <p:cNvGrpSpPr/>
            <p:nvPr/>
          </p:nvGrpSpPr>
          <p:grpSpPr>
            <a:xfrm>
              <a:off x="8745920" y="1212354"/>
              <a:ext cx="2390454" cy="1768046"/>
              <a:chOff x="5554260" y="2464790"/>
              <a:chExt cx="2390454" cy="176804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5" name="Oval 14"/>
              <p:cNvSpPr/>
              <p:nvPr/>
            </p:nvSpPr>
            <p:spPr>
              <a:xfrm>
                <a:off x="5991907" y="2464790"/>
                <a:ext cx="1952807" cy="1768046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584200" eaLnBrk="1" fontAlgn="auto" latinLnBrk="1"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</a:pPr>
                <a:endParaRPr lang="en-US" sz="2400" kern="0" dirty="0">
                  <a:solidFill>
                    <a:srgbClr val="FFFFFF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6" name="Right Triangle 15"/>
              <p:cNvSpPr/>
              <p:nvPr/>
            </p:nvSpPr>
            <p:spPr>
              <a:xfrm rot="13751249">
                <a:off x="5652898" y="2867995"/>
                <a:ext cx="1165546" cy="1362821"/>
              </a:xfrm>
              <a:prstGeom prst="rtTriangl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584200" eaLnBrk="1" fontAlgn="auto" latinLnBrk="1"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</a:pPr>
                <a:endParaRPr lang="en-US" sz="2400" kern="0" dirty="0">
                  <a:solidFill>
                    <a:srgbClr val="FFFFFF"/>
                  </a:solidFill>
                  <a:latin typeface="Helvetica Light"/>
                  <a:sym typeface="Helvetica Light"/>
                </a:endParaRPr>
              </a:p>
            </p:txBody>
          </p:sp>
        </p:grpSp>
        <p:sp>
          <p:nvSpPr>
            <p:cNvPr id="21" name="Rectangle 20"/>
            <p:cNvSpPr/>
            <p:nvPr/>
          </p:nvSpPr>
          <p:spPr>
            <a:xfrm>
              <a:off x="9332474" y="1627657"/>
              <a:ext cx="1654991" cy="1022184"/>
            </a:xfrm>
            <a:prstGeom prst="rect">
              <a:avLst/>
            </a:prstGeom>
            <a:noFill/>
          </p:spPr>
          <p:txBody>
            <a:bodyPr wrap="square" numCol="1" spcCol="432000" anchor="ctr">
              <a:spAutoFit/>
            </a:bodyPr>
            <a:lstStyle/>
            <a:p>
              <a:pPr algn="ctr" defTabSz="430182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</a:pPr>
              <a:r>
                <a:rPr lang="nb-NO" sz="1200" i="1" kern="0" dirty="0" smtClean="0">
                  <a:solidFill>
                    <a:srgbClr val="FFFFFF"/>
                  </a:solidFill>
                  <a:latin typeface="Calibri"/>
                  <a:cs typeface="Arial"/>
                  <a:sym typeface="Helvetica Light"/>
                </a:rPr>
                <a:t>«Jeg har hørt at det ikke er noen vits i å bruke tid på dette nå, og at vi heller bør bruke tid på å søke jobb»</a:t>
              </a:r>
            </a:p>
            <a:p>
              <a:pPr algn="ctr" defTabSz="430182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</a:pPr>
              <a:endParaRPr lang="nb-NO" sz="1200" i="1" kern="0" dirty="0" smtClean="0">
                <a:solidFill>
                  <a:srgbClr val="FFFFFF"/>
                </a:solidFill>
                <a:latin typeface="Calibri"/>
                <a:cs typeface="Arial"/>
                <a:sym typeface="Helvetica Light"/>
              </a:endParaRPr>
            </a:p>
            <a:p>
              <a:pPr algn="ctr" defTabSz="430182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</a:pPr>
              <a:r>
                <a:rPr lang="nb-NO" sz="1200" b="1" i="1" kern="0" dirty="0" smtClean="0">
                  <a:solidFill>
                    <a:srgbClr val="FFFFFF"/>
                  </a:solidFill>
                  <a:latin typeface="Calibri"/>
                  <a:cs typeface="Arial"/>
                  <a:sym typeface="Helvetica Light"/>
                </a:rPr>
                <a:t>- Kvinne, 28, arbeidsinnvandrer</a:t>
              </a:r>
              <a:endParaRPr lang="nb-NO" sz="1100" b="1" kern="0" dirty="0">
                <a:solidFill>
                  <a:srgbClr val="FFFFFF"/>
                </a:solidFill>
                <a:latin typeface="Calibri"/>
                <a:cs typeface="Arial"/>
                <a:sym typeface="Helvetica Light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1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189" name="think-cell Slide" r:id="rId5" imgW="530" imgH="528" progId="TCLayout.ActiveDocument.1">
                  <p:embed/>
                </p:oleObj>
              </mc:Choice>
              <mc:Fallback>
                <p:oleObj name="think-cell Slide" r:id="rId5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187562" y="1405193"/>
            <a:ext cx="5849687" cy="3473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1200" dirty="0" smtClean="0">
                <a:solidFill>
                  <a:schemeClr val="tx1"/>
                </a:solidFill>
              </a:rPr>
              <a:t> </a:t>
            </a:r>
          </a:p>
          <a:p>
            <a:endParaRPr lang="nb-NO" sz="1200" dirty="0">
              <a:solidFill>
                <a:schemeClr val="tx1"/>
              </a:solidFill>
            </a:endParaRPr>
          </a:p>
          <a:p>
            <a:endParaRPr lang="nb-NO" sz="1200" dirty="0" smtClean="0">
              <a:solidFill>
                <a:schemeClr val="tx1"/>
              </a:solidFill>
            </a:endParaRPr>
          </a:p>
          <a:p>
            <a:pPr lvl="1"/>
            <a:endParaRPr lang="nb-NO" sz="1200" dirty="0" smtClean="0">
              <a:solidFill>
                <a:schemeClr val="tx1"/>
              </a:solidFill>
            </a:endParaRPr>
          </a:p>
          <a:p>
            <a:pPr lvl="1"/>
            <a:endParaRPr lang="nb-NO" sz="1200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59771" y="5703022"/>
            <a:ext cx="5786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b-NO" sz="1200" dirty="0"/>
          </a:p>
          <a:p>
            <a:endParaRPr lang="nb-NO" sz="1200" dirty="0" smtClean="0"/>
          </a:p>
        </p:txBody>
      </p:sp>
      <p:sp>
        <p:nvSpPr>
          <p:cNvPr id="35" name="Rectangle 34"/>
          <p:cNvSpPr/>
          <p:nvPr/>
        </p:nvSpPr>
        <p:spPr>
          <a:xfrm>
            <a:off x="339963" y="1432901"/>
            <a:ext cx="3282914" cy="3473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1400" dirty="0" smtClean="0">
                <a:solidFill>
                  <a:schemeClr val="tx1"/>
                </a:solidFill>
              </a:rPr>
              <a:t>Ved registrering av arbeidssøkende hos Politiet, innhentes følgende opplysninger om arbeidsinnvandreren:</a:t>
            </a:r>
          </a:p>
          <a:p>
            <a:pPr marL="342912" lvl="1" indent="-342900">
              <a:buFont typeface="Arial" panose="020B0604020202020204" pitchFamily="34" charset="0"/>
              <a:buChar char="•"/>
            </a:pPr>
            <a:r>
              <a:rPr lang="nb-NO" sz="1400" dirty="0">
                <a:solidFill>
                  <a:schemeClr val="tx1"/>
                </a:solidFill>
              </a:rPr>
              <a:t>Personalia og kontaktopplysninger</a:t>
            </a:r>
          </a:p>
          <a:p>
            <a:pPr marL="342912" lvl="1" indent="-342900">
              <a:buFont typeface="Arial" panose="020B0604020202020204" pitchFamily="34" charset="0"/>
              <a:buChar char="•"/>
            </a:pPr>
            <a:r>
              <a:rPr lang="nb-NO" sz="1400" dirty="0">
                <a:solidFill>
                  <a:schemeClr val="tx1"/>
                </a:solidFill>
              </a:rPr>
              <a:t>Passdetaljer</a:t>
            </a:r>
          </a:p>
          <a:p>
            <a:pPr marL="342912" lvl="1" indent="-342900">
              <a:buFont typeface="Arial" panose="020B0604020202020204" pitchFamily="34" charset="0"/>
              <a:buChar char="•"/>
            </a:pPr>
            <a:r>
              <a:rPr lang="nb-NO" sz="1400" dirty="0">
                <a:solidFill>
                  <a:schemeClr val="tx1"/>
                </a:solidFill>
              </a:rPr>
              <a:t>Ankomstdag</a:t>
            </a:r>
          </a:p>
          <a:p>
            <a:pPr marL="342912" lvl="1" indent="-342900">
              <a:buFont typeface="Arial" panose="020B0604020202020204" pitchFamily="34" charset="0"/>
              <a:buChar char="•"/>
            </a:pPr>
            <a:r>
              <a:rPr lang="nb-NO" sz="1400" dirty="0">
                <a:solidFill>
                  <a:schemeClr val="tx1"/>
                </a:solidFill>
              </a:rPr>
              <a:t>Postadresse i Norge </a:t>
            </a:r>
          </a:p>
          <a:p>
            <a:pPr marL="342912" lvl="1" indent="-342900">
              <a:buFont typeface="Arial" panose="020B0604020202020204" pitchFamily="34" charset="0"/>
              <a:buChar char="•"/>
            </a:pPr>
            <a:r>
              <a:rPr lang="nb-NO" sz="1400" dirty="0">
                <a:solidFill>
                  <a:schemeClr val="tx1"/>
                </a:solidFill>
              </a:rPr>
              <a:t>Kontaktadresse </a:t>
            </a:r>
          </a:p>
          <a:p>
            <a:pPr marL="342912" lvl="1" indent="-342900">
              <a:buFont typeface="Arial" panose="020B0604020202020204" pitchFamily="34" charset="0"/>
              <a:buChar char="•"/>
            </a:pPr>
            <a:r>
              <a:rPr lang="nb-NO" sz="1400" dirty="0">
                <a:solidFill>
                  <a:schemeClr val="tx1"/>
                </a:solidFill>
              </a:rPr>
              <a:t>Informasjon om </a:t>
            </a:r>
            <a:r>
              <a:rPr lang="nb-NO" sz="1400" dirty="0" smtClean="0">
                <a:solidFill>
                  <a:schemeClr val="tx1"/>
                </a:solidFill>
              </a:rPr>
              <a:t>utdannelse (frivillig)</a:t>
            </a:r>
            <a:endParaRPr lang="nb-NO" sz="1400" dirty="0" smtClean="0">
              <a:solidFill>
                <a:schemeClr val="tx1"/>
              </a:solidFill>
            </a:endParaRPr>
          </a:p>
          <a:p>
            <a:pPr marL="12" lvl="1"/>
            <a:endParaRPr lang="nb-NO" sz="1400" dirty="0">
              <a:solidFill>
                <a:schemeClr val="tx1"/>
              </a:solidFill>
            </a:endParaRPr>
          </a:p>
          <a:p>
            <a:pPr marL="12" lvl="1"/>
            <a:r>
              <a:rPr lang="nb-NO" sz="1400" dirty="0" smtClean="0">
                <a:solidFill>
                  <a:schemeClr val="tx1"/>
                </a:solidFill>
              </a:rPr>
              <a:t>Ved registrering som arbeidssøker hos NAV, hentes det inn mange av de samme opplysningene, herunder: </a:t>
            </a:r>
          </a:p>
          <a:p>
            <a:pPr marL="285762" lvl="1" indent="-285750">
              <a:buFont typeface="Arial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Personalia og kontaktopplysninger</a:t>
            </a:r>
          </a:p>
          <a:p>
            <a:pPr marL="285762" lvl="1" indent="-285750">
              <a:buFont typeface="Arial" charset="0"/>
              <a:buChar char="•"/>
            </a:pPr>
            <a:r>
              <a:rPr lang="nb-NO" sz="1400" dirty="0">
                <a:solidFill>
                  <a:schemeClr val="tx1"/>
                </a:solidFill>
              </a:rPr>
              <a:t>Postadresse / kontaktadresse </a:t>
            </a:r>
            <a:r>
              <a:rPr lang="nb-NO" sz="1400" dirty="0" smtClean="0">
                <a:solidFill>
                  <a:schemeClr val="tx1"/>
                </a:solidFill>
              </a:rPr>
              <a:t>i Norge</a:t>
            </a:r>
          </a:p>
          <a:p>
            <a:pPr marL="285762" lvl="1" indent="-285750">
              <a:buFont typeface="Arial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Informasjon om utdannelse</a:t>
            </a:r>
          </a:p>
          <a:p>
            <a:pPr marL="285762" lvl="1" indent="-285750">
              <a:buFont typeface="Arial" panose="020B0604020202020204" pitchFamily="34" charset="0"/>
              <a:buChar char="•"/>
            </a:pPr>
            <a:endParaRPr lang="nb-NO" sz="1400" dirty="0">
              <a:solidFill>
                <a:schemeClr val="tx1"/>
              </a:solidFill>
            </a:endParaRPr>
          </a:p>
          <a:p>
            <a:pPr marL="12" lvl="1"/>
            <a:endParaRPr lang="nb-NO" sz="1400" dirty="0">
              <a:solidFill>
                <a:schemeClr val="tx1"/>
              </a:solidFill>
            </a:endParaRPr>
          </a:p>
          <a:p>
            <a:endParaRPr lang="nb-NO" sz="1400" dirty="0">
              <a:solidFill>
                <a:schemeClr val="tx1"/>
              </a:solidFill>
            </a:endParaRPr>
          </a:p>
          <a:p>
            <a:r>
              <a:rPr lang="nb-NO" sz="1400" dirty="0">
                <a:solidFill>
                  <a:schemeClr val="tx1"/>
                </a:solidFill>
              </a:rPr>
              <a:t>	</a:t>
            </a:r>
            <a:endParaRPr lang="nb-NO" sz="1400" i="1" dirty="0">
              <a:solidFill>
                <a:schemeClr val="tx1"/>
              </a:solidFill>
            </a:endParaRPr>
          </a:p>
          <a:p>
            <a:endParaRPr lang="nb-NO" sz="1400" dirty="0">
              <a:solidFill>
                <a:schemeClr val="tx1"/>
              </a:solidFill>
            </a:endParaRPr>
          </a:p>
          <a:p>
            <a:endParaRPr lang="nb-NO" sz="1400" dirty="0">
              <a:solidFill>
                <a:schemeClr val="tx1"/>
              </a:solidFill>
            </a:endParaRPr>
          </a:p>
          <a:p>
            <a:endParaRPr lang="nb-NO" sz="1400" dirty="0" smtClean="0">
              <a:solidFill>
                <a:schemeClr val="tx1"/>
              </a:solidFill>
            </a:endParaRPr>
          </a:p>
          <a:p>
            <a:endParaRPr lang="nb-NO" sz="1400" dirty="0">
              <a:solidFill>
                <a:schemeClr val="tx1"/>
              </a:solidFill>
            </a:endParaRPr>
          </a:p>
          <a:p>
            <a:endParaRPr lang="nb-NO" sz="1400" dirty="0" smtClean="0">
              <a:solidFill>
                <a:schemeClr val="tx1"/>
              </a:solidFill>
            </a:endParaRPr>
          </a:p>
          <a:p>
            <a:pPr lvl="1"/>
            <a:endParaRPr lang="nb-NO" sz="1400" dirty="0" smtClean="0">
              <a:solidFill>
                <a:schemeClr val="tx1"/>
              </a:solidFill>
            </a:endParaRPr>
          </a:p>
          <a:p>
            <a:pPr lvl="1"/>
            <a:endParaRPr lang="nb-NO" sz="14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79632" y="632835"/>
            <a:ext cx="11074168" cy="775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endParaRPr lang="nb-NO" sz="12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nb-NO" sz="1200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nb-NO" sz="1200" b="1" dirty="0" smtClean="0">
                <a:solidFill>
                  <a:schemeClr val="accent5">
                    <a:lumMod val="50000"/>
                  </a:schemeClr>
                </a:solidFill>
              </a:rPr>
              <a:t>HOVEDFUNN </a:t>
            </a:r>
            <a:r>
              <a:rPr lang="nb-NO" sz="1200" b="1" dirty="0">
                <a:solidFill>
                  <a:schemeClr val="accent5">
                    <a:lumMod val="50000"/>
                  </a:schemeClr>
                </a:solidFill>
              </a:rPr>
              <a:t>#4</a:t>
            </a:r>
            <a:r>
              <a:rPr lang="nb-NO" sz="1200" b="1" dirty="0" smtClean="0">
                <a:solidFill>
                  <a:schemeClr val="accent5">
                    <a:lumMod val="50000"/>
                  </a:schemeClr>
                </a:solidFill>
              </a:rPr>
              <a:t> – Supplerende informasjon</a:t>
            </a:r>
          </a:p>
          <a:p>
            <a:r>
              <a:rPr lang="nb-NO" sz="1000" b="1" dirty="0" smtClean="0">
                <a:solidFill>
                  <a:schemeClr val="bg1"/>
                </a:solidFill>
              </a:rPr>
              <a:t>----</a:t>
            </a:r>
            <a:r>
              <a:rPr lang="nb-NO" sz="2200" b="1" dirty="0">
                <a:solidFill>
                  <a:schemeClr val="accent5">
                    <a:lumMod val="50000"/>
                  </a:schemeClr>
                </a:solidFill>
              </a:rPr>
              <a:t/>
            </a:r>
            <a:br>
              <a:rPr lang="nb-NO" sz="2200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nb-NO" sz="2200" b="1" dirty="0" smtClean="0">
                <a:solidFill>
                  <a:schemeClr val="accent5">
                    <a:lumMod val="50000"/>
                  </a:schemeClr>
                </a:solidFill>
              </a:rPr>
              <a:t>Mange av opplysningene som Politiet etterspør ved registrering av arbeidssøkende registreres i dag hos NAV</a:t>
            </a:r>
            <a:endParaRPr lang="nb-NO" sz="2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5748" y="1520825"/>
            <a:ext cx="5998123" cy="42132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4810" y="3926009"/>
            <a:ext cx="5101778" cy="280474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7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748" y="2012181"/>
            <a:ext cx="2938056" cy="3917408"/>
          </a:xfrm>
          <a:prstGeom prst="rect">
            <a:avLst/>
          </a:prstGeom>
        </p:spPr>
      </p:pic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12" name="think-cell Slide" r:id="rId6" imgW="530" imgH="528" progId="TCLayout.ActiveDocument.1">
                  <p:embed/>
                </p:oleObj>
              </mc:Choice>
              <mc:Fallback>
                <p:oleObj name="think-cell Slide" r:id="rId6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187562" y="1405193"/>
            <a:ext cx="5849687" cy="3473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1200" dirty="0" smtClean="0">
                <a:solidFill>
                  <a:schemeClr val="tx1"/>
                </a:solidFill>
              </a:rPr>
              <a:t> </a:t>
            </a:r>
          </a:p>
          <a:p>
            <a:endParaRPr lang="nb-NO" sz="1200" dirty="0">
              <a:solidFill>
                <a:schemeClr val="tx1"/>
              </a:solidFill>
            </a:endParaRPr>
          </a:p>
          <a:p>
            <a:endParaRPr lang="nb-NO" sz="1200" dirty="0" smtClean="0">
              <a:solidFill>
                <a:schemeClr val="tx1"/>
              </a:solidFill>
            </a:endParaRPr>
          </a:p>
          <a:p>
            <a:pPr lvl="1"/>
            <a:endParaRPr lang="nb-NO" sz="1200" dirty="0" smtClean="0">
              <a:solidFill>
                <a:schemeClr val="tx1"/>
              </a:solidFill>
            </a:endParaRPr>
          </a:p>
          <a:p>
            <a:pPr lvl="1"/>
            <a:endParaRPr lang="nb-NO" sz="1200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59771" y="5703022"/>
            <a:ext cx="5786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b-NO" sz="1200" dirty="0"/>
          </a:p>
          <a:p>
            <a:endParaRPr lang="nb-NO" sz="1200" dirty="0" smtClean="0"/>
          </a:p>
        </p:txBody>
      </p:sp>
      <p:sp>
        <p:nvSpPr>
          <p:cNvPr id="35" name="Rectangle 34"/>
          <p:cNvSpPr/>
          <p:nvPr/>
        </p:nvSpPr>
        <p:spPr>
          <a:xfrm>
            <a:off x="339962" y="1557592"/>
            <a:ext cx="6605673" cy="52318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1400" dirty="0">
                <a:solidFill>
                  <a:schemeClr val="tx1"/>
                </a:solidFill>
              </a:rPr>
              <a:t>Søknad om skattekort og D-nummer leveres til skattekontorer som </a:t>
            </a:r>
            <a:r>
              <a:rPr lang="nb-NO" sz="1400" dirty="0" smtClean="0">
                <a:solidFill>
                  <a:schemeClr val="tx1"/>
                </a:solidFill>
              </a:rPr>
              <a:t>utfører ID-kontroll. Søknads- </a:t>
            </a:r>
            <a:r>
              <a:rPr lang="nb-NO" sz="1400" dirty="0">
                <a:solidFill>
                  <a:schemeClr val="tx1"/>
                </a:solidFill>
              </a:rPr>
              <a:t>og </a:t>
            </a:r>
            <a:r>
              <a:rPr lang="nb-NO" sz="1400" dirty="0" smtClean="0">
                <a:solidFill>
                  <a:schemeClr val="tx1"/>
                </a:solidFill>
              </a:rPr>
              <a:t>registreringsprosessene </a:t>
            </a:r>
            <a:r>
              <a:rPr lang="nb-NO" sz="1400" dirty="0">
                <a:solidFill>
                  <a:schemeClr val="tx1"/>
                </a:solidFill>
              </a:rPr>
              <a:t>er veldig papirtunge, </a:t>
            </a:r>
            <a:r>
              <a:rPr lang="nb-NO" sz="1400" dirty="0" smtClean="0">
                <a:solidFill>
                  <a:schemeClr val="tx1"/>
                </a:solidFill>
              </a:rPr>
              <a:t>og all </a:t>
            </a:r>
            <a:r>
              <a:rPr lang="nb-NO" sz="1400" dirty="0">
                <a:solidFill>
                  <a:schemeClr val="tx1"/>
                </a:solidFill>
              </a:rPr>
              <a:t>informasjon </a:t>
            </a:r>
            <a:r>
              <a:rPr lang="nb-NO" sz="1400" dirty="0" smtClean="0">
                <a:solidFill>
                  <a:schemeClr val="tx1"/>
                </a:solidFill>
              </a:rPr>
              <a:t>fra arbeidsinnvandrerne oppgis ved </a:t>
            </a:r>
            <a:r>
              <a:rPr lang="nb-NO" sz="1400" dirty="0">
                <a:solidFill>
                  <a:schemeClr val="tx1"/>
                </a:solidFill>
              </a:rPr>
              <a:t>hjelp av papirskjema. Dette gjør at det er mange papirer for både rådgiver og arbeidsinnvandrer å holde styr på.</a:t>
            </a:r>
          </a:p>
          <a:p>
            <a:endParaRPr lang="nb-NO" sz="1400" dirty="0" smtClean="0">
              <a:solidFill>
                <a:schemeClr val="tx1"/>
              </a:solidFill>
            </a:endParaRPr>
          </a:p>
          <a:p>
            <a:r>
              <a:rPr lang="nb-NO" sz="1400" b="1" dirty="0" smtClean="0">
                <a:solidFill>
                  <a:schemeClr val="tx1"/>
                </a:solidFill>
              </a:rPr>
              <a:t>Tidkrevende registrering</a:t>
            </a:r>
          </a:p>
          <a:p>
            <a:r>
              <a:rPr lang="nb-NO" sz="1400" dirty="0" smtClean="0">
                <a:solidFill>
                  <a:schemeClr val="tx1"/>
                </a:solidFill>
              </a:rPr>
              <a:t>En </a:t>
            </a:r>
            <a:r>
              <a:rPr lang="nb-NO" sz="1400" dirty="0">
                <a:solidFill>
                  <a:schemeClr val="tx1"/>
                </a:solidFill>
              </a:rPr>
              <a:t>rådgiver hos SUA Oslo forteller at de bruker mye tid på å tyde, kopiere, </a:t>
            </a:r>
            <a:r>
              <a:rPr lang="nb-NO" sz="1400" dirty="0" err="1">
                <a:solidFill>
                  <a:schemeClr val="tx1"/>
                </a:solidFill>
              </a:rPr>
              <a:t>scanne</a:t>
            </a:r>
            <a:r>
              <a:rPr lang="nb-NO" sz="1400" dirty="0">
                <a:solidFill>
                  <a:schemeClr val="tx1"/>
                </a:solidFill>
              </a:rPr>
              <a:t>, stemple og arkivere papirskjema. Hun forteller at det er ekstra utfordrende å tyde håndskrift når det er snakk om utenlandske navn og adresser</a:t>
            </a:r>
            <a:r>
              <a:rPr lang="nb-NO" sz="1400" dirty="0" smtClean="0">
                <a:solidFill>
                  <a:schemeClr val="tx1"/>
                </a:solidFill>
              </a:rPr>
              <a:t>.</a:t>
            </a:r>
          </a:p>
          <a:p>
            <a:endParaRPr lang="nb-NO" sz="800" i="1" dirty="0">
              <a:solidFill>
                <a:schemeClr val="tx1"/>
              </a:solidFill>
            </a:endParaRPr>
          </a:p>
          <a:p>
            <a:r>
              <a:rPr lang="nb-NO" sz="1400" dirty="0" smtClean="0">
                <a:solidFill>
                  <a:schemeClr val="tx1"/>
                </a:solidFill>
              </a:rPr>
              <a:t>Alle papirskjemaer finnes også i elektronisk variant – redigerbare </a:t>
            </a:r>
            <a:r>
              <a:rPr lang="nb-NO" sz="1400" dirty="0" err="1" smtClean="0">
                <a:solidFill>
                  <a:schemeClr val="tx1"/>
                </a:solidFill>
              </a:rPr>
              <a:t>pdf</a:t>
            </a:r>
            <a:r>
              <a:rPr lang="nb-NO" sz="1400" dirty="0" smtClean="0">
                <a:solidFill>
                  <a:schemeClr val="tx1"/>
                </a:solidFill>
              </a:rPr>
              <a:t>-skjemaer. Disse kan lastes ned fra sua.no og fylles ut på </a:t>
            </a:r>
            <a:r>
              <a:rPr lang="nb-NO" sz="1400" dirty="0" err="1" smtClean="0">
                <a:solidFill>
                  <a:schemeClr val="tx1"/>
                </a:solidFill>
              </a:rPr>
              <a:t>PCen</a:t>
            </a:r>
            <a:r>
              <a:rPr lang="nb-NO" sz="1400" dirty="0" smtClean="0">
                <a:solidFill>
                  <a:schemeClr val="tx1"/>
                </a:solidFill>
              </a:rPr>
              <a:t>, men må fortsatt skrives ut og leveres fysisk.</a:t>
            </a:r>
            <a:endParaRPr lang="nb-NO" sz="1400" dirty="0">
              <a:solidFill>
                <a:schemeClr val="tx1"/>
              </a:solidFill>
            </a:endParaRPr>
          </a:p>
          <a:p>
            <a:endParaRPr lang="nb-NO" sz="1400" i="1" dirty="0" smtClean="0">
              <a:solidFill>
                <a:schemeClr val="tx1"/>
              </a:solidFill>
            </a:endParaRPr>
          </a:p>
          <a:p>
            <a:r>
              <a:rPr lang="nb-NO" sz="1400" b="1" dirty="0" smtClean="0">
                <a:solidFill>
                  <a:schemeClr val="tx1"/>
                </a:solidFill>
              </a:rPr>
              <a:t>Upraktisk med svar per post</a:t>
            </a:r>
            <a:endParaRPr lang="nb-NO" sz="1400" b="1" dirty="0">
              <a:solidFill>
                <a:schemeClr val="tx1"/>
              </a:solidFill>
            </a:endParaRPr>
          </a:p>
          <a:p>
            <a:r>
              <a:rPr lang="nb-NO" sz="1400" dirty="0">
                <a:solidFill>
                  <a:schemeClr val="tx1"/>
                </a:solidFill>
              </a:rPr>
              <a:t>Arbeidsinnvandrerne mottar alle svar og </a:t>
            </a:r>
            <a:r>
              <a:rPr lang="nb-NO" sz="1400" dirty="0" smtClean="0">
                <a:solidFill>
                  <a:schemeClr val="tx1"/>
                </a:solidFill>
              </a:rPr>
              <a:t>all dokumentasjon </a:t>
            </a:r>
            <a:r>
              <a:rPr lang="nb-NO" sz="1400" dirty="0">
                <a:solidFill>
                  <a:schemeClr val="tx1"/>
                </a:solidFill>
              </a:rPr>
              <a:t>fra </a:t>
            </a:r>
            <a:r>
              <a:rPr lang="nb-NO" sz="1400" dirty="0" smtClean="0">
                <a:solidFill>
                  <a:schemeClr val="tx1"/>
                </a:solidFill>
              </a:rPr>
              <a:t>det offentlige per brevpost</a:t>
            </a:r>
            <a:r>
              <a:rPr lang="nb-NO" sz="1400" dirty="0">
                <a:solidFill>
                  <a:schemeClr val="tx1"/>
                </a:solidFill>
              </a:rPr>
              <a:t>. Dette er problematisk, da mange i etableringsfasen ofte flytter og bytter bostedsadresse.</a:t>
            </a:r>
            <a:r>
              <a:rPr lang="nb-NO" sz="1400" i="1" dirty="0">
                <a:solidFill>
                  <a:schemeClr val="tx1"/>
                </a:solidFill>
              </a:rPr>
              <a:t> </a:t>
            </a:r>
          </a:p>
          <a:p>
            <a:endParaRPr lang="nb-NO" sz="800" i="1" dirty="0">
              <a:solidFill>
                <a:schemeClr val="tx1"/>
              </a:solidFill>
            </a:endParaRPr>
          </a:p>
          <a:p>
            <a:r>
              <a:rPr lang="nb-NO" sz="1400" dirty="0" smtClean="0">
                <a:solidFill>
                  <a:schemeClr val="tx1"/>
                </a:solidFill>
              </a:rPr>
              <a:t>En rådgiver </a:t>
            </a:r>
            <a:r>
              <a:rPr lang="nb-NO" sz="1400" dirty="0">
                <a:solidFill>
                  <a:schemeClr val="tx1"/>
                </a:solidFill>
              </a:rPr>
              <a:t>hos SUA Oslo </a:t>
            </a:r>
            <a:r>
              <a:rPr lang="nb-NO" sz="1400" dirty="0" smtClean="0">
                <a:solidFill>
                  <a:schemeClr val="tx1"/>
                </a:solidFill>
              </a:rPr>
              <a:t>sier at </a:t>
            </a:r>
            <a:r>
              <a:rPr lang="nb-NO" sz="1400" dirty="0">
                <a:solidFill>
                  <a:schemeClr val="tx1"/>
                </a:solidFill>
              </a:rPr>
              <a:t>de mottar mange henvendelser fra arbeidsinnvandrere som ønsker kopi av dokumenter de har mistet. </a:t>
            </a:r>
          </a:p>
          <a:p>
            <a:endParaRPr lang="nb-NO" sz="1400" i="1" dirty="0" smtClean="0">
              <a:solidFill>
                <a:schemeClr val="tx1"/>
              </a:solidFill>
            </a:endParaRPr>
          </a:p>
          <a:p>
            <a:r>
              <a:rPr lang="nb-NO" sz="1400" b="1" dirty="0" smtClean="0">
                <a:solidFill>
                  <a:schemeClr val="tx1"/>
                </a:solidFill>
              </a:rPr>
              <a:t>Ny løsning på vei</a:t>
            </a:r>
            <a:endParaRPr lang="nb-NO" sz="1400" b="1" dirty="0">
              <a:solidFill>
                <a:schemeClr val="tx1"/>
              </a:solidFill>
            </a:endParaRPr>
          </a:p>
          <a:p>
            <a:r>
              <a:rPr lang="nb-NO" sz="1400" dirty="0">
                <a:solidFill>
                  <a:schemeClr val="tx1"/>
                </a:solidFill>
              </a:rPr>
              <a:t>Det er et pågående løp med å utvikle en ny løsning slik at arbeidsgiver kan søke om skattekort og D-nummer elektronisk, på vegne av arbeidsinnvandreren. </a:t>
            </a:r>
          </a:p>
          <a:p>
            <a:r>
              <a:rPr lang="nb-NO" sz="1400" dirty="0">
                <a:solidFill>
                  <a:schemeClr val="tx1"/>
                </a:solidFill>
              </a:rPr>
              <a:t>	</a:t>
            </a:r>
            <a:endParaRPr lang="nb-NO" sz="1400" i="1" dirty="0">
              <a:solidFill>
                <a:srgbClr val="FF0000"/>
              </a:solidFill>
            </a:endParaRPr>
          </a:p>
          <a:p>
            <a:endParaRPr lang="nb-NO" sz="1400" dirty="0">
              <a:solidFill>
                <a:schemeClr val="tx1"/>
              </a:solidFill>
            </a:endParaRPr>
          </a:p>
          <a:p>
            <a:endParaRPr lang="nb-NO" sz="1400" dirty="0">
              <a:solidFill>
                <a:schemeClr val="tx1"/>
              </a:solidFill>
            </a:endParaRPr>
          </a:p>
          <a:p>
            <a:endParaRPr lang="nb-NO" sz="1400" dirty="0" smtClean="0">
              <a:solidFill>
                <a:schemeClr val="tx1"/>
              </a:solidFill>
            </a:endParaRPr>
          </a:p>
          <a:p>
            <a:endParaRPr lang="nb-NO" sz="1400" dirty="0">
              <a:solidFill>
                <a:schemeClr val="tx1"/>
              </a:solidFill>
            </a:endParaRPr>
          </a:p>
          <a:p>
            <a:endParaRPr lang="nb-NO" sz="1400" dirty="0" smtClean="0">
              <a:solidFill>
                <a:schemeClr val="tx1"/>
              </a:solidFill>
            </a:endParaRPr>
          </a:p>
          <a:p>
            <a:pPr lvl="1"/>
            <a:endParaRPr lang="nb-NO" sz="1400" dirty="0" smtClean="0">
              <a:solidFill>
                <a:schemeClr val="tx1"/>
              </a:solidFill>
            </a:endParaRPr>
          </a:p>
          <a:p>
            <a:pPr lvl="1"/>
            <a:endParaRPr lang="nb-NO" sz="14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79632" y="299580"/>
            <a:ext cx="11912368" cy="775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endParaRPr lang="nb-NO" sz="12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nb-NO" sz="1200" b="1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nb-NO" sz="12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nb-NO" sz="1200" b="1" dirty="0">
                <a:solidFill>
                  <a:schemeClr val="accent5">
                    <a:lumMod val="50000"/>
                  </a:schemeClr>
                </a:solidFill>
              </a:rPr>
              <a:t>HOVEDFUNN </a:t>
            </a:r>
            <a:r>
              <a:rPr lang="nb-NO" sz="1200" b="1" dirty="0" smtClean="0">
                <a:solidFill>
                  <a:schemeClr val="accent5">
                    <a:lumMod val="50000"/>
                  </a:schemeClr>
                </a:solidFill>
              </a:rPr>
              <a:t>#5 </a:t>
            </a:r>
            <a:r>
              <a:rPr lang="nb-NO" sz="1200" b="1" dirty="0">
                <a:solidFill>
                  <a:schemeClr val="accent5">
                    <a:lumMod val="50000"/>
                  </a:schemeClr>
                </a:solidFill>
              </a:rPr>
              <a:t>– </a:t>
            </a:r>
            <a:r>
              <a:rPr lang="nb-NO" sz="1200" b="1" dirty="0" smtClean="0">
                <a:solidFill>
                  <a:schemeClr val="accent5">
                    <a:lumMod val="50000"/>
                  </a:schemeClr>
                </a:solidFill>
              </a:rPr>
              <a:t>REGISTRERE SEG</a:t>
            </a:r>
          </a:p>
          <a:p>
            <a:r>
              <a:rPr lang="nb-NO" sz="10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nb-NO" sz="2200" b="1" dirty="0">
                <a:solidFill>
                  <a:schemeClr val="accent5">
                    <a:lumMod val="50000"/>
                  </a:schemeClr>
                </a:solidFill>
              </a:rPr>
              <a:t/>
            </a:r>
            <a:br>
              <a:rPr lang="nb-NO" sz="2200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nb-NO" sz="2200" b="1" dirty="0">
                <a:solidFill>
                  <a:schemeClr val="accent5">
                    <a:lumMod val="50000"/>
                  </a:schemeClr>
                </a:solidFill>
              </a:rPr>
              <a:t>Søknads- og registreringsprosesser bærer preg av mye papirskjema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9326475" y="1669353"/>
            <a:ext cx="2720113" cy="2044187"/>
            <a:chOff x="5554261" y="2464791"/>
            <a:chExt cx="2390455" cy="1768046"/>
          </a:xfrm>
          <a:solidFill>
            <a:schemeClr val="bg2">
              <a:lumMod val="75000"/>
            </a:schemeClr>
          </a:solidFill>
        </p:grpSpPr>
        <p:sp>
          <p:nvSpPr>
            <p:cNvPr id="22" name="Oval 21"/>
            <p:cNvSpPr/>
            <p:nvPr/>
          </p:nvSpPr>
          <p:spPr>
            <a:xfrm>
              <a:off x="5991909" y="2464791"/>
              <a:ext cx="1952807" cy="1768046"/>
            </a:xfrm>
            <a:prstGeom prst="ellipse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defTabSz="584200" eaLnBrk="1" fontAlgn="auto" latinLnBrk="1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</a:pPr>
              <a:endParaRPr lang="en-US" sz="2400" kern="0" dirty="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3" name="Right Triangle 22"/>
            <p:cNvSpPr/>
            <p:nvPr/>
          </p:nvSpPr>
          <p:spPr>
            <a:xfrm rot="13751249">
              <a:off x="5652899" y="2867995"/>
              <a:ext cx="1165546" cy="1362821"/>
            </a:xfrm>
            <a:prstGeom prst="rtTriangle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defTabSz="584200" eaLnBrk="1" fontAlgn="auto" latinLnBrk="1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</a:pPr>
              <a:endParaRPr lang="en-US" sz="2400" kern="0" dirty="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10074792" y="2262096"/>
            <a:ext cx="1828683" cy="978729"/>
          </a:xfrm>
          <a:prstGeom prst="rect">
            <a:avLst/>
          </a:prstGeom>
        </p:spPr>
        <p:txBody>
          <a:bodyPr wrap="square" numCol="1" spcCol="432000" anchor="ctr">
            <a:spAutoFit/>
          </a:bodyPr>
          <a:lstStyle/>
          <a:p>
            <a:pPr algn="ctr" defTabSz="430182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nb-NO" sz="1200" i="1" kern="0" dirty="0" smtClean="0">
                <a:solidFill>
                  <a:srgbClr val="FFFFFF"/>
                </a:solidFill>
                <a:latin typeface="Calibri"/>
                <a:cs typeface="Arial"/>
                <a:sym typeface="Helvetica Light"/>
              </a:rPr>
              <a:t>«Håndskrevne skjema er håpløst vanskelig å tyde»</a:t>
            </a:r>
          </a:p>
          <a:p>
            <a:pPr algn="ctr" defTabSz="430182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nb-NO" sz="1200" i="1" kern="0" dirty="0" smtClean="0">
              <a:solidFill>
                <a:srgbClr val="FFFFFF"/>
              </a:solidFill>
              <a:latin typeface="Calibri"/>
              <a:cs typeface="Arial"/>
              <a:sym typeface="Helvetica Light"/>
            </a:endParaRPr>
          </a:p>
          <a:p>
            <a:pPr algn="ctr" defTabSz="430182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nb-NO" sz="1200" b="1" i="1" kern="0" dirty="0" smtClean="0">
                <a:solidFill>
                  <a:srgbClr val="FFFFFF"/>
                </a:solidFill>
                <a:latin typeface="Calibri"/>
                <a:cs typeface="Arial"/>
                <a:sym typeface="Helvetica Light"/>
              </a:rPr>
              <a:t>- Rådgiver, SUA</a:t>
            </a:r>
            <a:endParaRPr lang="nb-NO" sz="1100" b="1" i="1" kern="0" dirty="0">
              <a:solidFill>
                <a:srgbClr val="FFFFFF"/>
              </a:solidFill>
              <a:latin typeface="Calibri"/>
              <a:cs typeface="Arial"/>
              <a:sym typeface="Helvetica Ligh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37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019255" y="5960874"/>
            <a:ext cx="3001919" cy="187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1000" dirty="0" smtClean="0">
                <a:solidFill>
                  <a:schemeClr val="bg2">
                    <a:lumMod val="25000"/>
                  </a:schemeClr>
                </a:solidFill>
              </a:rPr>
              <a:t>Skjemautvalg på SUA i Oslo</a:t>
            </a:r>
            <a:endParaRPr lang="nb-NO" sz="10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90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212" name="think-cell Slide" r:id="rId5" imgW="530" imgH="528" progId="TCLayout.ActiveDocument.1">
                  <p:embed/>
                </p:oleObj>
              </mc:Choice>
              <mc:Fallback>
                <p:oleObj name="think-cell Slide" r:id="rId5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187562" y="1405193"/>
            <a:ext cx="5849687" cy="3473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1200" dirty="0" smtClean="0">
                <a:solidFill>
                  <a:schemeClr val="tx1"/>
                </a:solidFill>
              </a:rPr>
              <a:t> </a:t>
            </a:r>
          </a:p>
          <a:p>
            <a:endParaRPr lang="nb-NO" sz="1200" dirty="0">
              <a:solidFill>
                <a:schemeClr val="tx1"/>
              </a:solidFill>
            </a:endParaRPr>
          </a:p>
          <a:p>
            <a:endParaRPr lang="nb-NO" sz="1200" dirty="0" smtClean="0">
              <a:solidFill>
                <a:schemeClr val="tx1"/>
              </a:solidFill>
            </a:endParaRPr>
          </a:p>
          <a:p>
            <a:pPr lvl="1"/>
            <a:endParaRPr lang="nb-NO" sz="1200" dirty="0" smtClean="0">
              <a:solidFill>
                <a:schemeClr val="tx1"/>
              </a:solidFill>
            </a:endParaRPr>
          </a:p>
          <a:p>
            <a:pPr lvl="1"/>
            <a:endParaRPr lang="nb-NO" sz="12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39962" y="1443292"/>
            <a:ext cx="6175138" cy="3473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1400" dirty="0" smtClean="0">
                <a:solidFill>
                  <a:schemeClr val="tx1"/>
                </a:solidFill>
              </a:rPr>
              <a:t>Skatteetaten i samarbeid med </a:t>
            </a:r>
            <a:r>
              <a:rPr lang="nb-NO" sz="1400" dirty="0" err="1" smtClean="0">
                <a:solidFill>
                  <a:schemeClr val="tx1"/>
                </a:solidFill>
              </a:rPr>
              <a:t>Difi</a:t>
            </a:r>
            <a:r>
              <a:rPr lang="nb-NO" sz="1400" dirty="0" smtClean="0">
                <a:solidFill>
                  <a:schemeClr val="tx1"/>
                </a:solidFill>
              </a:rPr>
              <a:t> utarbeider en ny løsning for søknad om skattekort og D-nummer. I den nye løsningen vil søknadsprosessen utføres på følgende måte:</a:t>
            </a:r>
          </a:p>
          <a:p>
            <a:endParaRPr lang="nb-NO" sz="1400" dirty="0" smtClean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400" dirty="0">
                <a:solidFill>
                  <a:schemeClr val="tx1"/>
                </a:solidFill>
              </a:rPr>
              <a:t>Arbeidsgiver sender inn elektronisk søknad på vegne av </a:t>
            </a:r>
            <a:r>
              <a:rPr lang="nb-NO" sz="1400" dirty="0" smtClean="0">
                <a:solidFill>
                  <a:schemeClr val="tx1"/>
                </a:solidFill>
              </a:rPr>
              <a:t>arbeidstakeren.</a:t>
            </a:r>
            <a:endParaRPr lang="ru-RU" sz="1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sz="1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400" dirty="0">
                <a:solidFill>
                  <a:schemeClr val="tx1"/>
                </a:solidFill>
              </a:rPr>
              <a:t>Arbeidstakeren møter opp på </a:t>
            </a:r>
            <a:r>
              <a:rPr lang="nb-NO" sz="1400" dirty="0" smtClean="0">
                <a:solidFill>
                  <a:schemeClr val="tx1"/>
                </a:solidFill>
              </a:rPr>
              <a:t>skattekontor </a:t>
            </a:r>
            <a:r>
              <a:rPr lang="nb-NO" sz="1400" dirty="0">
                <a:solidFill>
                  <a:schemeClr val="tx1"/>
                </a:solidFill>
              </a:rPr>
              <a:t>med </a:t>
            </a:r>
            <a:r>
              <a:rPr lang="nb-NO" sz="1400" dirty="0" smtClean="0">
                <a:solidFill>
                  <a:schemeClr val="tx1"/>
                </a:solidFill>
              </a:rPr>
              <a:t>ID-kontroll </a:t>
            </a:r>
            <a:r>
              <a:rPr lang="nb-NO" sz="1400" dirty="0">
                <a:solidFill>
                  <a:schemeClr val="tx1"/>
                </a:solidFill>
              </a:rPr>
              <a:t>med </a:t>
            </a:r>
            <a:r>
              <a:rPr lang="nb-NO" sz="1400" dirty="0" smtClean="0">
                <a:solidFill>
                  <a:schemeClr val="tx1"/>
                </a:solidFill>
              </a:rPr>
              <a:t>pass (arbeidsgiver registrerer </a:t>
            </a:r>
            <a:r>
              <a:rPr lang="nb-NO" sz="1400" dirty="0">
                <a:solidFill>
                  <a:schemeClr val="tx1"/>
                </a:solidFill>
              </a:rPr>
              <a:t>passnummer i søknaden) og </a:t>
            </a:r>
            <a:r>
              <a:rPr lang="nb-NO" sz="1400" dirty="0" smtClean="0">
                <a:solidFill>
                  <a:schemeClr val="tx1"/>
                </a:solidFill>
              </a:rPr>
              <a:t>mobiltelefon.</a:t>
            </a:r>
            <a:endParaRPr lang="ru-RU" sz="1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1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400" dirty="0">
                <a:solidFill>
                  <a:schemeClr val="tx1"/>
                </a:solidFill>
              </a:rPr>
              <a:t>Saksbehandler i </a:t>
            </a:r>
            <a:r>
              <a:rPr lang="nb-NO" sz="1400" dirty="0" smtClean="0">
                <a:solidFill>
                  <a:schemeClr val="tx1"/>
                </a:solidFill>
              </a:rPr>
              <a:t>skranken </a:t>
            </a:r>
            <a:r>
              <a:rPr lang="nb-NO" sz="1400" dirty="0">
                <a:solidFill>
                  <a:schemeClr val="tx1"/>
                </a:solidFill>
              </a:rPr>
              <a:t>får opp søknaden ut fra </a:t>
            </a:r>
            <a:r>
              <a:rPr lang="nb-NO" sz="1400" dirty="0" smtClean="0">
                <a:solidFill>
                  <a:schemeClr val="tx1"/>
                </a:solidFill>
              </a:rPr>
              <a:t>passnummer.</a:t>
            </a:r>
            <a:endParaRPr lang="ru-RU" sz="1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sz="1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400" dirty="0">
                <a:solidFill>
                  <a:schemeClr val="tx1"/>
                </a:solidFill>
              </a:rPr>
              <a:t>Saksbehandler sjekker </a:t>
            </a:r>
            <a:r>
              <a:rPr lang="nb-NO" sz="1400" dirty="0" smtClean="0">
                <a:solidFill>
                  <a:schemeClr val="tx1"/>
                </a:solidFill>
              </a:rPr>
              <a:t>pass/identitet.</a:t>
            </a:r>
            <a:endParaRPr lang="ru-RU" sz="1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sz="1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400" dirty="0">
                <a:solidFill>
                  <a:schemeClr val="tx1"/>
                </a:solidFill>
              </a:rPr>
              <a:t>Saksbehandler registrerer arbeidstakers </a:t>
            </a:r>
            <a:r>
              <a:rPr lang="nb-NO" sz="1400" dirty="0" smtClean="0">
                <a:solidFill>
                  <a:schemeClr val="tx1"/>
                </a:solidFill>
              </a:rPr>
              <a:t>mobilnummer.</a:t>
            </a:r>
            <a:endParaRPr lang="ru-RU" sz="1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sz="1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400" dirty="0">
                <a:solidFill>
                  <a:schemeClr val="tx1"/>
                </a:solidFill>
              </a:rPr>
              <a:t>Saksbehandler hjelper arbeidstaker å bli elektronisk bruker ved å følge lenke til tjeneste som arbeidstaker mottar på </a:t>
            </a:r>
            <a:r>
              <a:rPr lang="nb-NO" sz="1400" dirty="0" smtClean="0">
                <a:solidFill>
                  <a:schemeClr val="tx1"/>
                </a:solidFill>
              </a:rPr>
              <a:t>mobil.</a:t>
            </a:r>
            <a:endParaRPr lang="ru-RU" sz="1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sz="1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400" dirty="0">
                <a:solidFill>
                  <a:schemeClr val="tx1"/>
                </a:solidFill>
              </a:rPr>
              <a:t>Arbeidstaker forlater kontoret med </a:t>
            </a:r>
            <a:r>
              <a:rPr lang="nb-NO" sz="1400" dirty="0" smtClean="0">
                <a:solidFill>
                  <a:schemeClr val="tx1"/>
                </a:solidFill>
              </a:rPr>
              <a:t>D-nummer </a:t>
            </a:r>
            <a:r>
              <a:rPr lang="nb-NO" sz="1400" dirty="0">
                <a:solidFill>
                  <a:schemeClr val="tx1"/>
                </a:solidFill>
              </a:rPr>
              <a:t>og elektronisk </a:t>
            </a:r>
            <a:r>
              <a:rPr lang="nb-NO" sz="1400" dirty="0" smtClean="0">
                <a:solidFill>
                  <a:schemeClr val="tx1"/>
                </a:solidFill>
              </a:rPr>
              <a:t>bruker / </a:t>
            </a:r>
            <a:r>
              <a:rPr lang="nb-NO" sz="1400" dirty="0" err="1" smtClean="0">
                <a:solidFill>
                  <a:schemeClr val="tx1"/>
                </a:solidFill>
              </a:rPr>
              <a:t>MinID</a:t>
            </a:r>
            <a:r>
              <a:rPr lang="nb-NO" sz="1400" dirty="0" smtClean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sz="1400" dirty="0">
              <a:solidFill>
                <a:schemeClr val="tx1"/>
              </a:solidFill>
            </a:endParaRPr>
          </a:p>
          <a:p>
            <a:r>
              <a:rPr lang="nb-NO" sz="1400" dirty="0" smtClean="0">
                <a:solidFill>
                  <a:schemeClr val="tx1"/>
                </a:solidFill>
              </a:rPr>
              <a:t>Løsningen ferdigstilles andre halvår 2017.</a:t>
            </a:r>
            <a:endParaRPr lang="nb-NO" sz="1400" dirty="0">
              <a:solidFill>
                <a:schemeClr val="tx1"/>
              </a:solidFill>
            </a:endParaRPr>
          </a:p>
          <a:p>
            <a:r>
              <a:rPr lang="nb-NO" sz="1400" dirty="0">
                <a:solidFill>
                  <a:schemeClr val="tx1"/>
                </a:solidFill>
              </a:rPr>
              <a:t>	</a:t>
            </a:r>
            <a:endParaRPr lang="nb-NO" sz="1400" i="1" dirty="0">
              <a:solidFill>
                <a:srgbClr val="FF0000"/>
              </a:solidFill>
            </a:endParaRPr>
          </a:p>
          <a:p>
            <a:endParaRPr lang="nb-NO" sz="1400" dirty="0">
              <a:solidFill>
                <a:schemeClr val="tx1"/>
              </a:solidFill>
            </a:endParaRPr>
          </a:p>
          <a:p>
            <a:endParaRPr lang="nb-NO" sz="1400" dirty="0">
              <a:solidFill>
                <a:schemeClr val="tx1"/>
              </a:solidFill>
            </a:endParaRPr>
          </a:p>
          <a:p>
            <a:endParaRPr lang="nb-NO" sz="1400" dirty="0" smtClean="0">
              <a:solidFill>
                <a:schemeClr val="tx1"/>
              </a:solidFill>
            </a:endParaRPr>
          </a:p>
          <a:p>
            <a:endParaRPr lang="nb-NO" sz="1400" dirty="0">
              <a:solidFill>
                <a:schemeClr val="tx1"/>
              </a:solidFill>
            </a:endParaRPr>
          </a:p>
          <a:p>
            <a:endParaRPr lang="nb-NO" sz="1400" dirty="0" smtClean="0">
              <a:solidFill>
                <a:schemeClr val="tx1"/>
              </a:solidFill>
            </a:endParaRPr>
          </a:p>
          <a:p>
            <a:pPr lvl="1"/>
            <a:endParaRPr lang="nb-NO" sz="1400" dirty="0" smtClean="0">
              <a:solidFill>
                <a:schemeClr val="tx1"/>
              </a:solidFill>
            </a:endParaRPr>
          </a:p>
          <a:p>
            <a:pPr lvl="1"/>
            <a:endParaRPr lang="nb-NO" sz="14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79632" y="299580"/>
            <a:ext cx="11912368" cy="775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endParaRPr lang="nb-NO" sz="12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nb-NO" sz="1200" b="1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nb-NO" sz="12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nb-NO" sz="1200" b="1" dirty="0">
                <a:solidFill>
                  <a:schemeClr val="accent5">
                    <a:lumMod val="50000"/>
                  </a:schemeClr>
                </a:solidFill>
              </a:rPr>
              <a:t>HOVEDFUNN </a:t>
            </a:r>
            <a:r>
              <a:rPr lang="nb-NO" sz="1200" b="1" dirty="0" smtClean="0">
                <a:solidFill>
                  <a:schemeClr val="accent5">
                    <a:lumMod val="50000"/>
                  </a:schemeClr>
                </a:solidFill>
              </a:rPr>
              <a:t>#5 </a:t>
            </a:r>
            <a:r>
              <a:rPr lang="nb-NO" sz="1200" b="1" dirty="0">
                <a:solidFill>
                  <a:schemeClr val="accent5">
                    <a:lumMod val="50000"/>
                  </a:schemeClr>
                </a:solidFill>
              </a:rPr>
              <a:t>– </a:t>
            </a:r>
            <a:r>
              <a:rPr lang="nb-NO" sz="1200" b="1" dirty="0" smtClean="0">
                <a:solidFill>
                  <a:schemeClr val="accent5">
                    <a:lumMod val="50000"/>
                  </a:schemeClr>
                </a:solidFill>
              </a:rPr>
              <a:t>Supplerende informasjon</a:t>
            </a:r>
          </a:p>
          <a:p>
            <a:endParaRPr lang="nb-NO" sz="10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nb-NO" sz="2200" b="1" dirty="0" smtClean="0">
                <a:solidFill>
                  <a:schemeClr val="accent5">
                    <a:lumMod val="50000"/>
                  </a:schemeClr>
                </a:solidFill>
              </a:rPr>
              <a:t>Den nye løsningen fra Skatteetaten og </a:t>
            </a:r>
            <a:r>
              <a:rPr lang="nb-NO" sz="2200" b="1" dirty="0" err="1" smtClean="0">
                <a:solidFill>
                  <a:schemeClr val="accent5">
                    <a:lumMod val="50000"/>
                  </a:schemeClr>
                </a:solidFill>
              </a:rPr>
              <a:t>Difi</a:t>
            </a:r>
            <a:r>
              <a:rPr lang="nb-NO" sz="2200" b="1" dirty="0" smtClean="0">
                <a:solidFill>
                  <a:schemeClr val="accent5">
                    <a:lumMod val="50000"/>
                  </a:schemeClr>
                </a:solidFill>
              </a:rPr>
              <a:t> vil forenkle registreringsprosessen</a:t>
            </a:r>
            <a:endParaRPr lang="nb-NO" sz="2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60" r="20671" b="108"/>
          <a:stretch/>
        </p:blipFill>
        <p:spPr>
          <a:xfrm>
            <a:off x="6515099" y="1536811"/>
            <a:ext cx="5361709" cy="450810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5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434" name="think-cell Slide" r:id="rId5" imgW="530" imgH="528" progId="TCLayout.ActiveDocument.1">
                  <p:embed/>
                </p:oleObj>
              </mc:Choice>
              <mc:Fallback>
                <p:oleObj name="think-cell Slide" r:id="rId5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187562" y="1405193"/>
            <a:ext cx="5849687" cy="3473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1200" dirty="0" smtClean="0">
                <a:solidFill>
                  <a:schemeClr val="tx1"/>
                </a:solidFill>
              </a:rPr>
              <a:t> </a:t>
            </a:r>
          </a:p>
          <a:p>
            <a:endParaRPr lang="nb-NO" sz="1200" dirty="0">
              <a:solidFill>
                <a:schemeClr val="tx1"/>
              </a:solidFill>
            </a:endParaRPr>
          </a:p>
          <a:p>
            <a:endParaRPr lang="nb-NO" sz="1200" dirty="0" smtClean="0">
              <a:solidFill>
                <a:schemeClr val="tx1"/>
              </a:solidFill>
            </a:endParaRPr>
          </a:p>
          <a:p>
            <a:pPr lvl="1"/>
            <a:endParaRPr lang="nb-NO" sz="1200" dirty="0" smtClean="0">
              <a:solidFill>
                <a:schemeClr val="tx1"/>
              </a:solidFill>
            </a:endParaRPr>
          </a:p>
          <a:p>
            <a:pPr lvl="1"/>
            <a:endParaRPr lang="nb-NO" sz="1200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59771" y="5703022"/>
            <a:ext cx="5786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b-NO" sz="1200" dirty="0"/>
          </a:p>
          <a:p>
            <a:endParaRPr lang="nb-NO" sz="1200" dirty="0" smtClean="0"/>
          </a:p>
        </p:txBody>
      </p:sp>
      <p:sp>
        <p:nvSpPr>
          <p:cNvPr id="35" name="Rectangle 34"/>
          <p:cNvSpPr/>
          <p:nvPr/>
        </p:nvSpPr>
        <p:spPr>
          <a:xfrm>
            <a:off x="339963" y="1557593"/>
            <a:ext cx="5774064" cy="3473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1400" dirty="0">
                <a:solidFill>
                  <a:schemeClr val="tx1"/>
                </a:solidFill>
              </a:rPr>
              <a:t>Både arbeidsinnvandrere og saksbehandlere opplever at språk er en stor utfordring i søknads- og registreringsprosesser. Til tross for at SUA har flere tolker tilgjengelig, og at skjemaene er «oversatt» til de vanligste språkene, tar prosessene ekstra lang tid på grunn av språkutfordringer.</a:t>
            </a:r>
            <a:br>
              <a:rPr lang="nb-NO" sz="1400" dirty="0">
                <a:solidFill>
                  <a:schemeClr val="tx1"/>
                </a:solidFill>
              </a:rPr>
            </a:br>
            <a:endParaRPr lang="nb-NO" sz="1400" dirty="0">
              <a:solidFill>
                <a:schemeClr val="tx1"/>
              </a:solidFill>
            </a:endParaRPr>
          </a:p>
          <a:p>
            <a:r>
              <a:rPr lang="nb-NO" sz="1400" b="1" dirty="0" smtClean="0">
                <a:solidFill>
                  <a:schemeClr val="tx1"/>
                </a:solidFill>
              </a:rPr>
              <a:t>Begrenset tilgjengelighet på forskjellige språk</a:t>
            </a:r>
          </a:p>
          <a:p>
            <a:r>
              <a:rPr lang="nb-NO" sz="1400" dirty="0" smtClean="0">
                <a:solidFill>
                  <a:schemeClr val="tx1"/>
                </a:solidFill>
              </a:rPr>
              <a:t>Flere skjemaer </a:t>
            </a:r>
            <a:r>
              <a:rPr lang="nb-NO" sz="1400" dirty="0">
                <a:solidFill>
                  <a:schemeClr val="tx1"/>
                </a:solidFill>
              </a:rPr>
              <a:t>hos SUA Oslo </a:t>
            </a:r>
            <a:r>
              <a:rPr lang="nb-NO" sz="1400" dirty="0" smtClean="0">
                <a:solidFill>
                  <a:schemeClr val="tx1"/>
                </a:solidFill>
              </a:rPr>
              <a:t>mangler oversettelser til flere "vanlige" språk. Skjemaene er derfor «manuelt oversatt</a:t>
            </a:r>
            <a:r>
              <a:rPr lang="nb-NO" sz="1400" dirty="0">
                <a:solidFill>
                  <a:schemeClr val="tx1"/>
                </a:solidFill>
              </a:rPr>
              <a:t>» </a:t>
            </a:r>
            <a:r>
              <a:rPr lang="nb-NO" sz="1400" dirty="0" smtClean="0">
                <a:solidFill>
                  <a:schemeClr val="tx1"/>
                </a:solidFill>
              </a:rPr>
              <a:t>til språk </a:t>
            </a:r>
            <a:r>
              <a:rPr lang="nb-NO" sz="1400" dirty="0">
                <a:solidFill>
                  <a:schemeClr val="tx1"/>
                </a:solidFill>
              </a:rPr>
              <a:t>som </a:t>
            </a:r>
            <a:r>
              <a:rPr lang="nb-NO" sz="1400" dirty="0" smtClean="0">
                <a:solidFill>
                  <a:schemeClr val="tx1"/>
                </a:solidFill>
              </a:rPr>
              <a:t>spansk og fransk. </a:t>
            </a:r>
            <a:r>
              <a:rPr lang="nb-NO" sz="1400" dirty="0">
                <a:solidFill>
                  <a:schemeClr val="tx1"/>
                </a:solidFill>
              </a:rPr>
              <a:t>Arbeidsinnvandrerne må derfor bruke det oversatte skjemaet, og fylle inn informasjonen i et tilsvarende skjema på norsk eller engelsk. Søknadsskjema for melding om flytting til Norge (søknad om </a:t>
            </a:r>
            <a:r>
              <a:rPr lang="nb-NO" sz="1400" dirty="0" smtClean="0">
                <a:solidFill>
                  <a:schemeClr val="tx1"/>
                </a:solidFill>
              </a:rPr>
              <a:t>fødselsnummer) </a:t>
            </a:r>
            <a:r>
              <a:rPr lang="nb-NO" sz="1400" dirty="0">
                <a:solidFill>
                  <a:schemeClr val="tx1"/>
                </a:solidFill>
              </a:rPr>
              <a:t>er kun tilgjengelig på norsk og engelsk</a:t>
            </a:r>
            <a:r>
              <a:rPr lang="nb-NO" sz="1400" dirty="0" smtClean="0">
                <a:solidFill>
                  <a:schemeClr val="tx1"/>
                </a:solidFill>
              </a:rPr>
              <a:t>.</a:t>
            </a:r>
          </a:p>
          <a:p>
            <a:endParaRPr lang="nb-NO" sz="1400" dirty="0">
              <a:solidFill>
                <a:schemeClr val="tx1"/>
              </a:solidFill>
            </a:endParaRPr>
          </a:p>
          <a:p>
            <a:r>
              <a:rPr lang="nb-NO" sz="1400" b="1" dirty="0" smtClean="0">
                <a:solidFill>
                  <a:schemeClr val="tx1"/>
                </a:solidFill>
              </a:rPr>
              <a:t>Språkutfordringer medfører forsinkelser og feil</a:t>
            </a:r>
            <a:endParaRPr lang="nb-NO" sz="1400" b="1" dirty="0">
              <a:solidFill>
                <a:schemeClr val="tx1"/>
              </a:solidFill>
            </a:endParaRPr>
          </a:p>
          <a:p>
            <a:r>
              <a:rPr lang="nb-NO" sz="1400" dirty="0">
                <a:solidFill>
                  <a:schemeClr val="tx1"/>
                </a:solidFill>
              </a:rPr>
              <a:t>Ved observasjon bak skranken hos SUA Oslo la vi merke til at det ble mye forsinkelser i prosessene i påvente av at den rette tolken skulle bli ledig. I tillegg gikk det mye tid på at arbeidsinnvandreren hadde misforstått og fylt ut feil informasjon, eller ikke fylt ut i det hele tatt.</a:t>
            </a:r>
          </a:p>
          <a:p>
            <a:endParaRPr lang="nb-NO" sz="1400" i="1" dirty="0">
              <a:solidFill>
                <a:schemeClr val="tx1"/>
              </a:solidFill>
            </a:endParaRPr>
          </a:p>
          <a:p>
            <a:endParaRPr lang="nb-NO" sz="1400" dirty="0">
              <a:solidFill>
                <a:schemeClr val="tx1"/>
              </a:solidFill>
            </a:endParaRPr>
          </a:p>
          <a:p>
            <a:r>
              <a:rPr lang="nb-NO" sz="1400" dirty="0">
                <a:solidFill>
                  <a:schemeClr val="tx1"/>
                </a:solidFill>
              </a:rPr>
              <a:t>	</a:t>
            </a:r>
            <a:endParaRPr lang="nb-NO" sz="1400" i="1" dirty="0">
              <a:solidFill>
                <a:srgbClr val="FF0000"/>
              </a:solidFill>
            </a:endParaRPr>
          </a:p>
          <a:p>
            <a:endParaRPr lang="nb-NO" sz="1400" dirty="0">
              <a:solidFill>
                <a:schemeClr val="tx1"/>
              </a:solidFill>
            </a:endParaRPr>
          </a:p>
          <a:p>
            <a:endParaRPr lang="nb-NO" sz="1400" dirty="0">
              <a:solidFill>
                <a:schemeClr val="tx1"/>
              </a:solidFill>
            </a:endParaRPr>
          </a:p>
          <a:p>
            <a:endParaRPr lang="nb-NO" sz="1400" dirty="0" smtClean="0">
              <a:solidFill>
                <a:schemeClr val="tx1"/>
              </a:solidFill>
            </a:endParaRPr>
          </a:p>
          <a:p>
            <a:endParaRPr lang="nb-NO" sz="1400" dirty="0">
              <a:solidFill>
                <a:schemeClr val="tx1"/>
              </a:solidFill>
            </a:endParaRPr>
          </a:p>
          <a:p>
            <a:endParaRPr lang="nb-NO" sz="1400" dirty="0" smtClean="0">
              <a:solidFill>
                <a:schemeClr val="tx1"/>
              </a:solidFill>
            </a:endParaRPr>
          </a:p>
          <a:p>
            <a:pPr lvl="1"/>
            <a:endParaRPr lang="nb-NO" sz="1400" dirty="0" smtClean="0">
              <a:solidFill>
                <a:schemeClr val="tx1"/>
              </a:solidFill>
            </a:endParaRPr>
          </a:p>
          <a:p>
            <a:pPr lvl="1"/>
            <a:endParaRPr lang="nb-NO" sz="14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79632" y="299580"/>
            <a:ext cx="11912368" cy="775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endParaRPr lang="nb-NO" sz="12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nb-NO" sz="1200" b="1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nb-NO" sz="12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nb-NO" sz="1200" b="1" dirty="0">
                <a:solidFill>
                  <a:schemeClr val="accent5">
                    <a:lumMod val="50000"/>
                  </a:schemeClr>
                </a:solidFill>
              </a:rPr>
              <a:t>HOVEDFUNN </a:t>
            </a:r>
            <a:r>
              <a:rPr lang="nb-NO" sz="1200" b="1" dirty="0" smtClean="0">
                <a:solidFill>
                  <a:schemeClr val="accent5">
                    <a:lumMod val="50000"/>
                  </a:schemeClr>
                </a:solidFill>
              </a:rPr>
              <a:t>#6 </a:t>
            </a:r>
            <a:r>
              <a:rPr lang="nb-NO" sz="1200" b="1" dirty="0">
                <a:solidFill>
                  <a:schemeClr val="accent5">
                    <a:lumMod val="50000"/>
                  </a:schemeClr>
                </a:solidFill>
              </a:rPr>
              <a:t>– </a:t>
            </a:r>
            <a:r>
              <a:rPr lang="nb-NO" sz="1200" b="1" dirty="0" smtClean="0">
                <a:solidFill>
                  <a:schemeClr val="accent5">
                    <a:lumMod val="50000"/>
                  </a:schemeClr>
                </a:solidFill>
              </a:rPr>
              <a:t>REGISTRERE SEG</a:t>
            </a:r>
            <a:endParaRPr lang="nb-NO" sz="1200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nb-NO" sz="10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nb-NO" sz="2200" b="1" dirty="0" smtClean="0">
                <a:solidFill>
                  <a:schemeClr val="accent5">
                    <a:lumMod val="50000"/>
                  </a:schemeClr>
                </a:solidFill>
              </a:rPr>
              <a:t/>
            </a:r>
            <a:br>
              <a:rPr lang="nb-NO" sz="2200" b="1" dirty="0" smtClean="0">
                <a:solidFill>
                  <a:schemeClr val="accent5">
                    <a:lumMod val="50000"/>
                  </a:schemeClr>
                </a:solidFill>
              </a:rPr>
            </a:br>
            <a:r>
              <a:rPr lang="nb-NO" sz="2200" b="1" dirty="0" smtClean="0">
                <a:solidFill>
                  <a:schemeClr val="accent5">
                    <a:lumMod val="50000"/>
                  </a:schemeClr>
                </a:solidFill>
              </a:rPr>
              <a:t>Språk er et hinder for effektive søknads- og registreringsprosesser hos SUA</a:t>
            </a:r>
            <a:endParaRPr lang="nb-NO" sz="2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1" t="3626" r="5109" b="4679"/>
          <a:stretch/>
        </p:blipFill>
        <p:spPr>
          <a:xfrm>
            <a:off x="6486904" y="1517654"/>
            <a:ext cx="3001919" cy="4185368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9715956" y="1557593"/>
            <a:ext cx="2047783" cy="2370807"/>
            <a:chOff x="5991909" y="2464791"/>
            <a:chExt cx="1952807" cy="2184105"/>
          </a:xfrm>
          <a:solidFill>
            <a:schemeClr val="bg2">
              <a:lumMod val="75000"/>
            </a:schemeClr>
          </a:solidFill>
        </p:grpSpPr>
        <p:sp>
          <p:nvSpPr>
            <p:cNvPr id="14" name="Oval 13"/>
            <p:cNvSpPr/>
            <p:nvPr/>
          </p:nvSpPr>
          <p:spPr>
            <a:xfrm>
              <a:off x="5991909" y="2464791"/>
              <a:ext cx="1952807" cy="1768046"/>
            </a:xfrm>
            <a:prstGeom prst="ellipse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defTabSz="584200" eaLnBrk="1" fontAlgn="auto" latinLnBrk="1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</a:pPr>
              <a:endParaRPr lang="en-US" sz="2400" kern="0" dirty="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15" name="Right Triangle 14"/>
            <p:cNvSpPr/>
            <p:nvPr/>
          </p:nvSpPr>
          <p:spPr>
            <a:xfrm rot="8606906">
              <a:off x="6484562" y="3265190"/>
              <a:ext cx="1093713" cy="1383706"/>
            </a:xfrm>
            <a:prstGeom prst="rtTriangle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defTabSz="584200" eaLnBrk="1" fontAlgn="auto" latinLnBrk="1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</a:pPr>
              <a:endParaRPr lang="en-US" sz="2400" kern="0" dirty="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9826003" y="1785090"/>
            <a:ext cx="1731799" cy="1421928"/>
          </a:xfrm>
          <a:prstGeom prst="rect">
            <a:avLst/>
          </a:prstGeom>
        </p:spPr>
        <p:txBody>
          <a:bodyPr wrap="square" numCol="1" spcCol="432000" anchor="ctr">
            <a:spAutoFit/>
          </a:bodyPr>
          <a:lstStyle/>
          <a:p>
            <a:pPr algn="ctr" defTabSz="430182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nb-NO" sz="1200" i="1" kern="0" dirty="0" smtClean="0">
                <a:solidFill>
                  <a:srgbClr val="FFFFFF"/>
                </a:solidFill>
                <a:latin typeface="Calibri"/>
                <a:cs typeface="Arial"/>
                <a:sym typeface="Helvetica Light"/>
              </a:rPr>
              <a:t>«Det er ekstra utfordrende med personer som snakker veldig dårlig engelsk»</a:t>
            </a:r>
          </a:p>
          <a:p>
            <a:pPr algn="ctr" defTabSz="430182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nb-NO" sz="1200" i="1" kern="0" dirty="0" smtClean="0">
              <a:solidFill>
                <a:srgbClr val="FFFFFF"/>
              </a:solidFill>
              <a:latin typeface="Calibri"/>
              <a:cs typeface="Arial"/>
              <a:sym typeface="Helvetica Light"/>
            </a:endParaRPr>
          </a:p>
          <a:p>
            <a:pPr algn="ctr" defTabSz="430182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nb-NO" sz="1200" b="1" i="1" kern="0" dirty="0" smtClean="0">
                <a:solidFill>
                  <a:srgbClr val="FFFFFF"/>
                </a:solidFill>
                <a:latin typeface="Calibri"/>
                <a:cs typeface="Arial"/>
                <a:sym typeface="Helvetica Light"/>
              </a:rPr>
              <a:t>- Rådgiver, SUA Oslo</a:t>
            </a:r>
            <a:endParaRPr lang="nb-NO" sz="1100" b="1" i="1" kern="0" dirty="0">
              <a:solidFill>
                <a:srgbClr val="FFFFFF"/>
              </a:solidFill>
              <a:latin typeface="Calibri"/>
              <a:cs typeface="Arial"/>
              <a:sym typeface="Helvetica Light"/>
            </a:endParaRPr>
          </a:p>
        </p:txBody>
      </p:sp>
      <p:sp>
        <p:nvSpPr>
          <p:cNvPr id="20" name="Right Triangle 19"/>
          <p:cNvSpPr/>
          <p:nvPr/>
        </p:nvSpPr>
        <p:spPr>
          <a:xfrm rot="12615168">
            <a:off x="9672970" y="3978644"/>
            <a:ext cx="609824" cy="478800"/>
          </a:xfrm>
          <a:prstGeom prst="rtTriangle">
            <a:avLst/>
          </a:prstGeom>
          <a:solidFill>
            <a:srgbClr val="595959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eaLnBrk="1" fontAlgn="auto" latinLnBrk="1"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2400" kern="0" dirty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9835887" y="3845227"/>
            <a:ext cx="2084767" cy="1857795"/>
            <a:chOff x="9835887" y="3845227"/>
            <a:chExt cx="1821323" cy="1722199"/>
          </a:xfrm>
        </p:grpSpPr>
        <p:sp>
          <p:nvSpPr>
            <p:cNvPr id="17" name="Oval 16"/>
            <p:cNvSpPr/>
            <p:nvPr/>
          </p:nvSpPr>
          <p:spPr>
            <a:xfrm>
              <a:off x="9835887" y="3845227"/>
              <a:ext cx="1821323" cy="1722199"/>
            </a:xfrm>
            <a:prstGeom prst="ellipse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defTabSz="584200" eaLnBrk="1" fontAlgn="auto" latinLnBrk="1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</a:pPr>
              <a:endParaRPr lang="en-US" sz="2400" kern="0" dirty="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987142" y="4065330"/>
              <a:ext cx="1523240" cy="1304473"/>
            </a:xfrm>
            <a:prstGeom prst="rect">
              <a:avLst/>
            </a:prstGeom>
            <a:noFill/>
          </p:spPr>
          <p:txBody>
            <a:bodyPr wrap="square" numCol="1" spcCol="432000" anchor="ctr">
              <a:spAutoFit/>
            </a:bodyPr>
            <a:lstStyle/>
            <a:p>
              <a:pPr algn="ctr" defTabSz="430182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</a:pPr>
              <a:r>
                <a:rPr lang="nb-NO" sz="1200" i="1" kern="0" dirty="0" smtClean="0">
                  <a:solidFill>
                    <a:srgbClr val="FFFFFF"/>
                  </a:solidFill>
                  <a:cs typeface="Arial"/>
                  <a:sym typeface="Helvetica Light"/>
                </a:rPr>
                <a:t>«Kan dere hjelpe meg med å fylle ut dette skjemaet?»</a:t>
              </a:r>
            </a:p>
            <a:p>
              <a:pPr algn="ctr" defTabSz="430182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</a:pPr>
              <a:endParaRPr lang="nb-NO" sz="1200" i="1" kern="0" dirty="0" smtClean="0">
                <a:solidFill>
                  <a:srgbClr val="FFFFFF"/>
                </a:solidFill>
                <a:cs typeface="Arial"/>
                <a:sym typeface="Helvetica Light"/>
              </a:endParaRPr>
            </a:p>
            <a:p>
              <a:pPr algn="ctr" defTabSz="430182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</a:pPr>
              <a:r>
                <a:rPr lang="nb-NO" sz="1200" b="1" i="1" kern="0" dirty="0" smtClean="0">
                  <a:solidFill>
                    <a:srgbClr val="FFFFFF"/>
                  </a:solidFill>
                  <a:cs typeface="Arial"/>
                  <a:sym typeface="Helvetica Light"/>
                </a:rPr>
                <a:t>- Mann, arbeidsinnvandrer</a:t>
              </a:r>
              <a:endParaRPr lang="nb-NO" sz="1200" b="1" i="1" kern="0" dirty="0">
                <a:solidFill>
                  <a:srgbClr val="FFFFFF"/>
                </a:solidFill>
                <a:cs typeface="Arial"/>
                <a:sym typeface="Helvetica Light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39</a:t>
            </a:fld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403084" y="5742203"/>
            <a:ext cx="3001919" cy="187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1000" dirty="0" smtClean="0">
                <a:solidFill>
                  <a:schemeClr val="bg2">
                    <a:lumMod val="25000"/>
                  </a:schemeClr>
                </a:solidFill>
              </a:rPr>
              <a:t>Oversatt skjema på SUA i Oslo</a:t>
            </a:r>
            <a:endParaRPr lang="nb-NO" sz="10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01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4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16524" y="217655"/>
            <a:ext cx="11630067" cy="775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2200" b="1" dirty="0" smtClean="0">
                <a:solidFill>
                  <a:schemeClr val="accent5">
                    <a:lumMod val="50000"/>
                  </a:schemeClr>
                </a:solidFill>
              </a:rPr>
              <a:t>Sammendrag</a:t>
            </a:r>
            <a:endParaRPr lang="nb-NO" sz="2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6524" y="723146"/>
            <a:ext cx="11125236" cy="48851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1200" dirty="0" smtClean="0">
                <a:solidFill>
                  <a:schemeClr val="tx1"/>
                </a:solidFill>
              </a:rPr>
              <a:t>Arbeidet </a:t>
            </a:r>
            <a:r>
              <a:rPr lang="nb-NO" sz="1200" dirty="0">
                <a:solidFill>
                  <a:schemeClr val="tx1"/>
                </a:solidFill>
              </a:rPr>
              <a:t>med brukerreisen «Ny i Norge» inngår som en del av SKATE-tiltak 1.1 og </a:t>
            </a:r>
            <a:r>
              <a:rPr lang="nb-NO" sz="1200" dirty="0" smtClean="0">
                <a:solidFill>
                  <a:schemeClr val="tx1"/>
                </a:solidFill>
              </a:rPr>
              <a:t>1.2. Arbeidet fokuserer på case «Arbeidssøker fra EØS-land» og </a:t>
            </a:r>
            <a:r>
              <a:rPr lang="nb-NO" sz="1200" dirty="0">
                <a:solidFill>
                  <a:schemeClr val="tx1"/>
                </a:solidFill>
              </a:rPr>
              <a:t>utføres av alle aktører involvert i </a:t>
            </a:r>
            <a:r>
              <a:rPr lang="nb-NO" sz="1200" dirty="0" smtClean="0">
                <a:solidFill>
                  <a:schemeClr val="tx1"/>
                </a:solidFill>
              </a:rPr>
              <a:t>brukerreisen på </a:t>
            </a:r>
            <a:r>
              <a:rPr lang="nb-NO" sz="1200" dirty="0">
                <a:solidFill>
                  <a:schemeClr val="tx1"/>
                </a:solidFill>
              </a:rPr>
              <a:t>tvers av sektorer. Erfaringene fra arbeidet med brukerreisen «Ny i Norge» skal brukes til å konkretisere metoder for </a:t>
            </a:r>
            <a:r>
              <a:rPr lang="nb-NO" sz="1200" dirty="0" smtClean="0">
                <a:solidFill>
                  <a:schemeClr val="tx1"/>
                </a:solidFill>
              </a:rPr>
              <a:t>enhetlig, </a:t>
            </a:r>
            <a:r>
              <a:rPr lang="nb-NO" sz="1200" dirty="0">
                <a:solidFill>
                  <a:schemeClr val="tx1"/>
                </a:solidFill>
              </a:rPr>
              <a:t>tverrsektoriell tilnærming</a:t>
            </a:r>
            <a:r>
              <a:rPr lang="nb-NO" sz="1200" dirty="0" smtClean="0">
                <a:solidFill>
                  <a:schemeClr val="tx1"/>
                </a:solidFill>
              </a:rPr>
              <a:t>.</a:t>
            </a:r>
          </a:p>
          <a:p>
            <a:endParaRPr lang="nb-NO" sz="1200" dirty="0" smtClean="0">
              <a:solidFill>
                <a:schemeClr val="tx1"/>
              </a:solidFill>
            </a:endParaRPr>
          </a:p>
          <a:p>
            <a:r>
              <a:rPr lang="nb-NO" sz="1200" dirty="0" smtClean="0">
                <a:solidFill>
                  <a:schemeClr val="tx1"/>
                </a:solidFill>
              </a:rPr>
              <a:t>Dagens situasjon ble kartlagt gjennom samtaler med arbeidsinnvandrere, offentlige ansatte og næringsliv og kartlegging av ulike tjenester rettet mot arbeidsinnvandrere. Funn om dagens utfordringer og behov ble bearbeidet i tre arbeidsmøter med prosjektdeltakere. Innsikten ble oppsummert i tre temaer – «Informasjon og veiledning», «Registreringsprosess» og «Tilgang til private og offentlige tjenester». Hovedfunnene er:</a:t>
            </a:r>
          </a:p>
          <a:p>
            <a:endParaRPr lang="nb-NO" sz="300" dirty="0">
              <a:solidFill>
                <a:schemeClr val="tx1"/>
              </a:solidFill>
            </a:endParaRPr>
          </a:p>
          <a:p>
            <a:r>
              <a:rPr lang="nb-NO" sz="1200" dirty="0">
                <a:solidFill>
                  <a:schemeClr val="tx1"/>
                </a:solidFill>
              </a:rPr>
              <a:t> </a:t>
            </a:r>
            <a:r>
              <a:rPr lang="nb-NO" sz="1200" dirty="0" smtClean="0">
                <a:solidFill>
                  <a:schemeClr val="tx1"/>
                </a:solidFill>
              </a:rPr>
              <a:t>         Tema 1: Informasjon og veiledning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 sz="1200" dirty="0" smtClean="0">
                <a:solidFill>
                  <a:schemeClr val="tx1"/>
                </a:solidFill>
              </a:rPr>
              <a:t>Det </a:t>
            </a:r>
            <a:r>
              <a:rPr lang="nb-NO" sz="1200" dirty="0">
                <a:solidFill>
                  <a:schemeClr val="tx1"/>
                </a:solidFill>
              </a:rPr>
              <a:t>er mange spørsmål og krevende å finne </a:t>
            </a:r>
            <a:r>
              <a:rPr lang="nb-NO" sz="1200" dirty="0" smtClean="0">
                <a:solidFill>
                  <a:schemeClr val="tx1"/>
                </a:solidFill>
              </a:rPr>
              <a:t>svar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 sz="1200" dirty="0" smtClean="0">
                <a:solidFill>
                  <a:schemeClr val="tx1"/>
                </a:solidFill>
              </a:rPr>
              <a:t>Det </a:t>
            </a:r>
            <a:r>
              <a:rPr lang="nb-NO" sz="1200" dirty="0">
                <a:solidFill>
                  <a:schemeClr val="tx1"/>
                </a:solidFill>
              </a:rPr>
              <a:t>er mange ulike informasjonsnettsider å forholde seg </a:t>
            </a:r>
            <a:r>
              <a:rPr lang="nb-NO" sz="1200" dirty="0" smtClean="0">
                <a:solidFill>
                  <a:schemeClr val="tx1"/>
                </a:solidFill>
              </a:rPr>
              <a:t>til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 sz="1200" dirty="0" smtClean="0">
                <a:solidFill>
                  <a:schemeClr val="tx1"/>
                </a:solidFill>
              </a:rPr>
              <a:t>Nettverk </a:t>
            </a:r>
            <a:r>
              <a:rPr lang="nb-NO" sz="1200" dirty="0">
                <a:solidFill>
                  <a:schemeClr val="tx1"/>
                </a:solidFill>
              </a:rPr>
              <a:t>er en viktig </a:t>
            </a:r>
            <a:r>
              <a:rPr lang="nb-NO" sz="1200" dirty="0" smtClean="0">
                <a:solidFill>
                  <a:schemeClr val="tx1"/>
                </a:solidFill>
              </a:rPr>
              <a:t>informasjonskilde</a:t>
            </a:r>
          </a:p>
          <a:p>
            <a:pPr marL="355600" lvl="1" indent="101600"/>
            <a:endParaRPr lang="nb-NO" sz="300" dirty="0" smtClean="0">
              <a:solidFill>
                <a:schemeClr val="tx1"/>
              </a:solidFill>
            </a:endParaRPr>
          </a:p>
          <a:p>
            <a:pPr marL="355600" lvl="1"/>
            <a:r>
              <a:rPr lang="nb-NO" sz="1200" dirty="0" smtClean="0">
                <a:solidFill>
                  <a:schemeClr val="tx1"/>
                </a:solidFill>
              </a:rPr>
              <a:t>Tema 2: Registreringsprosess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 sz="1200" dirty="0" smtClean="0">
                <a:solidFill>
                  <a:schemeClr val="tx1"/>
                </a:solidFill>
              </a:rPr>
              <a:t>Arbeidsinnvandrere </a:t>
            </a:r>
            <a:r>
              <a:rPr lang="nb-NO" sz="1200" dirty="0">
                <a:solidFill>
                  <a:schemeClr val="tx1"/>
                </a:solidFill>
              </a:rPr>
              <a:t>ser ikke verdi i å registrere seg som arbeidssøkere hos </a:t>
            </a:r>
            <a:r>
              <a:rPr lang="nb-NO" sz="1200" dirty="0" smtClean="0">
                <a:solidFill>
                  <a:schemeClr val="tx1"/>
                </a:solidFill>
              </a:rPr>
              <a:t>politiet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 sz="1200" dirty="0" smtClean="0">
                <a:solidFill>
                  <a:schemeClr val="tx1"/>
                </a:solidFill>
              </a:rPr>
              <a:t>Søknads- </a:t>
            </a:r>
            <a:r>
              <a:rPr lang="nb-NO" sz="1200" dirty="0">
                <a:solidFill>
                  <a:schemeClr val="tx1"/>
                </a:solidFill>
              </a:rPr>
              <a:t>og registreringsprosesser bærer preg av mye </a:t>
            </a:r>
            <a:r>
              <a:rPr lang="nb-NO" sz="1200" dirty="0" smtClean="0">
                <a:solidFill>
                  <a:schemeClr val="tx1"/>
                </a:solidFill>
              </a:rPr>
              <a:t>papirskjema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 sz="1200" dirty="0" smtClean="0">
                <a:solidFill>
                  <a:schemeClr val="tx1"/>
                </a:solidFill>
              </a:rPr>
              <a:t>Språk </a:t>
            </a:r>
            <a:r>
              <a:rPr lang="nb-NO" sz="1200" dirty="0">
                <a:solidFill>
                  <a:schemeClr val="tx1"/>
                </a:solidFill>
              </a:rPr>
              <a:t>er et hinder for effektive søknads- og registreringsprosesser hos </a:t>
            </a:r>
            <a:r>
              <a:rPr lang="nb-NO" sz="1200" dirty="0" smtClean="0">
                <a:solidFill>
                  <a:schemeClr val="tx1"/>
                </a:solidFill>
              </a:rPr>
              <a:t>SUA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 sz="1200" dirty="0" smtClean="0">
                <a:solidFill>
                  <a:schemeClr val="tx1"/>
                </a:solidFill>
              </a:rPr>
              <a:t>Arbeidsinnvandrere </a:t>
            </a:r>
            <a:r>
              <a:rPr lang="nb-NO" sz="1200" dirty="0">
                <a:solidFill>
                  <a:schemeClr val="tx1"/>
                </a:solidFill>
              </a:rPr>
              <a:t>må levere samme informasjon gjentatte </a:t>
            </a:r>
            <a:r>
              <a:rPr lang="nb-NO" sz="1200" dirty="0" smtClean="0">
                <a:solidFill>
                  <a:schemeClr val="tx1"/>
                </a:solidFill>
              </a:rPr>
              <a:t>ganger</a:t>
            </a:r>
          </a:p>
          <a:p>
            <a:pPr lvl="1"/>
            <a:endParaRPr lang="nb-NO" sz="300" dirty="0" smtClean="0">
              <a:solidFill>
                <a:schemeClr val="tx1"/>
              </a:solidFill>
            </a:endParaRPr>
          </a:p>
          <a:p>
            <a:pPr marL="355600" lvl="1"/>
            <a:r>
              <a:rPr lang="nb-NO" sz="1200" dirty="0" smtClean="0">
                <a:solidFill>
                  <a:schemeClr val="tx1"/>
                </a:solidFill>
              </a:rPr>
              <a:t>Tema 3: Tilgang til private og offentlige tjenester: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 sz="1200" dirty="0" smtClean="0">
                <a:solidFill>
                  <a:schemeClr val="tx1"/>
                </a:solidFill>
              </a:rPr>
              <a:t>Det </a:t>
            </a:r>
            <a:r>
              <a:rPr lang="nb-NO" sz="1200" dirty="0">
                <a:solidFill>
                  <a:schemeClr val="tx1"/>
                </a:solidFill>
              </a:rPr>
              <a:t>er vanskelig å fungere i samfunnet uten </a:t>
            </a:r>
            <a:r>
              <a:rPr lang="nb-NO" sz="1200" dirty="0" smtClean="0">
                <a:solidFill>
                  <a:schemeClr val="tx1"/>
                </a:solidFill>
              </a:rPr>
              <a:t>fødselsnummer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b-NO" sz="1200" dirty="0" smtClean="0">
                <a:solidFill>
                  <a:schemeClr val="tx1"/>
                </a:solidFill>
              </a:rPr>
              <a:t>Åpning </a:t>
            </a:r>
            <a:r>
              <a:rPr lang="nb-NO" sz="1200" dirty="0">
                <a:solidFill>
                  <a:schemeClr val="tx1"/>
                </a:solidFill>
              </a:rPr>
              <a:t>av bankkonto krever </a:t>
            </a:r>
            <a:r>
              <a:rPr lang="nb-NO" sz="1200" dirty="0" smtClean="0">
                <a:solidFill>
                  <a:schemeClr val="tx1"/>
                </a:solidFill>
              </a:rPr>
              <a:t>fødselsnummer</a:t>
            </a:r>
          </a:p>
          <a:p>
            <a:pPr lvl="1"/>
            <a:r>
              <a:rPr lang="nb-NO" sz="1200" b="1" dirty="0" smtClean="0">
                <a:solidFill>
                  <a:schemeClr val="tx1"/>
                </a:solidFill>
              </a:rPr>
              <a:t> </a:t>
            </a:r>
          </a:p>
          <a:p>
            <a:r>
              <a:rPr lang="nb-NO" sz="1200" dirty="0" smtClean="0">
                <a:solidFill>
                  <a:schemeClr val="tx1"/>
                </a:solidFill>
              </a:rPr>
              <a:t>På bakgrunn av funnene ble det oppsummert viktige brukerbehov og definert fem designprinsipper for videre utvikling av tjenester. </a:t>
            </a:r>
          </a:p>
          <a:p>
            <a:endParaRPr lang="nb-NO" sz="1200" dirty="0">
              <a:solidFill>
                <a:schemeClr val="tx1"/>
              </a:solidFill>
            </a:endParaRPr>
          </a:p>
          <a:p>
            <a:r>
              <a:rPr lang="nb-NO" sz="1200" dirty="0" smtClean="0">
                <a:solidFill>
                  <a:schemeClr val="tx1"/>
                </a:solidFill>
              </a:rPr>
              <a:t>Det ble videre skissert </a:t>
            </a:r>
            <a:r>
              <a:rPr lang="nb-NO" sz="1200" dirty="0" err="1" smtClean="0">
                <a:solidFill>
                  <a:schemeClr val="tx1"/>
                </a:solidFill>
              </a:rPr>
              <a:t>målbilde</a:t>
            </a:r>
            <a:r>
              <a:rPr lang="nb-NO" sz="1200" dirty="0" smtClean="0">
                <a:solidFill>
                  <a:schemeClr val="tx1"/>
                </a:solidFill>
              </a:rPr>
              <a:t> for fremtidens brukerreise med utgangspunkt i brukerbehovene og designprinsippene. Det er tre viktige, langsiktige tiltak som kreves for å oppnå målbildet:</a:t>
            </a:r>
          </a:p>
          <a:p>
            <a:pPr marL="685800" lvl="1" indent="-228600">
              <a:buFont typeface="+mj-lt"/>
              <a:buAutoNum type="arabicPeriod"/>
            </a:pPr>
            <a:r>
              <a:rPr lang="nb-NO" sz="1200" dirty="0" smtClean="0">
                <a:solidFill>
                  <a:schemeClr val="tx1"/>
                </a:solidFill>
              </a:rPr>
              <a:t>Etablere én felles nettside for informasjon om å flytte til og arbeide i Norge</a:t>
            </a:r>
          </a:p>
          <a:p>
            <a:pPr marL="685800" lvl="1" indent="-228600">
              <a:buFont typeface="+mj-lt"/>
              <a:buAutoNum type="arabicPeriod"/>
            </a:pPr>
            <a:r>
              <a:rPr lang="nb-NO" sz="1200" dirty="0">
                <a:solidFill>
                  <a:schemeClr val="tx1"/>
                </a:solidFill>
              </a:rPr>
              <a:t>Etablere samordnet registrering av arbeidssøkere på tvers av Politiet/UDI, Skatteetaten og NAV </a:t>
            </a:r>
          </a:p>
          <a:p>
            <a:pPr marL="685800" lvl="1" indent="-228600">
              <a:buFont typeface="+mj-lt"/>
              <a:buAutoNum type="arabicPeriod"/>
            </a:pPr>
            <a:r>
              <a:rPr lang="nb-NO" sz="1200" dirty="0">
                <a:solidFill>
                  <a:schemeClr val="tx1"/>
                </a:solidFill>
              </a:rPr>
              <a:t>Gi tydelige føringer til banker om åpning av bankkonto med D-nummer </a:t>
            </a:r>
          </a:p>
          <a:p>
            <a:pPr lvl="1"/>
            <a:endParaRPr lang="nb-NO" sz="1200" dirty="0">
              <a:solidFill>
                <a:schemeClr val="tx1"/>
              </a:solidFill>
            </a:endParaRPr>
          </a:p>
          <a:p>
            <a:pPr marL="0" lvl="1"/>
            <a:r>
              <a:rPr lang="nb-NO" sz="1200" dirty="0" smtClean="0">
                <a:solidFill>
                  <a:schemeClr val="tx1"/>
                </a:solidFill>
              </a:rPr>
              <a:t>Det er videre definert en rekke tiltak på kort og mellomlang sikt.</a:t>
            </a:r>
            <a:r>
              <a:rPr lang="nb-NO" sz="1200" dirty="0">
                <a:solidFill>
                  <a:schemeClr val="tx1"/>
                </a:solidFill>
              </a:rPr>
              <a:t> </a:t>
            </a:r>
            <a:r>
              <a:rPr lang="nb-NO" sz="1200" dirty="0" smtClean="0">
                <a:solidFill>
                  <a:schemeClr val="tx1"/>
                </a:solidFill>
              </a:rPr>
              <a:t>For alle tiltak er det foreslått ansvarlige og utarbeidet overordnede gevinstvurderinger.</a:t>
            </a:r>
          </a:p>
        </p:txBody>
      </p:sp>
    </p:spTree>
    <p:extLst>
      <p:ext uri="{BB962C8B-B14F-4D97-AF65-F5344CB8AC3E}">
        <p14:creationId xmlns:p14="http://schemas.microsoft.com/office/powerpoint/2010/main" val="79887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452" name="think-cell Slide" r:id="rId5" imgW="530" imgH="528" progId="TCLayout.ActiveDocument.1">
                  <p:embed/>
                </p:oleObj>
              </mc:Choice>
              <mc:Fallback>
                <p:oleObj name="think-cell Slide" r:id="rId5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187562" y="1405193"/>
            <a:ext cx="5849687" cy="3473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1200" dirty="0" smtClean="0">
                <a:solidFill>
                  <a:schemeClr val="tx1"/>
                </a:solidFill>
              </a:rPr>
              <a:t> </a:t>
            </a:r>
          </a:p>
          <a:p>
            <a:endParaRPr lang="nb-NO" sz="1200" dirty="0">
              <a:solidFill>
                <a:schemeClr val="tx1"/>
              </a:solidFill>
            </a:endParaRPr>
          </a:p>
          <a:p>
            <a:endParaRPr lang="nb-NO" sz="1200" dirty="0" smtClean="0">
              <a:solidFill>
                <a:schemeClr val="tx1"/>
              </a:solidFill>
            </a:endParaRPr>
          </a:p>
          <a:p>
            <a:pPr lvl="1"/>
            <a:endParaRPr lang="nb-NO" sz="1200" dirty="0" smtClean="0">
              <a:solidFill>
                <a:schemeClr val="tx1"/>
              </a:solidFill>
            </a:endParaRPr>
          </a:p>
          <a:p>
            <a:pPr lvl="1"/>
            <a:endParaRPr lang="nb-NO" sz="12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39963" y="1315844"/>
            <a:ext cx="11397946" cy="3714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1400" dirty="0">
                <a:solidFill>
                  <a:schemeClr val="tx1"/>
                </a:solidFill>
              </a:rPr>
              <a:t>Arbeidsinnvandrere må levere arbeidskontrakt og grunnleggende opplysninger om seg selv både </a:t>
            </a:r>
            <a:r>
              <a:rPr lang="nb-NO" sz="1400" dirty="0" smtClean="0">
                <a:solidFill>
                  <a:schemeClr val="tx1"/>
                </a:solidFill>
              </a:rPr>
              <a:t>til Skatteetaten </a:t>
            </a:r>
            <a:r>
              <a:rPr lang="nb-NO" sz="1400" dirty="0">
                <a:solidFill>
                  <a:schemeClr val="tx1"/>
                </a:solidFill>
              </a:rPr>
              <a:t>(i forbindelse med søknad om skattekort og </a:t>
            </a:r>
            <a:r>
              <a:rPr lang="nb-NO" sz="1400" dirty="0" smtClean="0">
                <a:solidFill>
                  <a:schemeClr val="tx1"/>
                </a:solidFill>
              </a:rPr>
              <a:t>D-nummer) og Politiet </a:t>
            </a:r>
            <a:r>
              <a:rPr lang="nb-NO" sz="1400" dirty="0">
                <a:solidFill>
                  <a:schemeClr val="tx1"/>
                </a:solidFill>
              </a:rPr>
              <a:t>(i forbindelse med registrering som arbeidssøkende eller søknad om registreringsbevis</a:t>
            </a:r>
            <a:r>
              <a:rPr lang="nb-NO" sz="1400" dirty="0" smtClean="0">
                <a:solidFill>
                  <a:schemeClr val="tx1"/>
                </a:solidFill>
              </a:rPr>
              <a:t>). De må </a:t>
            </a:r>
            <a:r>
              <a:rPr lang="nb-NO" sz="1400" dirty="0">
                <a:solidFill>
                  <a:schemeClr val="tx1"/>
                </a:solidFill>
              </a:rPr>
              <a:t>møte opp fysisk og legitimere seg begge gangene. Det er ofte lang reisevei til oppmøtestedene for </a:t>
            </a:r>
            <a:r>
              <a:rPr lang="nb-NO" sz="1400" dirty="0" smtClean="0">
                <a:solidFill>
                  <a:schemeClr val="tx1"/>
                </a:solidFill>
              </a:rPr>
              <a:t>arbeidsinnvandrerne. Det er også mange av de samme opplysningene arbeidsinnvandrere fyller ut når de registrerer seg som arbeidssøkere på NAV sine nettsider.</a:t>
            </a:r>
            <a:endParaRPr lang="nb-NO" sz="1400" dirty="0">
              <a:solidFill>
                <a:schemeClr val="tx1"/>
              </a:solidFill>
            </a:endParaRPr>
          </a:p>
          <a:p>
            <a:endParaRPr lang="nb-NO" sz="1400" dirty="0">
              <a:solidFill>
                <a:schemeClr val="tx1"/>
              </a:solidFill>
            </a:endParaRPr>
          </a:p>
          <a:p>
            <a:r>
              <a:rPr lang="nb-NO" sz="1400" dirty="0">
                <a:solidFill>
                  <a:schemeClr val="tx1"/>
                </a:solidFill>
              </a:rPr>
              <a:t>	</a:t>
            </a:r>
            <a:endParaRPr lang="nb-NO" sz="1400" i="1" dirty="0">
              <a:solidFill>
                <a:srgbClr val="FF0000"/>
              </a:solidFill>
            </a:endParaRPr>
          </a:p>
          <a:p>
            <a:endParaRPr lang="nb-NO" sz="1400" dirty="0">
              <a:solidFill>
                <a:schemeClr val="tx1"/>
              </a:solidFill>
            </a:endParaRPr>
          </a:p>
          <a:p>
            <a:endParaRPr lang="nb-NO" sz="1400" dirty="0">
              <a:solidFill>
                <a:schemeClr val="tx1"/>
              </a:solidFill>
            </a:endParaRPr>
          </a:p>
          <a:p>
            <a:endParaRPr lang="nb-NO" sz="1400" dirty="0" smtClean="0">
              <a:solidFill>
                <a:schemeClr val="tx1"/>
              </a:solidFill>
            </a:endParaRPr>
          </a:p>
          <a:p>
            <a:endParaRPr lang="nb-NO" sz="1400" dirty="0">
              <a:solidFill>
                <a:schemeClr val="tx1"/>
              </a:solidFill>
            </a:endParaRPr>
          </a:p>
          <a:p>
            <a:endParaRPr lang="nb-NO" sz="1400" dirty="0" smtClean="0">
              <a:solidFill>
                <a:schemeClr val="tx1"/>
              </a:solidFill>
            </a:endParaRPr>
          </a:p>
          <a:p>
            <a:pPr lvl="1"/>
            <a:endParaRPr lang="nb-NO" sz="1400" dirty="0" smtClean="0">
              <a:solidFill>
                <a:schemeClr val="tx1"/>
              </a:solidFill>
            </a:endParaRPr>
          </a:p>
          <a:p>
            <a:pPr lvl="1"/>
            <a:endParaRPr lang="nb-NO" sz="14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79632" y="299580"/>
            <a:ext cx="11912368" cy="775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endParaRPr lang="nb-NO" sz="12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nb-NO" sz="1200" b="1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nb-NO" sz="12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nb-NO" sz="1200" b="1" dirty="0">
                <a:solidFill>
                  <a:schemeClr val="accent5">
                    <a:lumMod val="50000"/>
                  </a:schemeClr>
                </a:solidFill>
              </a:rPr>
              <a:t>HOVEDFUNN </a:t>
            </a:r>
            <a:r>
              <a:rPr lang="nb-NO" sz="1200" b="1" dirty="0" smtClean="0">
                <a:solidFill>
                  <a:schemeClr val="accent5">
                    <a:lumMod val="50000"/>
                  </a:schemeClr>
                </a:solidFill>
              </a:rPr>
              <a:t>#7 </a:t>
            </a:r>
            <a:r>
              <a:rPr lang="nb-NO" sz="1200" b="1" dirty="0">
                <a:solidFill>
                  <a:schemeClr val="accent5">
                    <a:lumMod val="50000"/>
                  </a:schemeClr>
                </a:solidFill>
              </a:rPr>
              <a:t>– </a:t>
            </a:r>
            <a:r>
              <a:rPr lang="nb-NO" sz="1200" b="1" dirty="0" smtClean="0">
                <a:solidFill>
                  <a:schemeClr val="accent5">
                    <a:lumMod val="50000"/>
                  </a:schemeClr>
                </a:solidFill>
              </a:rPr>
              <a:t>REGISTRERE SEG</a:t>
            </a:r>
            <a:endParaRPr lang="nb-NO" sz="1200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nb-NO" sz="10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nb-NO" sz="2200" b="1" dirty="0">
                <a:solidFill>
                  <a:schemeClr val="accent5">
                    <a:lumMod val="50000"/>
                  </a:schemeClr>
                </a:solidFill>
              </a:rPr>
              <a:t/>
            </a:r>
            <a:br>
              <a:rPr lang="nb-NO" sz="2200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nb-NO" sz="2200" b="1" dirty="0">
                <a:solidFill>
                  <a:schemeClr val="accent5">
                    <a:lumMod val="50000"/>
                  </a:schemeClr>
                </a:solidFill>
              </a:rPr>
              <a:t>Arbeidsinnvandrere må levere samme informasjon </a:t>
            </a:r>
            <a:r>
              <a:rPr lang="nb-NO" sz="2200" b="1" dirty="0" smtClean="0">
                <a:solidFill>
                  <a:schemeClr val="accent5">
                    <a:lumMod val="50000"/>
                  </a:schemeClr>
                </a:solidFill>
              </a:rPr>
              <a:t>gjentatte ganger</a:t>
            </a:r>
            <a:endParaRPr lang="nb-NO" sz="2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039232" y="2397824"/>
            <a:ext cx="2772000" cy="425697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TextBox 18"/>
          <p:cNvSpPr txBox="1"/>
          <p:nvPr/>
        </p:nvSpPr>
        <p:spPr>
          <a:xfrm>
            <a:off x="6159708" y="2509560"/>
            <a:ext cx="265152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SØKNAD OM SKATTEKORT</a:t>
            </a:r>
          </a:p>
          <a:p>
            <a:r>
              <a:rPr lang="nb-NO" sz="1200" dirty="0" smtClean="0"/>
              <a:t>hos Skattekontor</a:t>
            </a:r>
          </a:p>
          <a:p>
            <a:endParaRPr lang="nb-NO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200" dirty="0"/>
              <a:t>N</a:t>
            </a:r>
            <a:r>
              <a:rPr lang="nb-NO" sz="1200" dirty="0" smtClean="0"/>
              <a:t>asjonalt identitetskort eller pass</a:t>
            </a:r>
          </a:p>
          <a:p>
            <a:pPr marL="742950" lvl="1" indent="-285750">
              <a:buFont typeface="Calibri" panose="020F0502020204030204" pitchFamily="34" charset="0"/>
              <a:buChar char="‒"/>
            </a:pPr>
            <a:r>
              <a:rPr lang="nb-NO" sz="1200" dirty="0" smtClean="0"/>
              <a:t>Må møte opp fysisk for </a:t>
            </a:r>
            <a:r>
              <a:rPr lang="nb-NO" sz="1200" dirty="0"/>
              <a:t>ID-kontroll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200" dirty="0" smtClean="0"/>
              <a:t>Utfylling av skjema RF-1209</a:t>
            </a:r>
          </a:p>
          <a:p>
            <a:pPr marL="742950" lvl="1" indent="-285750">
              <a:buFont typeface="Calibri" panose="020F0502020204030204" pitchFamily="34" charset="0"/>
              <a:buChar char="‒"/>
            </a:pPr>
            <a:r>
              <a:rPr lang="nb-NO" sz="1200" dirty="0" smtClean="0"/>
              <a:t>Personalia og kontaktopplysninger</a:t>
            </a:r>
          </a:p>
          <a:p>
            <a:pPr marL="742950" lvl="1" indent="-285750">
              <a:buFont typeface="Calibri" panose="020F0502020204030204" pitchFamily="34" charset="0"/>
              <a:buChar char="‒"/>
            </a:pPr>
            <a:r>
              <a:rPr lang="nb-NO" sz="1200" dirty="0" smtClean="0"/>
              <a:t>Identitetsnummer (hvis man har det fra før)</a:t>
            </a:r>
          </a:p>
          <a:p>
            <a:pPr marL="742950" lvl="1" indent="-285750">
              <a:buFont typeface="Calibri" panose="020F0502020204030204" pitchFamily="34" charset="0"/>
              <a:buChar char="‒"/>
            </a:pPr>
            <a:r>
              <a:rPr lang="nb-NO" sz="1200" dirty="0" smtClean="0"/>
              <a:t>Informasjon om opphold (ankomstdag, utreisedag)</a:t>
            </a:r>
          </a:p>
          <a:p>
            <a:pPr marL="742950" lvl="1" indent="-285750">
              <a:buFont typeface="Calibri" panose="020F0502020204030204" pitchFamily="34" charset="0"/>
              <a:buChar char="‒"/>
            </a:pPr>
            <a:r>
              <a:rPr lang="nb-NO" sz="1200" dirty="0" smtClean="0"/>
              <a:t>Postadresse i Norge</a:t>
            </a:r>
          </a:p>
          <a:p>
            <a:pPr marL="742950" lvl="1" indent="-285750">
              <a:buFont typeface="Calibri" panose="020F0502020204030204" pitchFamily="34" charset="0"/>
              <a:buChar char="‒"/>
            </a:pPr>
            <a:r>
              <a:rPr lang="nb-NO" sz="1200" dirty="0" smtClean="0"/>
              <a:t>Adresse etter opphold i Norge</a:t>
            </a:r>
          </a:p>
          <a:p>
            <a:pPr marL="742950" lvl="1" indent="-285750">
              <a:buFont typeface="Calibri" panose="020F0502020204030204" pitchFamily="34" charset="0"/>
              <a:buChar char="‒"/>
            </a:pPr>
            <a:r>
              <a:rPr lang="nb-NO" sz="1200" dirty="0" smtClean="0"/>
              <a:t>Informasjon om arbeidsgiver</a:t>
            </a:r>
          </a:p>
          <a:p>
            <a:pPr marL="742950" lvl="1" indent="-285750">
              <a:buFont typeface="Calibri" panose="020F0502020204030204" pitchFamily="34" charset="0"/>
              <a:buChar char="‒"/>
            </a:pPr>
            <a:r>
              <a:rPr lang="nb-NO" sz="1200" dirty="0" smtClean="0"/>
              <a:t>Forventet årsinntekt</a:t>
            </a:r>
            <a:endParaRPr lang="nb-NO" sz="12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nb-NO" sz="1200" dirty="0"/>
              <a:t>Dokumentasjon av inntekt (f.eks. arbeidskontrakt eller arbeidstilbud)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nb-NO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1200" dirty="0"/>
          </a:p>
        </p:txBody>
      </p:sp>
      <p:sp>
        <p:nvSpPr>
          <p:cNvPr id="22" name="Rectangle 21"/>
          <p:cNvSpPr/>
          <p:nvPr/>
        </p:nvSpPr>
        <p:spPr>
          <a:xfrm>
            <a:off x="8919033" y="2397824"/>
            <a:ext cx="2772000" cy="426713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3" name="TextBox 22"/>
          <p:cNvSpPr txBox="1"/>
          <p:nvPr/>
        </p:nvSpPr>
        <p:spPr>
          <a:xfrm>
            <a:off x="9039511" y="2519720"/>
            <a:ext cx="26515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SØKNAD OM REGISTRERINGSBEVIS</a:t>
            </a:r>
          </a:p>
          <a:p>
            <a:pPr marL="12"/>
            <a:r>
              <a:rPr lang="nb-NO" sz="1200" dirty="0"/>
              <a:t>h</a:t>
            </a:r>
            <a:r>
              <a:rPr lang="nb-NO" sz="1200" dirty="0" smtClean="0"/>
              <a:t>os Politiet</a:t>
            </a:r>
          </a:p>
          <a:p>
            <a:pPr marL="12"/>
            <a:endParaRPr lang="nb-NO" sz="1200" dirty="0" smtClean="0"/>
          </a:p>
          <a:p>
            <a:pPr marL="285762" indent="-285750">
              <a:buFont typeface="Arial" panose="020B0604020202020204" pitchFamily="34" charset="0"/>
              <a:buChar char="•"/>
            </a:pPr>
            <a:r>
              <a:rPr lang="nb-NO" sz="1200" dirty="0"/>
              <a:t>N</a:t>
            </a:r>
            <a:r>
              <a:rPr lang="nb-NO" sz="1200" dirty="0" smtClean="0"/>
              <a:t>asjonalt </a:t>
            </a:r>
            <a:r>
              <a:rPr lang="nb-NO" sz="1200" dirty="0"/>
              <a:t>identitetskort eller pass</a:t>
            </a:r>
          </a:p>
          <a:p>
            <a:pPr marL="742950" lvl="1" indent="-285750">
              <a:buFont typeface="Calibri" panose="020F0502020204030204" pitchFamily="34" charset="0"/>
              <a:buChar char="‒"/>
            </a:pPr>
            <a:r>
              <a:rPr lang="nb-NO" sz="1200" dirty="0"/>
              <a:t>Må møte opp fysisk for ID-kontroll</a:t>
            </a:r>
          </a:p>
          <a:p>
            <a:pPr marL="285762" indent="-285750">
              <a:buFont typeface="Arial" panose="020B0604020202020204" pitchFamily="34" charset="0"/>
              <a:buChar char="•"/>
            </a:pPr>
            <a:r>
              <a:rPr lang="nb-NO" sz="1200" dirty="0"/>
              <a:t>R</a:t>
            </a:r>
            <a:r>
              <a:rPr lang="nb-NO" sz="1200" dirty="0" smtClean="0"/>
              <a:t>egistrering </a:t>
            </a:r>
            <a:r>
              <a:rPr lang="nb-NO" sz="1200" dirty="0"/>
              <a:t>på selfservice.udi.no</a:t>
            </a:r>
          </a:p>
          <a:p>
            <a:pPr marL="742950" lvl="1" indent="-285750">
              <a:buFont typeface="Calibri" panose="020F0502020204030204" pitchFamily="34" charset="0"/>
              <a:buChar char="‒"/>
            </a:pPr>
            <a:r>
              <a:rPr lang="nb-NO" sz="1200" dirty="0"/>
              <a:t>Personalia og kontaktopplysninger</a:t>
            </a:r>
          </a:p>
          <a:p>
            <a:pPr marL="742950" lvl="1" indent="-285750">
              <a:buFont typeface="Calibri" panose="020F0502020204030204" pitchFamily="34" charset="0"/>
              <a:buChar char="‒"/>
            </a:pPr>
            <a:r>
              <a:rPr lang="nb-NO" sz="1200" dirty="0" smtClean="0"/>
              <a:t>Passdetaljer</a:t>
            </a:r>
            <a:endParaRPr lang="nb-NO" sz="1200" dirty="0"/>
          </a:p>
          <a:p>
            <a:pPr marL="742950" lvl="1" indent="-285750">
              <a:buFont typeface="Calibri" panose="020F0502020204030204" pitchFamily="34" charset="0"/>
              <a:buChar char="‒"/>
            </a:pPr>
            <a:r>
              <a:rPr lang="nb-NO" sz="1200" dirty="0" smtClean="0"/>
              <a:t>Informasjon </a:t>
            </a:r>
            <a:r>
              <a:rPr lang="nb-NO" sz="1200" dirty="0"/>
              <a:t>om opphold (ankomstdag)</a:t>
            </a:r>
          </a:p>
          <a:p>
            <a:pPr marL="742950" lvl="1" indent="-285750">
              <a:buFont typeface="Calibri" panose="020F0502020204030204" pitchFamily="34" charset="0"/>
              <a:buChar char="‒"/>
            </a:pPr>
            <a:r>
              <a:rPr lang="nb-NO" sz="1200" dirty="0"/>
              <a:t>Postadresse i Norge </a:t>
            </a:r>
          </a:p>
          <a:p>
            <a:pPr marL="742950" lvl="1" indent="-285750">
              <a:buFont typeface="Calibri" panose="020F0502020204030204" pitchFamily="34" charset="0"/>
              <a:buChar char="‒"/>
            </a:pPr>
            <a:r>
              <a:rPr lang="nb-NO" sz="1200" dirty="0"/>
              <a:t>Kontaktadresse </a:t>
            </a:r>
          </a:p>
          <a:p>
            <a:pPr marL="742950" lvl="1" indent="-285750">
              <a:buFont typeface="Calibri" panose="020F0502020204030204" pitchFamily="34" charset="0"/>
              <a:buChar char="‒"/>
            </a:pPr>
            <a:r>
              <a:rPr lang="nb-NO" sz="1200" dirty="0" smtClean="0"/>
              <a:t>Informasjon </a:t>
            </a:r>
            <a:r>
              <a:rPr lang="nb-NO" sz="1200" dirty="0"/>
              <a:t>om arbeidsgiver </a:t>
            </a:r>
            <a:endParaRPr lang="nb-NO" sz="1200" dirty="0" smtClean="0"/>
          </a:p>
          <a:p>
            <a:pPr marL="742950" lvl="1" indent="-285750">
              <a:buFont typeface="Calibri" panose="020F0502020204030204" pitchFamily="34" charset="0"/>
              <a:buChar char="‒"/>
            </a:pPr>
            <a:r>
              <a:rPr lang="nb-NO" sz="1200" dirty="0" smtClean="0"/>
              <a:t>Detaljer om utdannelse</a:t>
            </a:r>
            <a:endParaRPr lang="nb-NO" sz="12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nb-NO" sz="1200" dirty="0"/>
              <a:t>Ansettelsesbevis </a:t>
            </a:r>
            <a:r>
              <a:rPr lang="nb-NO" sz="1200" dirty="0" smtClean="0"/>
              <a:t>eller arbeidskontrakt</a:t>
            </a:r>
            <a:endParaRPr lang="nb-NO" sz="1200" dirty="0"/>
          </a:p>
          <a:p>
            <a:pPr lvl="1"/>
            <a:endParaRPr lang="nb-NO" sz="1200" dirty="0"/>
          </a:p>
          <a:p>
            <a:endParaRPr lang="nb-NO" sz="1200" dirty="0"/>
          </a:p>
        </p:txBody>
      </p:sp>
      <p:sp>
        <p:nvSpPr>
          <p:cNvPr id="30" name="Rectangle 29"/>
          <p:cNvSpPr/>
          <p:nvPr/>
        </p:nvSpPr>
        <p:spPr>
          <a:xfrm>
            <a:off x="279632" y="2397824"/>
            <a:ext cx="2772000" cy="426713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1" name="TextBox 30"/>
          <p:cNvSpPr txBox="1"/>
          <p:nvPr/>
        </p:nvSpPr>
        <p:spPr>
          <a:xfrm>
            <a:off x="400110" y="2509559"/>
            <a:ext cx="26515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REGISTRERING SOM ARBEIDSSØKENDE</a:t>
            </a:r>
          </a:p>
          <a:p>
            <a:r>
              <a:rPr lang="nb-NO" sz="1200" dirty="0" smtClean="0"/>
              <a:t>hos Politiet</a:t>
            </a:r>
          </a:p>
          <a:p>
            <a:endParaRPr lang="nb-NO" sz="1200" b="1" dirty="0"/>
          </a:p>
          <a:p>
            <a:pPr marL="285762" indent="-285750">
              <a:buFont typeface="Arial" panose="020B0604020202020204" pitchFamily="34" charset="0"/>
              <a:buChar char="•"/>
            </a:pPr>
            <a:r>
              <a:rPr lang="nb-NO" sz="1200" dirty="0"/>
              <a:t>N</a:t>
            </a:r>
            <a:r>
              <a:rPr lang="nb-NO" sz="1200" dirty="0" smtClean="0"/>
              <a:t>asjonalt </a:t>
            </a:r>
            <a:r>
              <a:rPr lang="nb-NO" sz="1200" dirty="0"/>
              <a:t>identitetskort eller pass</a:t>
            </a:r>
          </a:p>
          <a:p>
            <a:pPr marL="742950" lvl="1" indent="-285750">
              <a:buFont typeface="Calibri" panose="020F0502020204030204" pitchFamily="34" charset="0"/>
              <a:buChar char="‒"/>
            </a:pPr>
            <a:r>
              <a:rPr lang="nb-NO" sz="1200" dirty="0"/>
              <a:t>Må møte opp fysisk for ID-kontroll</a:t>
            </a:r>
          </a:p>
          <a:p>
            <a:pPr marL="285762" indent="-285750">
              <a:buFont typeface="Arial" panose="020B0604020202020204" pitchFamily="34" charset="0"/>
              <a:buChar char="•"/>
            </a:pPr>
            <a:r>
              <a:rPr lang="nb-NO" sz="1200" dirty="0"/>
              <a:t>R</a:t>
            </a:r>
            <a:r>
              <a:rPr lang="nb-NO" sz="1200" dirty="0" smtClean="0"/>
              <a:t>egistrering </a:t>
            </a:r>
            <a:r>
              <a:rPr lang="nb-NO" sz="1200" dirty="0"/>
              <a:t>på selfservice.udi.no</a:t>
            </a:r>
          </a:p>
          <a:p>
            <a:pPr marL="742950" lvl="1" indent="-285750">
              <a:buFont typeface="Calibri" panose="020F0502020204030204" pitchFamily="34" charset="0"/>
              <a:buChar char="‒"/>
            </a:pPr>
            <a:r>
              <a:rPr lang="nb-NO" sz="1200" dirty="0"/>
              <a:t>Personalia og kontaktopplysninger</a:t>
            </a:r>
          </a:p>
          <a:p>
            <a:pPr marL="742950" lvl="1" indent="-285750">
              <a:buFont typeface="Calibri" panose="020F0502020204030204" pitchFamily="34" charset="0"/>
              <a:buChar char="‒"/>
            </a:pPr>
            <a:r>
              <a:rPr lang="nb-NO" sz="1200" dirty="0" smtClean="0"/>
              <a:t>Passdetaljer</a:t>
            </a:r>
            <a:endParaRPr lang="nb-NO" sz="1200" dirty="0"/>
          </a:p>
          <a:p>
            <a:pPr marL="742950" lvl="1" indent="-285750">
              <a:buFont typeface="Calibri" panose="020F0502020204030204" pitchFamily="34" charset="0"/>
              <a:buChar char="‒"/>
            </a:pPr>
            <a:r>
              <a:rPr lang="nb-NO" sz="1200" dirty="0" smtClean="0"/>
              <a:t>Informasjon </a:t>
            </a:r>
            <a:r>
              <a:rPr lang="nb-NO" sz="1200" dirty="0"/>
              <a:t>om opphold (ankomstdag)</a:t>
            </a:r>
          </a:p>
          <a:p>
            <a:pPr marL="742950" lvl="1" indent="-285750">
              <a:buFont typeface="Calibri" panose="020F0502020204030204" pitchFamily="34" charset="0"/>
              <a:buChar char="‒"/>
            </a:pPr>
            <a:r>
              <a:rPr lang="nb-NO" sz="1200" dirty="0"/>
              <a:t>Postadresse i Norge </a:t>
            </a:r>
          </a:p>
          <a:p>
            <a:pPr marL="742950" lvl="1" indent="-285750">
              <a:buFont typeface="Calibri" panose="020F0502020204030204" pitchFamily="34" charset="0"/>
              <a:buChar char="‒"/>
            </a:pPr>
            <a:r>
              <a:rPr lang="nb-NO" sz="1200" dirty="0"/>
              <a:t>Kontaktadresse </a:t>
            </a:r>
            <a:endParaRPr lang="nb-NO" sz="1200" dirty="0" smtClean="0"/>
          </a:p>
          <a:p>
            <a:pPr marL="742950" lvl="1" indent="-285750">
              <a:buFont typeface="Calibri" panose="020F0502020204030204" pitchFamily="34" charset="0"/>
              <a:buChar char="‒"/>
            </a:pPr>
            <a:r>
              <a:rPr lang="nb-NO" sz="1200" dirty="0" smtClean="0"/>
              <a:t>Detaljer </a:t>
            </a:r>
            <a:r>
              <a:rPr lang="nb-NO" sz="1200" dirty="0"/>
              <a:t>om utdannelse</a:t>
            </a:r>
          </a:p>
          <a:p>
            <a:endParaRPr lang="nb-NO" sz="1200" dirty="0"/>
          </a:p>
        </p:txBody>
      </p:sp>
      <p:sp>
        <p:nvSpPr>
          <p:cNvPr id="34" name="Rectangle 33"/>
          <p:cNvSpPr/>
          <p:nvPr/>
        </p:nvSpPr>
        <p:spPr>
          <a:xfrm>
            <a:off x="3159432" y="2397824"/>
            <a:ext cx="2772000" cy="425697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6" name="TextBox 35"/>
          <p:cNvSpPr txBox="1"/>
          <p:nvPr/>
        </p:nvSpPr>
        <p:spPr>
          <a:xfrm>
            <a:off x="3279908" y="2509559"/>
            <a:ext cx="26515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REGISTRERING SOM ARBEIDSSØKENDE</a:t>
            </a:r>
          </a:p>
          <a:p>
            <a:r>
              <a:rPr lang="nb-NO" sz="1200" dirty="0" smtClean="0"/>
              <a:t>hos NAV</a:t>
            </a:r>
          </a:p>
          <a:p>
            <a:endParaRPr lang="nb-NO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200" dirty="0" smtClean="0"/>
              <a:t>Opprette bruker </a:t>
            </a:r>
          </a:p>
          <a:p>
            <a:pPr marL="742950" lvl="1" indent="-285750">
              <a:buFont typeface="Calibri" panose="020F0502020204030204" pitchFamily="34" charset="0"/>
              <a:buChar char="‒"/>
            </a:pPr>
            <a:r>
              <a:rPr lang="nb-NO" sz="1200" dirty="0" smtClean="0"/>
              <a:t>Personalia og kontaktopplysninger</a:t>
            </a:r>
          </a:p>
          <a:p>
            <a:pPr marL="742950" lvl="1" indent="-285750">
              <a:buFont typeface="Calibri" panose="020F0502020204030204" pitchFamily="34" charset="0"/>
              <a:buChar char="‒"/>
            </a:pPr>
            <a:r>
              <a:rPr lang="nb-NO" sz="1200" dirty="0" smtClean="0"/>
              <a:t>Velge brukernavn og passord</a:t>
            </a:r>
          </a:p>
          <a:p>
            <a:pPr lvl="1"/>
            <a:r>
              <a:rPr lang="nb-NO" sz="1200" dirty="0" smtClean="0"/>
              <a:t>(eller logge inn som e-bruker)</a:t>
            </a:r>
            <a:endParaRPr lang="nb-NO" sz="12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nb-NO" sz="1200" dirty="0" smtClean="0"/>
              <a:t>Legge ved CV med blant annet kontaktadresse og detaljer om utdannelse</a:t>
            </a:r>
            <a:endParaRPr lang="nb-NO" sz="12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nb-NO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1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05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70" name="think-cell Slide" r:id="rId5" imgW="530" imgH="528" progId="TCLayout.ActiveDocument.1">
                  <p:embed/>
                </p:oleObj>
              </mc:Choice>
              <mc:Fallback>
                <p:oleObj name="think-cell Slide" r:id="rId5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/>
          <p:cNvSpPr/>
          <p:nvPr/>
        </p:nvSpPr>
        <p:spPr>
          <a:xfrm>
            <a:off x="1135667" y="1706341"/>
            <a:ext cx="6834090" cy="4404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nb-NO" sz="1600" dirty="0">
                <a:solidFill>
                  <a:schemeClr val="tx1"/>
                </a:solidFill>
              </a:rPr>
              <a:t>Få en effektiv registreringsprosess hvor en ikke trenger å møte opp fysisk </a:t>
            </a:r>
            <a:r>
              <a:rPr lang="nb-NO" sz="1600" dirty="0" smtClean="0">
                <a:solidFill>
                  <a:schemeClr val="tx1"/>
                </a:solidFill>
              </a:rPr>
              <a:t>oftere enn nødvendig</a:t>
            </a:r>
            <a:endParaRPr lang="nb-NO" sz="1600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nb-NO" sz="1600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nb-NO" sz="1600" dirty="0">
                <a:solidFill>
                  <a:schemeClr val="tx1"/>
                </a:solidFill>
              </a:rPr>
              <a:t>Få registreringsskjemaer som er enkle å forstå og bruke</a:t>
            </a:r>
          </a:p>
          <a:p>
            <a:pPr marL="342900" indent="-342900">
              <a:buFont typeface="Arial" charset="0"/>
              <a:buChar char="•"/>
            </a:pPr>
            <a:endParaRPr lang="nb-NO" sz="1600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nb-NO" sz="1600" dirty="0">
                <a:solidFill>
                  <a:schemeClr val="tx1"/>
                </a:solidFill>
              </a:rPr>
              <a:t>Få veiledning på </a:t>
            </a:r>
            <a:r>
              <a:rPr lang="nb-NO" sz="1600" dirty="0" smtClean="0">
                <a:solidFill>
                  <a:schemeClr val="tx1"/>
                </a:solidFill>
              </a:rPr>
              <a:t>et </a:t>
            </a:r>
            <a:r>
              <a:rPr lang="nb-NO" sz="1600" dirty="0">
                <a:solidFill>
                  <a:schemeClr val="tx1"/>
                </a:solidFill>
              </a:rPr>
              <a:t>språk en forstår</a:t>
            </a:r>
          </a:p>
          <a:p>
            <a:pPr marL="342900" indent="-342900">
              <a:buFont typeface="Arial" charset="0"/>
              <a:buChar char="•"/>
            </a:pPr>
            <a:endParaRPr lang="nb-NO" sz="1600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nb-NO" sz="1600" dirty="0">
                <a:solidFill>
                  <a:schemeClr val="tx1"/>
                </a:solidFill>
              </a:rPr>
              <a:t>Registrere samme opplysninger om seg selv kun én gang på tvers av etater</a:t>
            </a:r>
          </a:p>
          <a:p>
            <a:pPr marL="342900" indent="-342900">
              <a:buFont typeface="Arial" charset="0"/>
              <a:buChar char="•"/>
            </a:pPr>
            <a:endParaRPr lang="nb-NO" sz="1600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nb-NO" sz="1600" dirty="0">
                <a:solidFill>
                  <a:schemeClr val="tx1"/>
                </a:solidFill>
              </a:rPr>
              <a:t>Få raske tilbakemeldinger og svar i registreringsprosessen for å komme videre med etablering i Norge</a:t>
            </a:r>
          </a:p>
          <a:p>
            <a:pPr marL="342900" indent="-342900">
              <a:buFont typeface="Arial" charset="0"/>
              <a:buChar char="•"/>
            </a:pPr>
            <a:endParaRPr lang="nb-NO" sz="1600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nb-NO" sz="1600" dirty="0">
                <a:solidFill>
                  <a:schemeClr val="tx1"/>
                </a:solidFill>
              </a:rPr>
              <a:t>Være sikker på at </a:t>
            </a:r>
            <a:r>
              <a:rPr lang="nb-NO" sz="1600" dirty="0" smtClean="0">
                <a:solidFill>
                  <a:schemeClr val="tx1"/>
                </a:solidFill>
              </a:rPr>
              <a:t>svar og informasjon kommer </a:t>
            </a:r>
            <a:r>
              <a:rPr lang="nb-NO" sz="1600" dirty="0">
                <a:solidFill>
                  <a:schemeClr val="tx1"/>
                </a:solidFill>
              </a:rPr>
              <a:t>frem uansett hvor en </a:t>
            </a:r>
            <a:r>
              <a:rPr lang="nb-NO" sz="1600" dirty="0" smtClean="0">
                <a:solidFill>
                  <a:schemeClr val="tx1"/>
                </a:solidFill>
              </a:rPr>
              <a:t>bor</a:t>
            </a:r>
          </a:p>
          <a:p>
            <a:pPr marL="342900" indent="-342900">
              <a:buFont typeface="Arial" charset="0"/>
              <a:buChar char="•"/>
            </a:pPr>
            <a:endParaRPr lang="nb-NO" sz="1600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nb-NO" sz="1600" dirty="0" smtClean="0">
                <a:solidFill>
                  <a:schemeClr val="tx1"/>
                </a:solidFill>
              </a:rPr>
              <a:t>Forstå helheten i prosessen og hensikten med ulike registreringer</a:t>
            </a:r>
            <a:endParaRPr lang="nb-NO" sz="1600" dirty="0">
              <a:solidFill>
                <a:schemeClr val="tx1"/>
              </a:solidFill>
            </a:endParaRPr>
          </a:p>
          <a:p>
            <a:endParaRPr lang="nb-NO" sz="1600" dirty="0" smtClean="0">
              <a:solidFill>
                <a:schemeClr val="tx1"/>
              </a:solidFill>
            </a:endParaRPr>
          </a:p>
          <a:p>
            <a:endParaRPr lang="nb-NO" sz="1600" dirty="0">
              <a:solidFill>
                <a:schemeClr val="tx1"/>
              </a:solidFill>
            </a:endParaRPr>
          </a:p>
          <a:p>
            <a:endParaRPr lang="nb-NO" sz="1600" dirty="0" smtClean="0">
              <a:solidFill>
                <a:schemeClr val="tx1"/>
              </a:solidFill>
            </a:endParaRPr>
          </a:p>
          <a:p>
            <a:endParaRPr lang="nb-NO" sz="1600" dirty="0" smtClean="0">
              <a:solidFill>
                <a:schemeClr val="tx1"/>
              </a:solidFill>
            </a:endParaRPr>
          </a:p>
          <a:p>
            <a:endParaRPr lang="nb-NO" sz="16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175528" y="2265591"/>
            <a:ext cx="5849687" cy="3473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nb-NO" sz="1200" dirty="0">
              <a:solidFill>
                <a:schemeClr val="tx1"/>
              </a:solidFill>
            </a:endParaRPr>
          </a:p>
          <a:p>
            <a:endParaRPr lang="nb-NO" sz="1200" dirty="0" smtClean="0">
              <a:solidFill>
                <a:schemeClr val="tx1"/>
              </a:solidFill>
            </a:endParaRPr>
          </a:p>
          <a:p>
            <a:endParaRPr lang="nb-NO" sz="1200" dirty="0">
              <a:solidFill>
                <a:schemeClr val="tx1"/>
              </a:solidFill>
            </a:endParaRPr>
          </a:p>
          <a:p>
            <a:endParaRPr lang="nb-NO" sz="1200" dirty="0" smtClean="0">
              <a:solidFill>
                <a:schemeClr val="tx1"/>
              </a:solidFill>
            </a:endParaRPr>
          </a:p>
          <a:p>
            <a:endParaRPr lang="nb-NO" sz="1200" dirty="0" smtClean="0">
              <a:solidFill>
                <a:schemeClr val="tx1"/>
              </a:solidFill>
            </a:endParaRPr>
          </a:p>
          <a:p>
            <a:endParaRPr lang="nb-NO" sz="12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41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79632" y="446805"/>
            <a:ext cx="11912368" cy="810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endParaRPr lang="nb-NO" sz="22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nb-NO" sz="1200" b="1" dirty="0" smtClean="0">
                <a:solidFill>
                  <a:schemeClr val="accent5">
                    <a:lumMod val="50000"/>
                  </a:schemeClr>
                </a:solidFill>
              </a:rPr>
              <a:t>TEMA 2: </a:t>
            </a:r>
            <a:r>
              <a:rPr lang="nb-NO" sz="1200" b="1" dirty="0">
                <a:solidFill>
                  <a:schemeClr val="accent5">
                    <a:lumMod val="50000"/>
                  </a:schemeClr>
                </a:solidFill>
              </a:rPr>
              <a:t>REGISTRERINGSPROSESS</a:t>
            </a:r>
          </a:p>
          <a:p>
            <a:endParaRPr lang="nb-NO" sz="2400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nb-NO" sz="2400" b="1" dirty="0" smtClean="0">
                <a:solidFill>
                  <a:schemeClr val="accent5">
                    <a:lumMod val="50000"/>
                  </a:schemeClr>
                </a:solidFill>
              </a:rPr>
              <a:t>	OPPSUMMERTE </a:t>
            </a:r>
            <a:r>
              <a:rPr lang="nb-NO" sz="2400" b="1" dirty="0">
                <a:solidFill>
                  <a:schemeClr val="accent5">
                    <a:lumMod val="50000"/>
                  </a:schemeClr>
                </a:solidFill>
              </a:rPr>
              <a:t>BRUKERBEHOV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476240" y="1031007"/>
            <a:ext cx="6360160" cy="0"/>
          </a:xfrm>
          <a:prstGeom prst="line">
            <a:avLst/>
          </a:prstGeom>
          <a:ln w="381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55600" y="1031007"/>
            <a:ext cx="782320" cy="0"/>
          </a:xfrm>
          <a:prstGeom prst="line">
            <a:avLst/>
          </a:prstGeom>
          <a:ln w="381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2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5" r="11841" b="821"/>
          <a:stretch/>
        </p:blipFill>
        <p:spPr>
          <a:xfrm>
            <a:off x="5196840" y="734085"/>
            <a:ext cx="5400000" cy="54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7123430" cy="2852737"/>
          </a:xfrm>
        </p:spPr>
        <p:txBody>
          <a:bodyPr/>
          <a:lstStyle/>
          <a:p>
            <a:r>
              <a:rPr lang="nb-NO" dirty="0" smtClean="0">
                <a:solidFill>
                  <a:srgbClr val="595959"/>
                </a:solidFill>
              </a:rPr>
              <a:t>Tilgang til private og offentlige tjenester</a:t>
            </a:r>
            <a:endParaRPr lang="nb-NO" dirty="0">
              <a:solidFill>
                <a:srgbClr val="595959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8607234" y="1101390"/>
            <a:ext cx="2517570" cy="251757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159717" y="2135122"/>
            <a:ext cx="3412604" cy="14838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TEMA #3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17A3-2867-4632-BDF6-533F100CE7B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85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509" name="think-cell Slide" r:id="rId5" imgW="530" imgH="528" progId="TCLayout.ActiveDocument.1">
                  <p:embed/>
                </p:oleObj>
              </mc:Choice>
              <mc:Fallback>
                <p:oleObj name="think-cell Slide" r:id="rId5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187562" y="1405193"/>
            <a:ext cx="5849687" cy="3473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1200" dirty="0" smtClean="0">
                <a:solidFill>
                  <a:schemeClr val="tx1"/>
                </a:solidFill>
              </a:rPr>
              <a:t> </a:t>
            </a:r>
          </a:p>
          <a:p>
            <a:endParaRPr lang="nb-NO" sz="1200" dirty="0">
              <a:solidFill>
                <a:schemeClr val="tx1"/>
              </a:solidFill>
            </a:endParaRPr>
          </a:p>
          <a:p>
            <a:endParaRPr lang="nb-NO" sz="1200" dirty="0" smtClean="0">
              <a:solidFill>
                <a:schemeClr val="tx1"/>
              </a:solidFill>
            </a:endParaRPr>
          </a:p>
          <a:p>
            <a:pPr lvl="1"/>
            <a:endParaRPr lang="nb-NO" sz="1200" dirty="0" smtClean="0">
              <a:solidFill>
                <a:schemeClr val="tx1"/>
              </a:solidFill>
            </a:endParaRPr>
          </a:p>
          <a:p>
            <a:pPr lvl="1"/>
            <a:endParaRPr lang="nb-NO" sz="1200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59771" y="5703022"/>
            <a:ext cx="5786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b-NO" sz="1200" dirty="0"/>
          </a:p>
          <a:p>
            <a:endParaRPr lang="nb-NO" sz="1200" dirty="0" smtClean="0"/>
          </a:p>
        </p:txBody>
      </p:sp>
      <p:sp>
        <p:nvSpPr>
          <p:cNvPr id="35" name="Rectangle 34"/>
          <p:cNvSpPr/>
          <p:nvPr/>
        </p:nvSpPr>
        <p:spPr>
          <a:xfrm>
            <a:off x="339962" y="1557593"/>
            <a:ext cx="6185955" cy="3473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1400" dirty="0">
                <a:solidFill>
                  <a:schemeClr val="tx1"/>
                </a:solidFill>
              </a:rPr>
              <a:t>Arbeidsinnvandrerne ønsker </a:t>
            </a:r>
            <a:r>
              <a:rPr lang="nb-NO" sz="1400" dirty="0" smtClean="0">
                <a:solidFill>
                  <a:schemeClr val="tx1"/>
                </a:solidFill>
              </a:rPr>
              <a:t>seg </a:t>
            </a:r>
            <a:r>
              <a:rPr lang="nb-NO" sz="1400" dirty="0">
                <a:solidFill>
                  <a:schemeClr val="tx1"/>
                </a:solidFill>
              </a:rPr>
              <a:t>norsk </a:t>
            </a:r>
            <a:r>
              <a:rPr lang="nb-NO" sz="1400" dirty="0" smtClean="0">
                <a:solidFill>
                  <a:schemeClr val="tx1"/>
                </a:solidFill>
              </a:rPr>
              <a:t>fødselsnummer så </a:t>
            </a:r>
            <a:r>
              <a:rPr lang="nb-NO" sz="1400" dirty="0">
                <a:solidFill>
                  <a:schemeClr val="tx1"/>
                </a:solidFill>
              </a:rPr>
              <a:t>tidlig som mulig, ettersom det er vanskelig å fungere i samfunnet </a:t>
            </a:r>
            <a:r>
              <a:rPr lang="nb-NO" sz="1400" dirty="0" smtClean="0">
                <a:solidFill>
                  <a:schemeClr val="tx1"/>
                </a:solidFill>
              </a:rPr>
              <a:t>uten. Fødselsnummer gjør </a:t>
            </a:r>
            <a:r>
              <a:rPr lang="nb-NO" sz="1400" dirty="0">
                <a:solidFill>
                  <a:schemeClr val="tx1"/>
                </a:solidFill>
              </a:rPr>
              <a:t>det enklere å skaffe seg jobb, åpne bankkonto, skaffe seg </a:t>
            </a:r>
            <a:r>
              <a:rPr lang="nb-NO" sz="1400" dirty="0" smtClean="0">
                <a:solidFill>
                  <a:schemeClr val="tx1"/>
                </a:solidFill>
              </a:rPr>
              <a:t>telefonnummer og </a:t>
            </a:r>
            <a:r>
              <a:rPr lang="nb-NO" sz="1400" dirty="0">
                <a:solidFill>
                  <a:schemeClr val="tx1"/>
                </a:solidFill>
              </a:rPr>
              <a:t>leie bolig. </a:t>
            </a:r>
            <a:endParaRPr lang="nb-NO" sz="1400" dirty="0" smtClean="0">
              <a:solidFill>
                <a:schemeClr val="tx1"/>
              </a:solidFill>
            </a:endParaRPr>
          </a:p>
          <a:p>
            <a:endParaRPr lang="nb-NO" sz="1400" dirty="0">
              <a:solidFill>
                <a:schemeClr val="tx1"/>
              </a:solidFill>
            </a:endParaRPr>
          </a:p>
          <a:p>
            <a:r>
              <a:rPr lang="nb-NO" sz="1400" b="1" dirty="0" smtClean="0">
                <a:solidFill>
                  <a:schemeClr val="tx1"/>
                </a:solidFill>
              </a:rPr>
              <a:t>Kan oppleve lange perioder uten identitetsnummer </a:t>
            </a:r>
          </a:p>
          <a:p>
            <a:r>
              <a:rPr lang="nb-NO" sz="1400" dirty="0">
                <a:solidFill>
                  <a:schemeClr val="tx1"/>
                </a:solidFill>
              </a:rPr>
              <a:t>Det kan gå lang tid før arbeidsinnvandrere finner jobb og kan få tildelt </a:t>
            </a:r>
            <a:r>
              <a:rPr lang="nb-NO" sz="1400" dirty="0" smtClean="0">
                <a:solidFill>
                  <a:schemeClr val="tx1"/>
                </a:solidFill>
              </a:rPr>
              <a:t>identitetsnummer (D-nummer </a:t>
            </a:r>
            <a:r>
              <a:rPr lang="nb-NO" sz="1400" dirty="0">
                <a:solidFill>
                  <a:schemeClr val="tx1"/>
                </a:solidFill>
              </a:rPr>
              <a:t>eller </a:t>
            </a:r>
            <a:r>
              <a:rPr lang="nb-NO" sz="1400" dirty="0" smtClean="0">
                <a:solidFill>
                  <a:schemeClr val="tx1"/>
                </a:solidFill>
              </a:rPr>
              <a:t>fødselsnummer). I denne perioden har de begrenset tilgang til private og offentlige tjenester.</a:t>
            </a:r>
            <a:endParaRPr lang="nb-NO" sz="1400" dirty="0">
              <a:solidFill>
                <a:schemeClr val="tx1"/>
              </a:solidFill>
            </a:endParaRPr>
          </a:p>
          <a:p>
            <a:endParaRPr lang="nb-NO" sz="1400" b="1" dirty="0" smtClean="0">
              <a:solidFill>
                <a:schemeClr val="tx1"/>
              </a:solidFill>
            </a:endParaRPr>
          </a:p>
          <a:p>
            <a:r>
              <a:rPr lang="nb-NO" sz="1400" b="1" dirty="0" smtClean="0">
                <a:solidFill>
                  <a:schemeClr val="tx1"/>
                </a:solidFill>
              </a:rPr>
              <a:t>D-nummer gir veldig begrenset tilgang til private og offentlige tjenester</a:t>
            </a:r>
          </a:p>
          <a:p>
            <a:r>
              <a:rPr lang="nb-NO" sz="1400" dirty="0" smtClean="0">
                <a:solidFill>
                  <a:schemeClr val="tx1"/>
                </a:solidFill>
              </a:rPr>
              <a:t>Regelverket tilsier at D-nummer skal være likestilt fødselsnummer på de fleste områdene. Arbeidsinnvandrerne opplever det ikke slik i dialog med banker, boligutleiere og arbeidsgivere. D-nummer gir heller ikke mulighet til å melde flytting elektronisk. </a:t>
            </a:r>
            <a:br>
              <a:rPr lang="nb-NO" sz="1400" dirty="0" smtClean="0">
                <a:solidFill>
                  <a:schemeClr val="tx1"/>
                </a:solidFill>
              </a:rPr>
            </a:br>
            <a:endParaRPr lang="nb-NO" sz="1400" dirty="0" smtClean="0">
              <a:solidFill>
                <a:schemeClr val="tx1"/>
              </a:solidFill>
            </a:endParaRPr>
          </a:p>
          <a:p>
            <a:r>
              <a:rPr lang="nb-NO" sz="1400" dirty="0" smtClean="0">
                <a:solidFill>
                  <a:schemeClr val="tx1"/>
                </a:solidFill>
              </a:rPr>
              <a:t>En </a:t>
            </a:r>
            <a:r>
              <a:rPr lang="nb-NO" sz="1400" dirty="0">
                <a:solidFill>
                  <a:schemeClr val="tx1"/>
                </a:solidFill>
              </a:rPr>
              <a:t>arbeidsinnvandrer </a:t>
            </a:r>
            <a:r>
              <a:rPr lang="nb-NO" sz="1400" dirty="0" smtClean="0">
                <a:solidFill>
                  <a:schemeClr val="tx1"/>
                </a:solidFill>
              </a:rPr>
              <a:t>fortalte at </a:t>
            </a:r>
            <a:r>
              <a:rPr lang="nb-NO" sz="1400" dirty="0">
                <a:solidFill>
                  <a:schemeClr val="tx1"/>
                </a:solidFill>
              </a:rPr>
              <a:t>han </a:t>
            </a:r>
            <a:r>
              <a:rPr lang="nb-NO" sz="1400" dirty="0" smtClean="0">
                <a:solidFill>
                  <a:schemeClr val="tx1"/>
                </a:solidFill>
              </a:rPr>
              <a:t>ønsket </a:t>
            </a:r>
            <a:r>
              <a:rPr lang="nb-NO" sz="1400" dirty="0">
                <a:solidFill>
                  <a:schemeClr val="tx1"/>
                </a:solidFill>
              </a:rPr>
              <a:t>seg norsk </a:t>
            </a:r>
            <a:r>
              <a:rPr lang="nb-NO" sz="1400" dirty="0" smtClean="0">
                <a:solidFill>
                  <a:schemeClr val="tx1"/>
                </a:solidFill>
              </a:rPr>
              <a:t>fødselsnummer fordi arbeidsgiveren krevde </a:t>
            </a:r>
            <a:r>
              <a:rPr lang="nb-NO" sz="1400" dirty="0">
                <a:solidFill>
                  <a:schemeClr val="tx1"/>
                </a:solidFill>
              </a:rPr>
              <a:t>det, men at </a:t>
            </a:r>
            <a:r>
              <a:rPr lang="nb-NO" sz="1400" dirty="0" smtClean="0">
                <a:solidFill>
                  <a:schemeClr val="tx1"/>
                </a:solidFill>
              </a:rPr>
              <a:t>det offentlige ikke ville gi han det før han </a:t>
            </a:r>
            <a:r>
              <a:rPr lang="nb-NO" sz="1400" dirty="0">
                <a:solidFill>
                  <a:schemeClr val="tx1"/>
                </a:solidFill>
              </a:rPr>
              <a:t>har jobb. </a:t>
            </a:r>
            <a:endParaRPr lang="nb-NO" sz="1400" dirty="0" smtClean="0">
              <a:solidFill>
                <a:schemeClr val="tx1"/>
              </a:solidFill>
            </a:endParaRPr>
          </a:p>
          <a:p>
            <a:endParaRPr lang="nb-NO" sz="1400" dirty="0">
              <a:solidFill>
                <a:schemeClr val="tx1"/>
              </a:solidFill>
            </a:endParaRPr>
          </a:p>
          <a:p>
            <a:r>
              <a:rPr lang="nb-NO" sz="1400" dirty="0" smtClean="0">
                <a:solidFill>
                  <a:schemeClr val="tx1"/>
                </a:solidFill>
              </a:rPr>
              <a:t>SUA </a:t>
            </a:r>
            <a:r>
              <a:rPr lang="nb-NO" sz="1400" dirty="0">
                <a:solidFill>
                  <a:schemeClr val="tx1"/>
                </a:solidFill>
              </a:rPr>
              <a:t>Oslo mottar mange henvendelser fra arbeidsinnvandrere som ønsker å skaffe seg </a:t>
            </a:r>
            <a:r>
              <a:rPr lang="nb-NO" sz="1400" dirty="0" smtClean="0">
                <a:solidFill>
                  <a:schemeClr val="tx1"/>
                </a:solidFill>
              </a:rPr>
              <a:t>fødselsnummer, </a:t>
            </a:r>
            <a:r>
              <a:rPr lang="nb-NO" sz="1400" dirty="0">
                <a:solidFill>
                  <a:schemeClr val="tx1"/>
                </a:solidFill>
              </a:rPr>
              <a:t>men som ikke oppfyller kriteriene</a:t>
            </a:r>
            <a:r>
              <a:rPr lang="nb-NO" sz="1400" dirty="0" smtClean="0">
                <a:solidFill>
                  <a:schemeClr val="tx1"/>
                </a:solidFill>
              </a:rPr>
              <a:t>.</a:t>
            </a:r>
            <a:endParaRPr lang="nb-NO" sz="1400" dirty="0">
              <a:solidFill>
                <a:schemeClr val="tx1"/>
              </a:solidFill>
            </a:endParaRPr>
          </a:p>
          <a:p>
            <a:endParaRPr lang="nb-NO" sz="1400" i="1" dirty="0" smtClean="0">
              <a:solidFill>
                <a:schemeClr val="tx1"/>
              </a:solidFill>
            </a:endParaRPr>
          </a:p>
          <a:p>
            <a:endParaRPr lang="nb-NO" sz="1400" dirty="0">
              <a:solidFill>
                <a:schemeClr val="tx1"/>
              </a:solidFill>
            </a:endParaRPr>
          </a:p>
          <a:p>
            <a:r>
              <a:rPr lang="nb-NO" sz="1400" dirty="0">
                <a:solidFill>
                  <a:schemeClr val="tx1"/>
                </a:solidFill>
              </a:rPr>
              <a:t>	</a:t>
            </a:r>
            <a:endParaRPr lang="nb-NO" sz="1400" i="1" dirty="0">
              <a:solidFill>
                <a:srgbClr val="FF0000"/>
              </a:solidFill>
            </a:endParaRPr>
          </a:p>
          <a:p>
            <a:endParaRPr lang="nb-NO" sz="1400" dirty="0">
              <a:solidFill>
                <a:schemeClr val="tx1"/>
              </a:solidFill>
            </a:endParaRPr>
          </a:p>
          <a:p>
            <a:endParaRPr lang="nb-NO" sz="1400" dirty="0">
              <a:solidFill>
                <a:schemeClr val="tx1"/>
              </a:solidFill>
            </a:endParaRPr>
          </a:p>
          <a:p>
            <a:endParaRPr lang="nb-NO" sz="1400" dirty="0" smtClean="0">
              <a:solidFill>
                <a:schemeClr val="tx1"/>
              </a:solidFill>
            </a:endParaRPr>
          </a:p>
          <a:p>
            <a:endParaRPr lang="nb-NO" sz="1400" dirty="0">
              <a:solidFill>
                <a:schemeClr val="tx1"/>
              </a:solidFill>
            </a:endParaRPr>
          </a:p>
          <a:p>
            <a:endParaRPr lang="nb-NO" sz="1400" dirty="0" smtClean="0">
              <a:solidFill>
                <a:schemeClr val="tx1"/>
              </a:solidFill>
            </a:endParaRPr>
          </a:p>
          <a:p>
            <a:pPr lvl="1"/>
            <a:endParaRPr lang="nb-NO" sz="1400" dirty="0" smtClean="0">
              <a:solidFill>
                <a:schemeClr val="tx1"/>
              </a:solidFill>
            </a:endParaRPr>
          </a:p>
          <a:p>
            <a:pPr lvl="1"/>
            <a:endParaRPr lang="nb-NO" sz="14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79632" y="299580"/>
            <a:ext cx="11912368" cy="775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endParaRPr lang="nb-NO" sz="12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nb-NO" sz="1200" b="1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nb-NO" sz="12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nb-NO" sz="1200" b="1" dirty="0">
                <a:solidFill>
                  <a:schemeClr val="accent5">
                    <a:lumMod val="50000"/>
                  </a:schemeClr>
                </a:solidFill>
              </a:rPr>
              <a:t>HOVEDFUNN </a:t>
            </a:r>
            <a:r>
              <a:rPr lang="nb-NO" sz="1200" b="1" dirty="0" smtClean="0">
                <a:solidFill>
                  <a:schemeClr val="accent5">
                    <a:lumMod val="50000"/>
                  </a:schemeClr>
                </a:solidFill>
              </a:rPr>
              <a:t>#8 – FLYTTE TIL NORGE OG </a:t>
            </a:r>
            <a:r>
              <a:rPr lang="nb-NO" sz="1200" b="1" dirty="0" smtClean="0">
                <a:solidFill>
                  <a:srgbClr val="002060"/>
                </a:solidFill>
              </a:rPr>
              <a:t>ETABLERE SEG</a:t>
            </a:r>
          </a:p>
          <a:p>
            <a:r>
              <a:rPr lang="nb-NO" sz="10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nb-NO" sz="2200" b="1" dirty="0">
                <a:solidFill>
                  <a:schemeClr val="accent5">
                    <a:lumMod val="50000"/>
                  </a:schemeClr>
                </a:solidFill>
              </a:rPr>
              <a:t/>
            </a:r>
            <a:br>
              <a:rPr lang="nb-NO" sz="2200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nb-NO" sz="2200" b="1" dirty="0">
                <a:solidFill>
                  <a:schemeClr val="accent5">
                    <a:lumMod val="50000"/>
                  </a:schemeClr>
                </a:solidFill>
              </a:rPr>
              <a:t>Det er vanskelig å fungere i samfunnet uten </a:t>
            </a:r>
            <a:r>
              <a:rPr lang="nb-NO" sz="2200" b="1" dirty="0" smtClean="0">
                <a:solidFill>
                  <a:schemeClr val="accent5">
                    <a:lumMod val="50000"/>
                  </a:schemeClr>
                </a:solidFill>
              </a:rPr>
              <a:t>fødselsnummer</a:t>
            </a:r>
            <a:endParaRPr lang="nb-NO" sz="2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8899755" y="1619218"/>
            <a:ext cx="2390455" cy="1768046"/>
            <a:chOff x="5554261" y="2464791"/>
            <a:chExt cx="2390455" cy="1768046"/>
          </a:xfrm>
          <a:solidFill>
            <a:schemeClr val="bg2">
              <a:lumMod val="75000"/>
            </a:schemeClr>
          </a:solidFill>
        </p:grpSpPr>
        <p:sp>
          <p:nvSpPr>
            <p:cNvPr id="29" name="Oval 28"/>
            <p:cNvSpPr/>
            <p:nvPr/>
          </p:nvSpPr>
          <p:spPr>
            <a:xfrm>
              <a:off x="5991909" y="2464791"/>
              <a:ext cx="1952807" cy="1768046"/>
            </a:xfrm>
            <a:prstGeom prst="ellipse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defTabSz="584200" eaLnBrk="1" fontAlgn="auto" latinLnBrk="1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</a:pPr>
              <a:endParaRPr lang="en-US" sz="2400" kern="0" dirty="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30" name="Right Triangle 29"/>
            <p:cNvSpPr/>
            <p:nvPr/>
          </p:nvSpPr>
          <p:spPr>
            <a:xfrm rot="13751249">
              <a:off x="5652899" y="2867995"/>
              <a:ext cx="1165546" cy="1362821"/>
            </a:xfrm>
            <a:prstGeom prst="rtTriangle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defTabSz="584200" eaLnBrk="1" fontAlgn="auto" latinLnBrk="1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</a:pPr>
              <a:endParaRPr lang="en-US" sz="2400" kern="0" dirty="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9557809" y="1877236"/>
            <a:ext cx="1511994" cy="1200329"/>
          </a:xfrm>
          <a:prstGeom prst="rect">
            <a:avLst/>
          </a:prstGeom>
        </p:spPr>
        <p:txBody>
          <a:bodyPr wrap="square" numCol="1" spcCol="432000" anchor="ctr">
            <a:spAutoFit/>
          </a:bodyPr>
          <a:lstStyle/>
          <a:p>
            <a:pPr algn="ctr" defTabSz="430182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nb-NO" sz="1200" i="1" kern="0" dirty="0" smtClean="0">
                <a:solidFill>
                  <a:srgbClr val="FFFFFF"/>
                </a:solidFill>
                <a:latin typeface="Calibri"/>
                <a:cs typeface="Arial"/>
                <a:sym typeface="Helvetica Light"/>
              </a:rPr>
              <a:t>«Everything problem»</a:t>
            </a:r>
          </a:p>
          <a:p>
            <a:pPr algn="ctr" defTabSz="430182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nb-NO" sz="1200" i="1" kern="0" dirty="0" smtClean="0">
                <a:solidFill>
                  <a:srgbClr val="FFFFFF"/>
                </a:solidFill>
                <a:latin typeface="Calibri"/>
                <a:cs typeface="Arial"/>
                <a:sym typeface="Helvetica Light"/>
              </a:rPr>
              <a:t>(om å leve med D-</a:t>
            </a:r>
            <a:r>
              <a:rPr lang="nb-NO" sz="1200" i="1" kern="0" dirty="0" err="1" smtClean="0">
                <a:solidFill>
                  <a:srgbClr val="FFFFFF"/>
                </a:solidFill>
                <a:latin typeface="Calibri"/>
                <a:cs typeface="Arial"/>
                <a:sym typeface="Helvetica Light"/>
              </a:rPr>
              <a:t>nr</a:t>
            </a:r>
            <a:r>
              <a:rPr lang="nb-NO" sz="1200" i="1" kern="0" dirty="0" smtClean="0">
                <a:solidFill>
                  <a:srgbClr val="FFFFFF"/>
                </a:solidFill>
                <a:latin typeface="Calibri"/>
                <a:cs typeface="Arial"/>
                <a:sym typeface="Helvetica Light"/>
              </a:rPr>
              <a:t>)</a:t>
            </a:r>
          </a:p>
          <a:p>
            <a:pPr algn="ctr" defTabSz="430182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nb-NO" sz="1200" b="1" i="1" kern="0" dirty="0" smtClean="0">
                <a:solidFill>
                  <a:srgbClr val="FFFFFF"/>
                </a:solidFill>
                <a:latin typeface="Calibri"/>
                <a:cs typeface="Arial"/>
                <a:sym typeface="Helvetica Light"/>
              </a:rPr>
              <a:t>- Mann, 45, pendler uten fødselsnummer</a:t>
            </a:r>
            <a:endParaRPr lang="nb-NO" sz="1100" b="1" kern="0" dirty="0">
              <a:solidFill>
                <a:srgbClr val="FFFFFF"/>
              </a:solidFill>
              <a:latin typeface="Calibri"/>
              <a:cs typeface="Arial"/>
              <a:sym typeface="Helvetica Ligh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347204" y="3494091"/>
            <a:ext cx="2733498" cy="2750591"/>
            <a:chOff x="6773340" y="1916383"/>
            <a:chExt cx="2304674" cy="2411932"/>
          </a:xfrm>
        </p:grpSpPr>
        <p:sp>
          <p:nvSpPr>
            <p:cNvPr id="26" name="Right Triangle 25"/>
            <p:cNvSpPr/>
            <p:nvPr/>
          </p:nvSpPr>
          <p:spPr>
            <a:xfrm rot="7506550">
              <a:off x="7813831" y="3064131"/>
              <a:ext cx="1165546" cy="1362821"/>
            </a:xfrm>
            <a:prstGeom prst="rtTriangle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defTabSz="584200" eaLnBrk="1" fontAlgn="auto" latinLnBrk="1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</a:pPr>
              <a:endParaRPr lang="en-US" sz="2400" kern="0" dirty="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6773340" y="1916383"/>
              <a:ext cx="2178869" cy="2202260"/>
              <a:chOff x="6773340" y="1916383"/>
              <a:chExt cx="2178869" cy="2202260"/>
            </a:xfrm>
          </p:grpSpPr>
          <p:sp>
            <p:nvSpPr>
              <p:cNvPr id="33" name="Oval 32"/>
              <p:cNvSpPr/>
              <p:nvPr/>
            </p:nvSpPr>
            <p:spPr>
              <a:xfrm>
                <a:off x="6773340" y="1916383"/>
                <a:ext cx="2178869" cy="2202260"/>
              </a:xfrm>
              <a:prstGeom prst="ellipse">
                <a:avLst/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584200" eaLnBrk="1" fontAlgn="auto" latinLnBrk="1"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</a:pPr>
                <a:endParaRPr lang="en-US" sz="2400" kern="0" dirty="0">
                  <a:solidFill>
                    <a:srgbClr val="FFFFFF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6996526" y="2298144"/>
                <a:ext cx="1731799" cy="1441172"/>
              </a:xfrm>
              <a:prstGeom prst="rect">
                <a:avLst/>
              </a:prstGeom>
            </p:spPr>
            <p:txBody>
              <a:bodyPr wrap="square" numCol="1" spcCol="432000" anchor="ctr">
                <a:spAutoFit/>
              </a:bodyPr>
              <a:lstStyle/>
              <a:p>
                <a:pPr algn="ctr" defTabSz="430182" eaLnBrk="1" fontAlgn="auto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</a:pPr>
                <a:r>
                  <a:rPr lang="nb-NO" sz="1200" i="1" kern="0" dirty="0" smtClean="0">
                    <a:solidFill>
                      <a:srgbClr val="FFFFFF"/>
                    </a:solidFill>
                    <a:latin typeface="Calibri"/>
                    <a:cs typeface="Arial"/>
                    <a:sym typeface="Helvetica Light"/>
                  </a:rPr>
                  <a:t>«Jeg må ha personnummer for å få jobb, men jobb for å få personnummer. Hva skal jeg gjøre?»</a:t>
                </a:r>
              </a:p>
              <a:p>
                <a:pPr algn="ctr" defTabSz="430182" eaLnBrk="1" fontAlgn="auto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</a:pPr>
                <a:r>
                  <a:rPr lang="nb-NO" sz="1200" i="1" kern="0" dirty="0" smtClean="0">
                    <a:solidFill>
                      <a:srgbClr val="FFFFFF"/>
                    </a:solidFill>
                    <a:latin typeface="Calibri"/>
                    <a:cs typeface="Arial"/>
                    <a:sym typeface="Helvetica Light"/>
                  </a:rPr>
                  <a:t/>
                </a:r>
                <a:br>
                  <a:rPr lang="nb-NO" sz="1200" i="1" kern="0" dirty="0" smtClean="0">
                    <a:solidFill>
                      <a:srgbClr val="FFFFFF"/>
                    </a:solidFill>
                    <a:latin typeface="Calibri"/>
                    <a:cs typeface="Arial"/>
                    <a:sym typeface="Helvetica Light"/>
                  </a:rPr>
                </a:br>
                <a:r>
                  <a:rPr lang="nb-NO" sz="1200" b="1" i="1" kern="0" dirty="0" smtClean="0">
                    <a:solidFill>
                      <a:srgbClr val="FFFFFF"/>
                    </a:solidFill>
                    <a:latin typeface="Calibri"/>
                    <a:cs typeface="Arial"/>
                    <a:sym typeface="Helvetica Light"/>
                  </a:rPr>
                  <a:t>- Mann, 25, arbeidsinnvandrer</a:t>
                </a:r>
                <a:endParaRPr lang="nb-NO" sz="1200" i="1" kern="0" dirty="0" smtClean="0">
                  <a:solidFill>
                    <a:srgbClr val="FFFFFF"/>
                  </a:solidFill>
                  <a:latin typeface="Calibri"/>
                  <a:cs typeface="Arial"/>
                  <a:sym typeface="Helvetica Light"/>
                </a:endParaRPr>
              </a:p>
            </p:txBody>
          </p:sp>
        </p:grp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0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236" name="think-cell Slide" r:id="rId5" imgW="530" imgH="528" progId="TCLayout.ActiveDocument.1">
                  <p:embed/>
                </p:oleObj>
              </mc:Choice>
              <mc:Fallback>
                <p:oleObj name="think-cell Slide" r:id="rId5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187562" y="1405193"/>
            <a:ext cx="5849687" cy="3473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1200" dirty="0" smtClean="0">
                <a:solidFill>
                  <a:schemeClr val="tx1"/>
                </a:solidFill>
              </a:rPr>
              <a:t> </a:t>
            </a:r>
          </a:p>
          <a:p>
            <a:endParaRPr lang="nb-NO" sz="1200" dirty="0">
              <a:solidFill>
                <a:schemeClr val="tx1"/>
              </a:solidFill>
            </a:endParaRPr>
          </a:p>
          <a:p>
            <a:endParaRPr lang="nb-NO" sz="1200" dirty="0" smtClean="0">
              <a:solidFill>
                <a:schemeClr val="tx1"/>
              </a:solidFill>
            </a:endParaRPr>
          </a:p>
          <a:p>
            <a:pPr lvl="1"/>
            <a:endParaRPr lang="nb-NO" sz="1200" dirty="0" smtClean="0">
              <a:solidFill>
                <a:schemeClr val="tx1"/>
              </a:solidFill>
            </a:endParaRPr>
          </a:p>
          <a:p>
            <a:pPr lvl="1"/>
            <a:endParaRPr lang="nb-NO" sz="12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39962" y="1557593"/>
            <a:ext cx="4752899" cy="2827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1400" dirty="0">
                <a:solidFill>
                  <a:schemeClr val="tx1"/>
                </a:solidFill>
              </a:rPr>
              <a:t>Mål 3 </a:t>
            </a:r>
            <a:r>
              <a:rPr lang="nb-NO" sz="1400" dirty="0" smtClean="0">
                <a:solidFill>
                  <a:schemeClr val="tx1"/>
                </a:solidFill>
              </a:rPr>
              <a:t>i </a:t>
            </a:r>
            <a:r>
              <a:rPr lang="nb-NO" sz="1400" dirty="0">
                <a:solidFill>
                  <a:schemeClr val="tx1"/>
                </a:solidFill>
              </a:rPr>
              <a:t>prosjektet «Modernisering av Folkeregisteret» er </a:t>
            </a:r>
            <a:r>
              <a:rPr lang="nb-NO" sz="1400" dirty="0" smtClean="0">
                <a:solidFill>
                  <a:schemeClr val="tx1"/>
                </a:solidFill>
              </a:rPr>
              <a:t>«Effektive </a:t>
            </a:r>
            <a:r>
              <a:rPr lang="nb-NO" sz="1400" dirty="0">
                <a:solidFill>
                  <a:schemeClr val="tx1"/>
                </a:solidFill>
              </a:rPr>
              <a:t>prosesser for innrullering i folkeregisteret </a:t>
            </a:r>
            <a:r>
              <a:rPr lang="nb-NO" sz="1400" dirty="0" smtClean="0">
                <a:solidFill>
                  <a:schemeClr val="tx1"/>
                </a:solidFill>
              </a:rPr>
              <a:t>og tildeling </a:t>
            </a:r>
            <a:r>
              <a:rPr lang="nb-NO" sz="1400" dirty="0">
                <a:solidFill>
                  <a:schemeClr val="tx1"/>
                </a:solidFill>
              </a:rPr>
              <a:t>av </a:t>
            </a:r>
            <a:r>
              <a:rPr lang="nb-NO" sz="1400" dirty="0" smtClean="0">
                <a:solidFill>
                  <a:schemeClr val="tx1"/>
                </a:solidFill>
              </a:rPr>
              <a:t>identifikator»</a:t>
            </a:r>
            <a:r>
              <a:rPr lang="nb-NO" sz="1400" baseline="30000" dirty="0" smtClean="0">
                <a:solidFill>
                  <a:schemeClr val="tx1"/>
                </a:solidFill>
              </a:rPr>
              <a:t>1</a:t>
            </a:r>
            <a:r>
              <a:rPr lang="nb-NO" sz="1400" dirty="0" smtClean="0">
                <a:solidFill>
                  <a:schemeClr val="tx1"/>
                </a:solidFill>
              </a:rPr>
              <a:t>.</a:t>
            </a:r>
          </a:p>
          <a:p>
            <a:endParaRPr lang="nb-NO" sz="1400" i="1" dirty="0" smtClean="0">
              <a:solidFill>
                <a:schemeClr val="tx1"/>
              </a:solidFill>
            </a:endParaRPr>
          </a:p>
          <a:p>
            <a:r>
              <a:rPr lang="nb-NO" sz="1400" dirty="0">
                <a:solidFill>
                  <a:schemeClr val="tx1"/>
                </a:solidFill>
              </a:rPr>
              <a:t>Delmål 3.2 er «Enklere registrering av opphold i Norge for asylsøkere, innvandrere og EØS-borgere. Personer på midlertidig arbeidsopphold skal tildeles </a:t>
            </a:r>
            <a:r>
              <a:rPr lang="nb-NO" sz="1400" dirty="0" smtClean="0">
                <a:solidFill>
                  <a:schemeClr val="tx1"/>
                </a:solidFill>
              </a:rPr>
              <a:t>D-nummer </a:t>
            </a:r>
            <a:r>
              <a:rPr lang="nb-NO" sz="1400" dirty="0">
                <a:solidFill>
                  <a:schemeClr val="tx1"/>
                </a:solidFill>
              </a:rPr>
              <a:t>slik at deres møte med norsk arbeidsliv blir så enkelt som </a:t>
            </a:r>
            <a:r>
              <a:rPr lang="nb-NO" sz="1400" dirty="0" smtClean="0">
                <a:solidFill>
                  <a:schemeClr val="tx1"/>
                </a:solidFill>
              </a:rPr>
              <a:t>mulig». </a:t>
            </a:r>
          </a:p>
          <a:p>
            <a:endParaRPr lang="nb-NO" sz="1400" dirty="0">
              <a:solidFill>
                <a:schemeClr val="tx1"/>
              </a:solidFill>
            </a:endParaRPr>
          </a:p>
          <a:p>
            <a:r>
              <a:rPr lang="nb-NO" sz="1400" dirty="0">
                <a:solidFill>
                  <a:schemeClr val="tx1"/>
                </a:solidFill>
              </a:rPr>
              <a:t>Et modernisert folkeregister legger til rette for effektiv </a:t>
            </a:r>
            <a:r>
              <a:rPr lang="nb-NO" sz="1400" dirty="0" smtClean="0">
                <a:solidFill>
                  <a:schemeClr val="tx1"/>
                </a:solidFill>
              </a:rPr>
              <a:t>rekvirering </a:t>
            </a:r>
            <a:r>
              <a:rPr lang="nb-NO" sz="1400" dirty="0">
                <a:solidFill>
                  <a:schemeClr val="tx1"/>
                </a:solidFill>
              </a:rPr>
              <a:t>og rask </a:t>
            </a:r>
            <a:r>
              <a:rPr lang="nb-NO" sz="1400" dirty="0" smtClean="0">
                <a:solidFill>
                  <a:schemeClr val="tx1"/>
                </a:solidFill>
              </a:rPr>
              <a:t>tildeling av D-nummer. Det gir rekvirenter mulighet til å tildele D-nummer umiddelbart etter fullført registrering.</a:t>
            </a:r>
            <a:endParaRPr lang="nb-NO" sz="1400" i="1" dirty="0" smtClean="0">
              <a:solidFill>
                <a:schemeClr val="tx1"/>
              </a:solidFill>
            </a:endParaRPr>
          </a:p>
          <a:p>
            <a:endParaRPr lang="nb-NO" sz="1400" i="1" dirty="0" smtClean="0">
              <a:solidFill>
                <a:schemeClr val="tx1"/>
              </a:solidFill>
            </a:endParaRPr>
          </a:p>
          <a:p>
            <a:endParaRPr lang="nb-NO" sz="1400" i="1" dirty="0">
              <a:solidFill>
                <a:schemeClr val="tx1"/>
              </a:solidFill>
            </a:endParaRPr>
          </a:p>
          <a:p>
            <a:endParaRPr lang="nb-NO" sz="1400" i="1" dirty="0" smtClean="0">
              <a:solidFill>
                <a:schemeClr val="tx1"/>
              </a:solidFill>
            </a:endParaRPr>
          </a:p>
          <a:p>
            <a:endParaRPr lang="nb-NO" sz="1400" i="1" dirty="0">
              <a:solidFill>
                <a:schemeClr val="tx1"/>
              </a:solidFill>
            </a:endParaRPr>
          </a:p>
          <a:p>
            <a:endParaRPr lang="nb-NO" sz="1400" i="1" dirty="0" smtClean="0">
              <a:solidFill>
                <a:schemeClr val="tx1"/>
              </a:solidFill>
            </a:endParaRPr>
          </a:p>
          <a:p>
            <a:endParaRPr lang="nb-NO" sz="1400" i="1" dirty="0">
              <a:solidFill>
                <a:schemeClr val="tx1"/>
              </a:solidFill>
            </a:endParaRPr>
          </a:p>
          <a:p>
            <a:endParaRPr lang="nb-NO" sz="1400" i="1" dirty="0" smtClean="0">
              <a:solidFill>
                <a:schemeClr val="tx1"/>
              </a:solidFill>
            </a:endParaRPr>
          </a:p>
          <a:p>
            <a:endParaRPr lang="nb-NO" sz="1400" i="1" dirty="0">
              <a:solidFill>
                <a:schemeClr val="tx1"/>
              </a:solidFill>
            </a:endParaRPr>
          </a:p>
          <a:p>
            <a:endParaRPr lang="nb-NO" sz="1400" i="1" dirty="0">
              <a:solidFill>
                <a:schemeClr val="tx1"/>
              </a:solidFill>
            </a:endParaRPr>
          </a:p>
          <a:p>
            <a:endParaRPr lang="nb-NO" sz="800" i="1" dirty="0" smtClean="0">
              <a:solidFill>
                <a:schemeClr val="tx1"/>
              </a:solidFill>
            </a:endParaRPr>
          </a:p>
          <a:p>
            <a:r>
              <a:rPr lang="nb-NO" sz="800" baseline="30000" dirty="0">
                <a:solidFill>
                  <a:schemeClr val="tx1"/>
                </a:solidFill>
              </a:rPr>
              <a:t>1</a:t>
            </a:r>
            <a:r>
              <a:rPr lang="nb-NO" sz="800" dirty="0" smtClean="0">
                <a:solidFill>
                  <a:schemeClr val="tx1"/>
                </a:solidFill>
              </a:rPr>
              <a:t>http</a:t>
            </a:r>
            <a:r>
              <a:rPr lang="nb-NO" sz="800" dirty="0">
                <a:solidFill>
                  <a:schemeClr val="tx1"/>
                </a:solidFill>
              </a:rPr>
              <a:t>://www.skatteetaten.no/upload/PDFer/Rapport_Modernisering_av_Folkeregisteret.pdf</a:t>
            </a:r>
          </a:p>
          <a:p>
            <a:endParaRPr lang="nb-NO" sz="1400" dirty="0">
              <a:solidFill>
                <a:schemeClr val="tx1"/>
              </a:solidFill>
            </a:endParaRPr>
          </a:p>
          <a:p>
            <a:endParaRPr lang="nb-NO" sz="1400" dirty="0">
              <a:solidFill>
                <a:schemeClr val="tx1"/>
              </a:solidFill>
            </a:endParaRPr>
          </a:p>
          <a:p>
            <a:endParaRPr lang="nb-NO" sz="1400" dirty="0" smtClean="0">
              <a:solidFill>
                <a:schemeClr val="tx1"/>
              </a:solidFill>
            </a:endParaRPr>
          </a:p>
          <a:p>
            <a:endParaRPr lang="nb-NO" sz="1400" dirty="0">
              <a:solidFill>
                <a:schemeClr val="tx1"/>
              </a:solidFill>
            </a:endParaRPr>
          </a:p>
          <a:p>
            <a:endParaRPr lang="nb-NO" sz="1400" dirty="0" smtClean="0">
              <a:solidFill>
                <a:schemeClr val="tx1"/>
              </a:solidFill>
            </a:endParaRPr>
          </a:p>
          <a:p>
            <a:pPr lvl="1"/>
            <a:endParaRPr lang="nb-NO" sz="1400" dirty="0" smtClean="0">
              <a:solidFill>
                <a:schemeClr val="tx1"/>
              </a:solidFill>
            </a:endParaRPr>
          </a:p>
          <a:p>
            <a:pPr lvl="1"/>
            <a:endParaRPr lang="nb-NO" sz="14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79632" y="182845"/>
            <a:ext cx="11912368" cy="899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endParaRPr lang="nb-NO" sz="12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nb-NO" sz="1200" b="1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nb-NO" sz="12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nb-NO" sz="1200" b="1" dirty="0">
                <a:solidFill>
                  <a:schemeClr val="accent5">
                    <a:lumMod val="50000"/>
                  </a:schemeClr>
                </a:solidFill>
              </a:rPr>
              <a:t>HOVEDFUNN </a:t>
            </a:r>
            <a:r>
              <a:rPr lang="nb-NO" sz="1200" b="1" dirty="0" smtClean="0">
                <a:solidFill>
                  <a:schemeClr val="accent5">
                    <a:lumMod val="50000"/>
                  </a:schemeClr>
                </a:solidFill>
              </a:rPr>
              <a:t>#8 – Supplerende informasjon</a:t>
            </a:r>
          </a:p>
          <a:p>
            <a:r>
              <a:rPr lang="nb-NO" sz="1100" b="1" dirty="0" smtClean="0">
                <a:solidFill>
                  <a:schemeClr val="bg1"/>
                </a:solidFill>
              </a:rPr>
              <a:t> </a:t>
            </a:r>
            <a:r>
              <a:rPr lang="nb-NO" sz="1000" b="1" dirty="0" smtClean="0">
                <a:solidFill>
                  <a:schemeClr val="bg1"/>
                </a:solidFill>
              </a:rPr>
              <a:t>---</a:t>
            </a:r>
            <a:r>
              <a:rPr lang="nb-NO" sz="2200" b="1" dirty="0">
                <a:solidFill>
                  <a:schemeClr val="accent5">
                    <a:lumMod val="50000"/>
                  </a:schemeClr>
                </a:solidFill>
              </a:rPr>
              <a:t/>
            </a:r>
            <a:br>
              <a:rPr lang="nb-NO" sz="2200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nb-NO" sz="2200" b="1" dirty="0" smtClean="0">
                <a:solidFill>
                  <a:schemeClr val="accent5">
                    <a:lumMod val="50000"/>
                  </a:schemeClr>
                </a:solidFill>
              </a:rPr>
              <a:t>Prosjektet «Modernisering av Folkeregisteret» skal åpne for rask tildeling av D-nummer</a:t>
            </a:r>
            <a:endParaRPr lang="nb-NO" sz="2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6871" y="1557594"/>
            <a:ext cx="6180881" cy="480510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96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528" name="think-cell Slide" r:id="rId5" imgW="530" imgH="528" progId="TCLayout.ActiveDocument.1">
                  <p:embed/>
                </p:oleObj>
              </mc:Choice>
              <mc:Fallback>
                <p:oleObj name="think-cell Slide" r:id="rId5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187562" y="1405193"/>
            <a:ext cx="5849687" cy="3473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1200" dirty="0" smtClean="0">
                <a:solidFill>
                  <a:schemeClr val="tx1"/>
                </a:solidFill>
              </a:rPr>
              <a:t> </a:t>
            </a:r>
          </a:p>
          <a:p>
            <a:endParaRPr lang="nb-NO" sz="1200" dirty="0">
              <a:solidFill>
                <a:schemeClr val="tx1"/>
              </a:solidFill>
            </a:endParaRPr>
          </a:p>
          <a:p>
            <a:endParaRPr lang="nb-NO" sz="1200" dirty="0" smtClean="0">
              <a:solidFill>
                <a:schemeClr val="tx1"/>
              </a:solidFill>
            </a:endParaRPr>
          </a:p>
          <a:p>
            <a:pPr lvl="1"/>
            <a:endParaRPr lang="nb-NO" sz="1200" dirty="0" smtClean="0">
              <a:solidFill>
                <a:schemeClr val="tx1"/>
              </a:solidFill>
            </a:endParaRPr>
          </a:p>
          <a:p>
            <a:pPr lvl="1"/>
            <a:endParaRPr lang="nb-NO" sz="1200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59771" y="5703022"/>
            <a:ext cx="5786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b-NO" sz="1200" dirty="0"/>
          </a:p>
          <a:p>
            <a:endParaRPr lang="nb-NO" sz="1200" dirty="0" smtClean="0"/>
          </a:p>
        </p:txBody>
      </p:sp>
      <p:sp>
        <p:nvSpPr>
          <p:cNvPr id="35" name="Rectangle 34"/>
          <p:cNvSpPr/>
          <p:nvPr/>
        </p:nvSpPr>
        <p:spPr>
          <a:xfrm>
            <a:off x="339963" y="1557592"/>
            <a:ext cx="5915714" cy="5300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1400" dirty="0" smtClean="0">
                <a:solidFill>
                  <a:schemeClr val="tx1"/>
                </a:solidFill>
              </a:rPr>
              <a:t>Arbeidsinnvandrerne </a:t>
            </a:r>
            <a:r>
              <a:rPr lang="nb-NO" sz="1400" dirty="0">
                <a:solidFill>
                  <a:schemeClr val="tx1"/>
                </a:solidFill>
              </a:rPr>
              <a:t>opplever at det er utfordrende å åpne norsk </a:t>
            </a:r>
            <a:r>
              <a:rPr lang="nb-NO" sz="1400" dirty="0" smtClean="0">
                <a:solidFill>
                  <a:schemeClr val="tx1"/>
                </a:solidFill>
              </a:rPr>
              <a:t>bankkonto med D-nummer.</a:t>
            </a:r>
          </a:p>
          <a:p>
            <a:endParaRPr lang="nb-NO" sz="1400" dirty="0">
              <a:solidFill>
                <a:schemeClr val="tx1"/>
              </a:solidFill>
            </a:endParaRPr>
          </a:p>
          <a:p>
            <a:r>
              <a:rPr lang="nb-NO" sz="1400" b="1" dirty="0" smtClean="0">
                <a:solidFill>
                  <a:schemeClr val="tx1"/>
                </a:solidFill>
              </a:rPr>
              <a:t>Ulik praksis i bankene</a:t>
            </a:r>
          </a:p>
          <a:p>
            <a:r>
              <a:rPr lang="nb-NO" sz="1400" dirty="0" smtClean="0">
                <a:solidFill>
                  <a:schemeClr val="tx1"/>
                </a:solidFill>
              </a:rPr>
              <a:t>Banker </a:t>
            </a:r>
            <a:r>
              <a:rPr lang="nb-NO" sz="1400" dirty="0">
                <a:solidFill>
                  <a:schemeClr val="tx1"/>
                </a:solidFill>
              </a:rPr>
              <a:t>får ikke tydelige føringer for åpning av bankkonto for personer med D-nummer, og har ulik praksis rundt dette. </a:t>
            </a:r>
          </a:p>
          <a:p>
            <a:endParaRPr lang="nb-NO" sz="1400" dirty="0">
              <a:solidFill>
                <a:schemeClr val="tx1"/>
              </a:solidFill>
            </a:endParaRPr>
          </a:p>
          <a:p>
            <a:r>
              <a:rPr lang="nb-NO" sz="1400" dirty="0">
                <a:solidFill>
                  <a:schemeClr val="tx1"/>
                </a:solidFill>
              </a:rPr>
              <a:t>DNB krever arbeidskontrakt med varighet på over 3 måneder for å kunne åpne bankkonto med D-nummer. Nordea åpner en enkel bankkonto med D-nummer, uten bankkort og nettbank. Skandiabanken åpner ikke bankkonto for personer med D-nummer</a:t>
            </a:r>
            <a:r>
              <a:rPr lang="nb-NO" sz="1400" i="1" dirty="0">
                <a:solidFill>
                  <a:schemeClr val="tx1"/>
                </a:solidFill>
              </a:rPr>
              <a:t>.</a:t>
            </a:r>
          </a:p>
          <a:p>
            <a:endParaRPr lang="nb-NO" sz="1400" dirty="0" smtClean="0">
              <a:solidFill>
                <a:schemeClr val="tx1"/>
              </a:solidFill>
            </a:endParaRPr>
          </a:p>
          <a:p>
            <a:r>
              <a:rPr lang="nb-NO" sz="1400" b="1" dirty="0" smtClean="0">
                <a:solidFill>
                  <a:schemeClr val="tx1"/>
                </a:solidFill>
              </a:rPr>
              <a:t>Problematisk å få utbetalt lønn </a:t>
            </a:r>
          </a:p>
          <a:p>
            <a:r>
              <a:rPr lang="nb-NO" sz="1400" dirty="0" smtClean="0">
                <a:solidFill>
                  <a:schemeClr val="tx1"/>
                </a:solidFill>
              </a:rPr>
              <a:t>Det kan ofte </a:t>
            </a:r>
            <a:r>
              <a:rPr lang="nb-NO" sz="1400" dirty="0">
                <a:solidFill>
                  <a:schemeClr val="tx1"/>
                </a:solidFill>
              </a:rPr>
              <a:t>gå lang tid fra arbeidsinnvandreren har fått jobb, til </a:t>
            </a:r>
            <a:r>
              <a:rPr lang="nb-NO" sz="1400" dirty="0" smtClean="0">
                <a:solidFill>
                  <a:schemeClr val="tx1"/>
                </a:solidFill>
              </a:rPr>
              <a:t>hun får tildelt fødselsnummer og kan åpne bankkonto. Mange </a:t>
            </a:r>
            <a:r>
              <a:rPr lang="nb-NO" sz="1400" dirty="0">
                <a:solidFill>
                  <a:schemeClr val="tx1"/>
                </a:solidFill>
              </a:rPr>
              <a:t>arbeidsinnvandrere får derfor lønn utbetalt på andres bankkonto</a:t>
            </a:r>
            <a:r>
              <a:rPr lang="nb-NO" sz="1400" dirty="0" smtClean="0">
                <a:solidFill>
                  <a:schemeClr val="tx1"/>
                </a:solidFill>
              </a:rPr>
              <a:t>. Arbeidsinnvandrere </a:t>
            </a:r>
            <a:r>
              <a:rPr lang="nb-NO" sz="1400" dirty="0">
                <a:solidFill>
                  <a:schemeClr val="tx1"/>
                </a:solidFill>
              </a:rPr>
              <a:t>kan også få lønn på sin utenlandske konto, men det vil da forekomme gebyr</a:t>
            </a:r>
            <a:r>
              <a:rPr lang="nb-NO" sz="1400" dirty="0" smtClean="0">
                <a:solidFill>
                  <a:schemeClr val="tx1"/>
                </a:solidFill>
              </a:rPr>
              <a:t>.</a:t>
            </a:r>
            <a:endParaRPr lang="nb-NO" sz="1400" dirty="0">
              <a:solidFill>
                <a:schemeClr val="tx1"/>
              </a:solidFill>
            </a:endParaRPr>
          </a:p>
          <a:p>
            <a:endParaRPr lang="nb-NO" sz="1400" dirty="0">
              <a:solidFill>
                <a:schemeClr val="tx1"/>
              </a:solidFill>
            </a:endParaRPr>
          </a:p>
          <a:p>
            <a:r>
              <a:rPr lang="nb-NO" sz="1400" dirty="0" smtClean="0">
                <a:solidFill>
                  <a:schemeClr val="tx1"/>
                </a:solidFill>
              </a:rPr>
              <a:t>SUA Oslo opplever at mange er usikre på hva de skal gjøre når de ikke har en personlig konto de kan få utbetalt lønnen sin på. </a:t>
            </a:r>
            <a:endParaRPr lang="nb-NO" sz="1400" dirty="0">
              <a:solidFill>
                <a:schemeClr val="tx1"/>
              </a:solidFill>
            </a:endParaRPr>
          </a:p>
          <a:p>
            <a:r>
              <a:rPr lang="nb-NO" sz="1400" dirty="0">
                <a:solidFill>
                  <a:schemeClr val="tx1"/>
                </a:solidFill>
              </a:rPr>
              <a:t>	</a:t>
            </a:r>
            <a:endParaRPr lang="nb-NO" sz="1400" i="1" dirty="0">
              <a:solidFill>
                <a:srgbClr val="FF0000"/>
              </a:solidFill>
            </a:endParaRPr>
          </a:p>
          <a:p>
            <a:endParaRPr lang="nb-NO" sz="1400" dirty="0">
              <a:solidFill>
                <a:schemeClr val="tx1"/>
              </a:solidFill>
            </a:endParaRPr>
          </a:p>
          <a:p>
            <a:endParaRPr lang="nb-NO" sz="1400" dirty="0">
              <a:solidFill>
                <a:schemeClr val="tx1"/>
              </a:solidFill>
            </a:endParaRPr>
          </a:p>
          <a:p>
            <a:endParaRPr lang="nb-NO" sz="1400" dirty="0" smtClean="0">
              <a:solidFill>
                <a:schemeClr val="tx1"/>
              </a:solidFill>
            </a:endParaRPr>
          </a:p>
          <a:p>
            <a:endParaRPr lang="nb-NO" sz="1400" dirty="0">
              <a:solidFill>
                <a:schemeClr val="tx1"/>
              </a:solidFill>
            </a:endParaRPr>
          </a:p>
          <a:p>
            <a:endParaRPr lang="nb-NO" sz="1400" dirty="0" smtClean="0">
              <a:solidFill>
                <a:schemeClr val="tx1"/>
              </a:solidFill>
            </a:endParaRPr>
          </a:p>
          <a:p>
            <a:pPr lvl="1"/>
            <a:endParaRPr lang="nb-NO" sz="1400" dirty="0" smtClean="0">
              <a:solidFill>
                <a:schemeClr val="tx1"/>
              </a:solidFill>
            </a:endParaRPr>
          </a:p>
          <a:p>
            <a:pPr lvl="1"/>
            <a:endParaRPr lang="nb-NO" sz="14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79632" y="299580"/>
            <a:ext cx="11912368" cy="775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endParaRPr lang="nb-NO" sz="12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nb-NO" sz="1200" b="1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nb-NO" sz="12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nb-NO" sz="1200" b="1" dirty="0">
                <a:solidFill>
                  <a:schemeClr val="accent5">
                    <a:lumMod val="50000"/>
                  </a:schemeClr>
                </a:solidFill>
              </a:rPr>
              <a:t>HOVEDFUNN </a:t>
            </a:r>
            <a:r>
              <a:rPr lang="nb-NO" sz="1200" b="1" dirty="0" smtClean="0">
                <a:solidFill>
                  <a:schemeClr val="accent5">
                    <a:lumMod val="50000"/>
                  </a:schemeClr>
                </a:solidFill>
              </a:rPr>
              <a:t>#9 – FLYTTE TIL NORGE OG ETABLERE SEG</a:t>
            </a:r>
            <a:endParaRPr lang="nb-NO" sz="1200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nb-NO" sz="10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nb-NO" sz="2200" b="1" dirty="0">
                <a:solidFill>
                  <a:schemeClr val="accent5">
                    <a:lumMod val="50000"/>
                  </a:schemeClr>
                </a:solidFill>
              </a:rPr>
              <a:t/>
            </a:r>
            <a:br>
              <a:rPr lang="nb-NO" sz="2200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nb-NO" sz="2200" b="1" dirty="0">
                <a:solidFill>
                  <a:schemeClr val="accent5">
                    <a:lumMod val="50000"/>
                  </a:schemeClr>
                </a:solidFill>
              </a:rPr>
              <a:t>Åpning av bankkonto krever </a:t>
            </a:r>
            <a:r>
              <a:rPr lang="nb-NO" sz="2200" b="1" dirty="0" smtClean="0">
                <a:solidFill>
                  <a:schemeClr val="accent5">
                    <a:lumMod val="50000"/>
                  </a:schemeClr>
                </a:solidFill>
              </a:rPr>
              <a:t>fødselsnummer</a:t>
            </a:r>
            <a:endParaRPr lang="nb-NO" sz="2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9703450" y="1105629"/>
            <a:ext cx="2219165" cy="1941667"/>
            <a:chOff x="9703450" y="1955982"/>
            <a:chExt cx="2219165" cy="1768046"/>
          </a:xfrm>
        </p:grpSpPr>
        <p:grpSp>
          <p:nvGrpSpPr>
            <p:cNvPr id="14" name="Group 13"/>
            <p:cNvGrpSpPr/>
            <p:nvPr/>
          </p:nvGrpSpPr>
          <p:grpSpPr>
            <a:xfrm>
              <a:off x="9703450" y="1955982"/>
              <a:ext cx="2219165" cy="1768046"/>
              <a:chOff x="5781601" y="2436208"/>
              <a:chExt cx="2219165" cy="1768046"/>
            </a:xfrm>
            <a:solidFill>
              <a:schemeClr val="bg2">
                <a:lumMod val="75000"/>
              </a:schemeClr>
            </a:solidFill>
          </p:grpSpPr>
          <p:sp>
            <p:nvSpPr>
              <p:cNvPr id="15" name="Oval 14"/>
              <p:cNvSpPr/>
              <p:nvPr/>
            </p:nvSpPr>
            <p:spPr>
              <a:xfrm>
                <a:off x="6047959" y="2436208"/>
                <a:ext cx="1952807" cy="1768046"/>
              </a:xfrm>
              <a:prstGeom prst="ellipse">
                <a:avLst/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584200" eaLnBrk="1" fontAlgn="auto" latinLnBrk="1"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</a:pPr>
                <a:endParaRPr lang="en-US" sz="2400" kern="0" dirty="0">
                  <a:solidFill>
                    <a:srgbClr val="FFFFFF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6" name="Right Triangle 15"/>
              <p:cNvSpPr/>
              <p:nvPr/>
            </p:nvSpPr>
            <p:spPr>
              <a:xfrm rot="15501307">
                <a:off x="5880239" y="2643597"/>
                <a:ext cx="1165546" cy="1362821"/>
              </a:xfrm>
              <a:prstGeom prst="rtTriangle">
                <a:avLst/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584200" eaLnBrk="1" fontAlgn="auto" latinLnBrk="1"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</a:pPr>
                <a:endParaRPr lang="en-US" sz="2400" kern="0" dirty="0">
                  <a:solidFill>
                    <a:srgbClr val="FFFFFF"/>
                  </a:solidFill>
                  <a:latin typeface="Helvetica Light"/>
                  <a:sym typeface="Helvetica Light"/>
                </a:endParaRPr>
              </a:p>
            </p:txBody>
          </p:sp>
        </p:grpSp>
        <p:sp>
          <p:nvSpPr>
            <p:cNvPr id="17" name="Rectangle 16"/>
            <p:cNvSpPr/>
            <p:nvPr/>
          </p:nvSpPr>
          <p:spPr>
            <a:xfrm>
              <a:off x="10131484" y="2289214"/>
              <a:ext cx="1629454" cy="1092997"/>
            </a:xfrm>
            <a:prstGeom prst="rect">
              <a:avLst/>
            </a:prstGeom>
          </p:spPr>
          <p:txBody>
            <a:bodyPr wrap="square" numCol="1" spcCol="432000" anchor="ctr">
              <a:spAutoFit/>
            </a:bodyPr>
            <a:lstStyle/>
            <a:p>
              <a:pPr algn="ctr" defTabSz="430182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</a:pPr>
              <a:r>
                <a:rPr lang="nb-NO" sz="1200" i="1" kern="0" dirty="0" smtClean="0">
                  <a:solidFill>
                    <a:srgbClr val="FFFFFF"/>
                  </a:solidFill>
                  <a:latin typeface="Calibri"/>
                  <a:cs typeface="Arial"/>
                  <a:sym typeface="Helvetica Light"/>
                </a:rPr>
                <a:t>«Det er et evig problem for mange dette med bankkonto»</a:t>
              </a:r>
            </a:p>
            <a:p>
              <a:pPr algn="ctr" defTabSz="430182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</a:pPr>
              <a:endParaRPr lang="nb-NO" sz="1200" i="1" kern="0" dirty="0" smtClean="0">
                <a:solidFill>
                  <a:srgbClr val="FFFFFF"/>
                </a:solidFill>
                <a:latin typeface="Calibri"/>
                <a:cs typeface="Arial"/>
                <a:sym typeface="Helvetica Light"/>
              </a:endParaRPr>
            </a:p>
            <a:p>
              <a:pPr algn="ctr" defTabSz="430182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</a:pPr>
              <a:r>
                <a:rPr lang="nb-NO" sz="1200" b="1" i="1" kern="0" dirty="0" smtClean="0">
                  <a:solidFill>
                    <a:srgbClr val="FFFFFF"/>
                  </a:solidFill>
                  <a:latin typeface="Calibri"/>
                  <a:cs typeface="Arial"/>
                  <a:sym typeface="Helvetica Light"/>
                </a:rPr>
                <a:t>- Rådgiver, SUA Oslo</a:t>
              </a:r>
              <a:endParaRPr lang="nb-NO" sz="1100" b="1" i="1" kern="0" dirty="0">
                <a:solidFill>
                  <a:srgbClr val="FFFFFF"/>
                </a:solidFill>
                <a:latin typeface="Calibri"/>
                <a:cs typeface="Arial"/>
                <a:sym typeface="Helvetica Light"/>
              </a:endParaRPr>
            </a:p>
          </p:txBody>
        </p:sp>
      </p:grpSp>
      <p:cxnSp>
        <p:nvCxnSpPr>
          <p:cNvPr id="18" name="Straight Connector 17"/>
          <p:cNvCxnSpPr/>
          <p:nvPr/>
        </p:nvCxnSpPr>
        <p:spPr>
          <a:xfrm>
            <a:off x="6958439" y="4716225"/>
            <a:ext cx="0" cy="998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027437" y="4716225"/>
            <a:ext cx="0" cy="998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096435" y="4716225"/>
            <a:ext cx="0" cy="998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0165433" y="4716225"/>
            <a:ext cx="0" cy="998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1234430" y="4716225"/>
            <a:ext cx="0" cy="998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958439" y="5715123"/>
            <a:ext cx="42759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6874916" y="5631596"/>
            <a:ext cx="167053" cy="16705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25" name="Oval 24"/>
          <p:cNvSpPr/>
          <p:nvPr/>
        </p:nvSpPr>
        <p:spPr>
          <a:xfrm>
            <a:off x="7941714" y="5628417"/>
            <a:ext cx="167053" cy="16705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31" name="Oval 30"/>
          <p:cNvSpPr/>
          <p:nvPr/>
        </p:nvSpPr>
        <p:spPr>
          <a:xfrm>
            <a:off x="9015108" y="5637209"/>
            <a:ext cx="167053" cy="16705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37" name="Oval 36"/>
          <p:cNvSpPr/>
          <p:nvPr/>
        </p:nvSpPr>
        <p:spPr>
          <a:xfrm>
            <a:off x="10084104" y="5630851"/>
            <a:ext cx="167053" cy="16705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38" name="Oval 37"/>
          <p:cNvSpPr/>
          <p:nvPr/>
        </p:nvSpPr>
        <p:spPr>
          <a:xfrm>
            <a:off x="11148704" y="5637209"/>
            <a:ext cx="167053" cy="16705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395786" y="4194286"/>
            <a:ext cx="1125304" cy="443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Få jobb og begynne å jobbe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462588" y="4189859"/>
            <a:ext cx="1125304" cy="443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Søke om skattekort og </a:t>
            </a:r>
            <a:br>
              <a:rPr lang="nb-NO" sz="1000" dirty="0" smtClean="0">
                <a:solidFill>
                  <a:schemeClr val="tx1"/>
                </a:solidFill>
              </a:rPr>
            </a:br>
            <a:r>
              <a:rPr lang="nb-NO" sz="1000" dirty="0" smtClean="0">
                <a:solidFill>
                  <a:schemeClr val="tx1"/>
                </a:solidFill>
              </a:rPr>
              <a:t>D-nummer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517424" y="4191992"/>
            <a:ext cx="1125304" cy="443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Registrere seg hos politiet</a:t>
            </a:r>
            <a:br>
              <a:rPr lang="nb-NO" sz="1000" dirty="0" smtClean="0">
                <a:solidFill>
                  <a:schemeClr val="tx1"/>
                </a:solidFill>
              </a:rPr>
            </a:br>
            <a:endParaRPr lang="nb-NO" sz="1000" dirty="0" smtClean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602781" y="4185966"/>
            <a:ext cx="1125304" cy="443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Melde flytting</a:t>
            </a:r>
            <a:br>
              <a:rPr lang="nb-NO" sz="1000" dirty="0" smtClean="0">
                <a:solidFill>
                  <a:schemeClr val="tx1"/>
                </a:solidFill>
              </a:rPr>
            </a:br>
            <a:r>
              <a:rPr lang="nb-NO" sz="1000" dirty="0" smtClean="0">
                <a:solidFill>
                  <a:schemeClr val="tx1"/>
                </a:solidFill>
              </a:rPr>
              <a:t>(søke om fødselsnummer)</a:t>
            </a:r>
            <a:br>
              <a:rPr lang="nb-NO" sz="1000" dirty="0" smtClean="0">
                <a:solidFill>
                  <a:schemeClr val="tx1"/>
                </a:solidFill>
              </a:rPr>
            </a:br>
            <a:endParaRPr lang="nb-NO" sz="1000" dirty="0" smtClean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0669583" y="4179940"/>
            <a:ext cx="1125304" cy="443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000" dirty="0" smtClean="0">
                <a:solidFill>
                  <a:schemeClr val="tx1"/>
                </a:solidFill>
              </a:rPr>
              <a:t>Åpne bankkonto</a:t>
            </a:r>
            <a:br>
              <a:rPr lang="nb-NO" sz="1000" dirty="0" smtClean="0">
                <a:solidFill>
                  <a:schemeClr val="tx1"/>
                </a:solidFill>
              </a:rPr>
            </a:br>
            <a:endParaRPr lang="nb-NO" sz="1000" dirty="0" smtClean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0165433" y="5055346"/>
            <a:ext cx="1068997" cy="258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000" i="1" dirty="0" smtClean="0">
                <a:solidFill>
                  <a:schemeClr val="tx1"/>
                </a:solidFill>
              </a:rPr>
              <a:t>Tid: 3 – 6 uker</a:t>
            </a:r>
          </a:p>
        </p:txBody>
      </p:sp>
      <p:sp>
        <p:nvSpPr>
          <p:cNvPr id="45" name="Rectangle 44"/>
          <p:cNvSpPr/>
          <p:nvPr/>
        </p:nvSpPr>
        <p:spPr>
          <a:xfrm>
            <a:off x="9096437" y="5055346"/>
            <a:ext cx="1068997" cy="258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000" i="1" dirty="0" smtClean="0">
                <a:solidFill>
                  <a:schemeClr val="tx1"/>
                </a:solidFill>
              </a:rPr>
              <a:t>Tid &gt; 1 uke</a:t>
            </a:r>
          </a:p>
        </p:txBody>
      </p:sp>
      <p:grpSp>
        <p:nvGrpSpPr>
          <p:cNvPr id="46" name="Group 45"/>
          <p:cNvGrpSpPr/>
          <p:nvPr/>
        </p:nvGrpSpPr>
        <p:grpSpPr>
          <a:xfrm flipH="1">
            <a:off x="6718888" y="1016498"/>
            <a:ext cx="2575404" cy="2395742"/>
            <a:chOff x="5922569" y="2464791"/>
            <a:chExt cx="2022147" cy="1768046"/>
          </a:xfrm>
          <a:solidFill>
            <a:schemeClr val="bg2">
              <a:lumMod val="75000"/>
            </a:schemeClr>
          </a:solidFill>
        </p:grpSpPr>
        <p:sp>
          <p:nvSpPr>
            <p:cNvPr id="47" name="Oval 46"/>
            <p:cNvSpPr/>
            <p:nvPr/>
          </p:nvSpPr>
          <p:spPr>
            <a:xfrm>
              <a:off x="5991909" y="2464791"/>
              <a:ext cx="1952807" cy="1768046"/>
            </a:xfrm>
            <a:prstGeom prst="ellipse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defTabSz="584200" eaLnBrk="1" fontAlgn="auto" latinLnBrk="1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</a:pPr>
              <a:endParaRPr lang="en-US" sz="2400" kern="0" dirty="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48" name="Right Triangle 47"/>
            <p:cNvSpPr/>
            <p:nvPr/>
          </p:nvSpPr>
          <p:spPr>
            <a:xfrm rot="16869809">
              <a:off x="6021207" y="2811704"/>
              <a:ext cx="1165546" cy="1362821"/>
            </a:xfrm>
            <a:prstGeom prst="rtTriangle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defTabSz="584200" eaLnBrk="1" fontAlgn="auto" latinLnBrk="1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</a:pPr>
              <a:endParaRPr lang="en-US" sz="2400" kern="0" dirty="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</p:grpSp>
      <p:sp>
        <p:nvSpPr>
          <p:cNvPr id="49" name="Rectangle 48"/>
          <p:cNvSpPr/>
          <p:nvPr/>
        </p:nvSpPr>
        <p:spPr>
          <a:xfrm>
            <a:off x="7055580" y="1311428"/>
            <a:ext cx="1749707" cy="1865126"/>
          </a:xfrm>
          <a:prstGeom prst="rect">
            <a:avLst/>
          </a:prstGeom>
        </p:spPr>
        <p:txBody>
          <a:bodyPr wrap="square" numCol="1" spcCol="432000" anchor="ctr">
            <a:spAutoFit/>
          </a:bodyPr>
          <a:lstStyle/>
          <a:p>
            <a:pPr algn="ctr" defTabSz="430182">
              <a:lnSpc>
                <a:spcPct val="120000"/>
              </a:lnSpc>
            </a:pPr>
            <a:r>
              <a:rPr lang="nb-NO" sz="1200" dirty="0">
                <a:solidFill>
                  <a:schemeClr val="bg1"/>
                </a:solidFill>
              </a:rPr>
              <a:t>«</a:t>
            </a:r>
            <a:r>
              <a:rPr lang="nb-NO" sz="1200" i="1" dirty="0">
                <a:solidFill>
                  <a:schemeClr val="bg1"/>
                </a:solidFill>
              </a:rPr>
              <a:t>Generelt foretrekker banken at </a:t>
            </a:r>
            <a:r>
              <a:rPr lang="nb-NO" sz="1200" i="1" dirty="0" smtClean="0">
                <a:solidFill>
                  <a:schemeClr val="bg1"/>
                </a:solidFill>
              </a:rPr>
              <a:t>arbeids-innvandreren </a:t>
            </a:r>
            <a:r>
              <a:rPr lang="nb-NO" sz="1200" i="1" dirty="0">
                <a:solidFill>
                  <a:schemeClr val="bg1"/>
                </a:solidFill>
              </a:rPr>
              <a:t>har fødselsnummer, fremfor midlertidig D-nummer» </a:t>
            </a:r>
            <a:endParaRPr lang="nb-NO" sz="1200" i="1" dirty="0" smtClean="0">
              <a:solidFill>
                <a:schemeClr val="bg1"/>
              </a:solidFill>
            </a:endParaRPr>
          </a:p>
          <a:p>
            <a:pPr algn="ctr" defTabSz="430182">
              <a:lnSpc>
                <a:spcPct val="120000"/>
              </a:lnSpc>
            </a:pPr>
            <a:endParaRPr lang="nb-NO" sz="1200" b="1" i="1" kern="0" dirty="0" smtClean="0">
              <a:solidFill>
                <a:schemeClr val="bg1"/>
              </a:solidFill>
              <a:latin typeface="Calibri"/>
              <a:cs typeface="Arial"/>
              <a:sym typeface="Helvetica Light"/>
            </a:endParaRPr>
          </a:p>
          <a:p>
            <a:pPr algn="ctr" defTabSz="430182">
              <a:lnSpc>
                <a:spcPct val="120000"/>
              </a:lnSpc>
            </a:pPr>
            <a:r>
              <a:rPr lang="nb-NO" sz="1200" b="1" i="1" kern="0" dirty="0" smtClean="0">
                <a:solidFill>
                  <a:schemeClr val="bg1"/>
                </a:solidFill>
                <a:latin typeface="Calibri"/>
                <a:cs typeface="Arial"/>
                <a:sym typeface="Helvetica Light"/>
              </a:rPr>
              <a:t>- Rådgiver, en norsk bank</a:t>
            </a:r>
            <a:endParaRPr lang="nb-NO" sz="1100" b="1" i="1" kern="0" dirty="0">
              <a:solidFill>
                <a:schemeClr val="bg1"/>
              </a:solidFill>
              <a:latin typeface="Calibri"/>
              <a:cs typeface="Arial"/>
              <a:sym typeface="Helvetica Ligh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45</a:t>
            </a:fld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874916" y="5977978"/>
            <a:ext cx="3001919" cy="187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1000" dirty="0" smtClean="0">
                <a:solidFill>
                  <a:schemeClr val="bg2">
                    <a:lumMod val="25000"/>
                  </a:schemeClr>
                </a:solidFill>
              </a:rPr>
              <a:t>Det kan ta lang tid å få åpnet bankkonto</a:t>
            </a:r>
            <a:endParaRPr lang="nb-NO" sz="10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15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232" b="8877"/>
          <a:stretch/>
        </p:blipFill>
        <p:spPr>
          <a:xfrm>
            <a:off x="7214890" y="1632349"/>
            <a:ext cx="4472448" cy="434018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grpSp>
        <p:nvGrpSpPr>
          <p:cNvPr id="7" name="Group 6"/>
          <p:cNvGrpSpPr/>
          <p:nvPr/>
        </p:nvGrpSpPr>
        <p:grpSpPr>
          <a:xfrm>
            <a:off x="9260244" y="1784764"/>
            <a:ext cx="2707979" cy="2295366"/>
            <a:chOff x="9484022" y="1874820"/>
            <a:chExt cx="2382543" cy="1877791"/>
          </a:xfrm>
        </p:grpSpPr>
        <p:grpSp>
          <p:nvGrpSpPr>
            <p:cNvPr id="8" name="Group 7"/>
            <p:cNvGrpSpPr/>
            <p:nvPr/>
          </p:nvGrpSpPr>
          <p:grpSpPr>
            <a:xfrm>
              <a:off x="9484022" y="1874820"/>
              <a:ext cx="2382543" cy="1877791"/>
              <a:chOff x="5562173" y="2355046"/>
              <a:chExt cx="2382543" cy="1877791"/>
            </a:xfrm>
            <a:solidFill>
              <a:schemeClr val="bg2">
                <a:lumMod val="75000"/>
              </a:schemeClr>
            </a:solidFill>
          </p:grpSpPr>
          <p:sp>
            <p:nvSpPr>
              <p:cNvPr id="10" name="Oval 9"/>
              <p:cNvSpPr/>
              <p:nvPr/>
            </p:nvSpPr>
            <p:spPr>
              <a:xfrm>
                <a:off x="5991909" y="2464791"/>
                <a:ext cx="1952807" cy="1768046"/>
              </a:xfrm>
              <a:prstGeom prst="ellipse">
                <a:avLst/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584200" eaLnBrk="1" fontAlgn="auto" latinLnBrk="1"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</a:pPr>
                <a:endParaRPr lang="en-US" sz="2400" kern="0" dirty="0">
                  <a:solidFill>
                    <a:srgbClr val="FFFFFF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1" name="Right Triangle 10"/>
              <p:cNvSpPr/>
              <p:nvPr/>
            </p:nvSpPr>
            <p:spPr>
              <a:xfrm rot="16869809">
                <a:off x="5660811" y="2256408"/>
                <a:ext cx="1165546" cy="1362821"/>
              </a:xfrm>
              <a:prstGeom prst="rtTriangle">
                <a:avLst/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584200" eaLnBrk="1" fontAlgn="auto" latinLnBrk="1"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</a:pPr>
                <a:endParaRPr lang="en-US" sz="2400" kern="0" dirty="0">
                  <a:solidFill>
                    <a:srgbClr val="FFFFFF"/>
                  </a:solidFill>
                  <a:latin typeface="Helvetica Light"/>
                  <a:sym typeface="Helvetica Light"/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10044973" y="2411110"/>
              <a:ext cx="1750306" cy="906428"/>
            </a:xfrm>
            <a:prstGeom prst="rect">
              <a:avLst/>
            </a:prstGeom>
          </p:spPr>
          <p:txBody>
            <a:bodyPr wrap="square" numCol="1" spcCol="432000" anchor="ctr">
              <a:spAutoFit/>
            </a:bodyPr>
            <a:lstStyle/>
            <a:p>
              <a:pPr algn="ctr" defTabSz="430182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</a:pPr>
              <a:r>
                <a:rPr lang="nb-NO" sz="1100" i="1" kern="0" dirty="0" smtClean="0">
                  <a:solidFill>
                    <a:srgbClr val="FFFFFF"/>
                  </a:solidFill>
                  <a:latin typeface="Calibri"/>
                  <a:cs typeface="Arial"/>
                  <a:sym typeface="Helvetica Light"/>
                </a:rPr>
                <a:t>«Det finnes ingen tydelige </a:t>
              </a:r>
            </a:p>
            <a:p>
              <a:pPr algn="ctr" defTabSz="430182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</a:pPr>
              <a:r>
                <a:rPr lang="nb-NO" sz="1100" i="1" kern="0" dirty="0" smtClean="0">
                  <a:solidFill>
                    <a:srgbClr val="FFFFFF"/>
                  </a:solidFill>
                  <a:latin typeface="Calibri"/>
                  <a:cs typeface="Arial"/>
                  <a:sym typeface="Helvetica Light"/>
                </a:rPr>
                <a:t>krav til bankkonto. Vurderingen oppleves som personlig»</a:t>
              </a:r>
            </a:p>
            <a:p>
              <a:pPr algn="ctr" defTabSz="430182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</a:pPr>
              <a:endParaRPr lang="nb-NO" sz="1100" i="1" kern="0" dirty="0" smtClean="0">
                <a:solidFill>
                  <a:srgbClr val="FFFFFF"/>
                </a:solidFill>
                <a:latin typeface="Calibri"/>
                <a:cs typeface="Arial"/>
                <a:sym typeface="Helvetica Light"/>
              </a:endParaRPr>
            </a:p>
            <a:p>
              <a:pPr algn="ctr" defTabSz="430182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</a:pPr>
              <a:r>
                <a:rPr lang="nb-NO" sz="1100" b="1" i="1" kern="0" dirty="0" smtClean="0">
                  <a:solidFill>
                    <a:srgbClr val="FFFFFF"/>
                  </a:solidFill>
                  <a:latin typeface="Calibri"/>
                  <a:cs typeface="Arial"/>
                  <a:sym typeface="Helvetica Light"/>
                </a:rPr>
                <a:t>- Kvinne, 28, arbeidsinnvandrer </a:t>
              </a:r>
              <a:endParaRPr lang="nb-NO" sz="1050" b="1" i="1" kern="0" dirty="0">
                <a:solidFill>
                  <a:srgbClr val="FFFFFF"/>
                </a:solidFill>
                <a:latin typeface="Calibri"/>
                <a:cs typeface="Arial"/>
                <a:sym typeface="Helvetica Light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279632" y="299580"/>
            <a:ext cx="11912368" cy="775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endParaRPr lang="nb-NO" sz="12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nb-NO" sz="1200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nb-NO" sz="1200" b="1">
                <a:solidFill>
                  <a:schemeClr val="accent5">
                    <a:lumMod val="50000"/>
                  </a:schemeClr>
                </a:solidFill>
              </a:rPr>
              <a:t>HOVEDFUNN #9 – </a:t>
            </a:r>
            <a:r>
              <a:rPr lang="nb-NO" sz="1200" b="1" smtClean="0">
                <a:solidFill>
                  <a:schemeClr val="accent5">
                    <a:lumMod val="50000"/>
                  </a:schemeClr>
                </a:solidFill>
              </a:rPr>
              <a:t>Utdypende informasjon om funnet</a:t>
            </a:r>
          </a:p>
          <a:p>
            <a:r>
              <a:rPr lang="nb-NO" sz="1000" b="1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nb-NO" sz="2200" b="1" smtClean="0">
                <a:solidFill>
                  <a:schemeClr val="accent5">
                    <a:lumMod val="50000"/>
                  </a:schemeClr>
                </a:solidFill>
              </a:rPr>
              <a:t/>
            </a:r>
            <a:br>
              <a:rPr lang="nb-NO" sz="2200" b="1" smtClean="0">
                <a:solidFill>
                  <a:schemeClr val="accent5">
                    <a:lumMod val="50000"/>
                  </a:schemeClr>
                </a:solidFill>
              </a:rPr>
            </a:br>
            <a:r>
              <a:rPr lang="nb-NO" sz="2200" b="1" smtClean="0">
                <a:solidFill>
                  <a:schemeClr val="accent5">
                    <a:lumMod val="50000"/>
                  </a:schemeClr>
                </a:solidFill>
              </a:rPr>
              <a:t>Dagens regelverk for åpning av bankkonto kan tolkes og anvendes ulikt</a:t>
            </a:r>
            <a:endParaRPr lang="nb-NO" sz="2200" b="1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39962" y="1443292"/>
            <a:ext cx="6790811" cy="3473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1400" dirty="0" smtClean="0">
                <a:solidFill>
                  <a:schemeClr val="tx1"/>
                </a:solidFill>
              </a:rPr>
              <a:t>Med </a:t>
            </a:r>
            <a:r>
              <a:rPr lang="nb-NO" sz="1400" dirty="0">
                <a:solidFill>
                  <a:schemeClr val="tx1"/>
                </a:solidFill>
              </a:rPr>
              <a:t>utgangspunkt i dagens regelverk, sier Finans </a:t>
            </a:r>
            <a:r>
              <a:rPr lang="nb-NO" sz="1400" dirty="0" smtClean="0">
                <a:solidFill>
                  <a:schemeClr val="tx1"/>
                </a:solidFill>
              </a:rPr>
              <a:t>Norge</a:t>
            </a:r>
            <a:r>
              <a:rPr lang="nb-NO" sz="1400" baseline="30000" dirty="0">
                <a:solidFill>
                  <a:schemeClr val="tx1"/>
                </a:solidFill>
              </a:rPr>
              <a:t>1</a:t>
            </a:r>
            <a:r>
              <a:rPr lang="nb-NO" sz="1400" dirty="0" smtClean="0">
                <a:solidFill>
                  <a:schemeClr val="tx1"/>
                </a:solidFill>
              </a:rPr>
              <a:t> </a:t>
            </a:r>
            <a:r>
              <a:rPr lang="nb-NO" sz="1400" dirty="0">
                <a:solidFill>
                  <a:schemeClr val="tx1"/>
                </a:solidFill>
              </a:rPr>
              <a:t>at «Muligheten til å få opprettet en bankkonto er i prinsippet åpen for alle, uavhengig av grunnlag for opphold i Norge.». </a:t>
            </a:r>
            <a:r>
              <a:rPr lang="nb-NO" sz="1400" dirty="0" smtClean="0">
                <a:solidFill>
                  <a:schemeClr val="tx1"/>
                </a:solidFill>
              </a:rPr>
              <a:t>Finansavtaleloven </a:t>
            </a:r>
            <a:r>
              <a:rPr lang="nb-NO" sz="1400" dirty="0">
                <a:solidFill>
                  <a:schemeClr val="tx1"/>
                </a:solidFill>
              </a:rPr>
              <a:t>§14 presiserer videre at «Institusjonen kan ikke uten saklig grunn avslå å ta imot innskudd eller utføre betalingstjenester på vanlige vilkår.».</a:t>
            </a:r>
          </a:p>
          <a:p>
            <a:endParaRPr lang="nb-NO" sz="1400" dirty="0">
              <a:solidFill>
                <a:schemeClr val="tx1"/>
              </a:solidFill>
            </a:endParaRPr>
          </a:p>
          <a:p>
            <a:r>
              <a:rPr lang="nb-NO" sz="1400" dirty="0" smtClean="0">
                <a:solidFill>
                  <a:schemeClr val="tx1"/>
                </a:solidFill>
              </a:rPr>
              <a:t>Finans Norge</a:t>
            </a:r>
            <a:r>
              <a:rPr lang="nb-NO" sz="1400" baseline="30000" dirty="0">
                <a:solidFill>
                  <a:schemeClr val="tx1"/>
                </a:solidFill>
              </a:rPr>
              <a:t>1</a:t>
            </a:r>
            <a:r>
              <a:rPr lang="nb-NO" sz="1400" dirty="0" smtClean="0">
                <a:solidFill>
                  <a:schemeClr val="tx1"/>
                </a:solidFill>
              </a:rPr>
              <a:t> utdyper at saklige grunner for å avslå opprettelse av bankkonto 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Banken er ikke sikker på kundens identitet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Banken mener at kunden ikke gir tilstrekkelig informasjon om hvorfor hun/han ønsker å opprette en bankkonto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Banken bryter lov eller forskrift ved å opprette en bankkonto for kunden (bankene referer spesielt til hvitvaskingsloven når det gjelder åpning av bankkonto for arbeidsinnvandrere)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1400" dirty="0">
              <a:solidFill>
                <a:schemeClr val="tx1"/>
              </a:solidFill>
            </a:endParaRPr>
          </a:p>
          <a:p>
            <a:r>
              <a:rPr lang="nb-NO" sz="1400" dirty="0" smtClean="0">
                <a:solidFill>
                  <a:schemeClr val="tx1"/>
                </a:solidFill>
              </a:rPr>
              <a:t>Intervjuene med bankrepresentanter tyder på at de to siste punktene tolkes og anvendes ulikt. De har ulike krav til hva som er en gyldig grunn for kundene for å åpne bankkonto, og hva som er tilstrekkelig grunnlag for mistanke om hvitvasking og kriminell aktivitet. Flere banker tolker hvitvaskingsloven slik at personene med D-nummer skal få begrenset tilgang til banktjenester på grunn av økt risiko for hvitvaskingsaktiviteter.</a:t>
            </a:r>
          </a:p>
          <a:p>
            <a:endParaRPr lang="nb-NO" sz="1400" dirty="0">
              <a:solidFill>
                <a:schemeClr val="tx1"/>
              </a:solidFill>
            </a:endParaRPr>
          </a:p>
          <a:p>
            <a:r>
              <a:rPr lang="nb-NO" sz="1400" dirty="0" smtClean="0">
                <a:solidFill>
                  <a:schemeClr val="tx1"/>
                </a:solidFill>
              </a:rPr>
              <a:t>Bankene har ikke krav om å gi skriftlig begrunnelse på sine avslag om å åpne bankkonto, og arbeidsinnvandrere har ikke lett tilgjengelige kanaler for å klage på avslagene. Arbeidsinnvandrere opplever at beslutningene om avslag ofte er </a:t>
            </a:r>
            <a:r>
              <a:rPr lang="nb-NO" sz="1400" dirty="0">
                <a:solidFill>
                  <a:schemeClr val="tx1"/>
                </a:solidFill>
              </a:rPr>
              <a:t>basert </a:t>
            </a:r>
            <a:r>
              <a:rPr lang="nb-NO" sz="1400" dirty="0" smtClean="0">
                <a:solidFill>
                  <a:schemeClr val="tx1"/>
                </a:solidFill>
              </a:rPr>
              <a:t>på subjektive vurderinger fra bankrepresentanter.</a:t>
            </a:r>
          </a:p>
          <a:p>
            <a:endParaRPr lang="nb-NO" sz="800" dirty="0">
              <a:solidFill>
                <a:schemeClr val="tx1"/>
              </a:solidFill>
            </a:endParaRPr>
          </a:p>
          <a:p>
            <a:r>
              <a:rPr lang="nb-NO" sz="800" baseline="30000" dirty="0" smtClean="0">
                <a:solidFill>
                  <a:schemeClr val="tx1"/>
                </a:solidFill>
              </a:rPr>
              <a:t>1</a:t>
            </a:r>
            <a:r>
              <a:rPr lang="nb-NO" sz="800" dirty="0" smtClean="0">
                <a:solidFill>
                  <a:schemeClr val="tx1"/>
                </a:solidFill>
              </a:rPr>
              <a:t>https</a:t>
            </a:r>
            <a:r>
              <a:rPr lang="nb-NO" sz="800" dirty="0">
                <a:solidFill>
                  <a:schemeClr val="tx1"/>
                </a:solidFill>
              </a:rPr>
              <a:t>://www.finansnorge.no/tema/ny-i-norge-bank--og-forsikringstjenester/a-bli-bankkunde-i-norge/</a:t>
            </a:r>
          </a:p>
          <a:p>
            <a:endParaRPr lang="nb-NO" sz="1400" dirty="0">
              <a:solidFill>
                <a:schemeClr val="tx1"/>
              </a:solidFill>
            </a:endParaRPr>
          </a:p>
          <a:p>
            <a:endParaRPr lang="nb-NO" sz="1400" dirty="0">
              <a:solidFill>
                <a:schemeClr val="tx1"/>
              </a:solidFill>
            </a:endParaRPr>
          </a:p>
          <a:p>
            <a:endParaRPr lang="nb-NO" sz="1400" dirty="0">
              <a:solidFill>
                <a:schemeClr val="tx1"/>
              </a:solidFill>
            </a:endParaRPr>
          </a:p>
          <a:p>
            <a:endParaRPr lang="nb-NO" sz="1400" dirty="0">
              <a:solidFill>
                <a:schemeClr val="tx1"/>
              </a:solidFill>
            </a:endParaRPr>
          </a:p>
          <a:p>
            <a:pPr lvl="1"/>
            <a:endParaRPr lang="nb-NO" sz="1400" dirty="0">
              <a:solidFill>
                <a:schemeClr val="tx1"/>
              </a:solidFill>
            </a:endParaRPr>
          </a:p>
          <a:p>
            <a:pPr lvl="1"/>
            <a:endParaRPr lang="nb-NO" sz="14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7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92" name="think-cell Slide" r:id="rId5" imgW="530" imgH="528" progId="TCLayout.ActiveDocument.1">
                  <p:embed/>
                </p:oleObj>
              </mc:Choice>
              <mc:Fallback>
                <p:oleObj name="think-cell Slide" r:id="rId5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/>
          <p:cNvSpPr/>
          <p:nvPr/>
        </p:nvSpPr>
        <p:spPr>
          <a:xfrm>
            <a:off x="1135663" y="1745253"/>
            <a:ext cx="6834090" cy="2935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nb-NO" sz="1600" dirty="0">
                <a:solidFill>
                  <a:schemeClr val="tx1"/>
                </a:solidFill>
              </a:rPr>
              <a:t>Få god oversikt og forklaring på sine rettigheter </a:t>
            </a:r>
            <a:r>
              <a:rPr lang="nb-NO" sz="1600" dirty="0" smtClean="0">
                <a:solidFill>
                  <a:schemeClr val="tx1"/>
                </a:solidFill>
              </a:rPr>
              <a:t>og plikter i ulike situasjoner</a:t>
            </a:r>
            <a:endParaRPr lang="nb-NO" sz="1600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nb-NO" sz="1600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nb-NO" sz="1600" dirty="0">
                <a:solidFill>
                  <a:schemeClr val="tx1"/>
                </a:solidFill>
              </a:rPr>
              <a:t>Få tidlig tildeling av norsk identitetsnummer</a:t>
            </a:r>
          </a:p>
          <a:p>
            <a:pPr marL="342900" indent="-342900">
              <a:buFont typeface="Arial" charset="0"/>
              <a:buChar char="•"/>
            </a:pPr>
            <a:endParaRPr lang="nb-NO" sz="1600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nb-NO" sz="1600" dirty="0">
                <a:solidFill>
                  <a:schemeClr val="tx1"/>
                </a:solidFill>
              </a:rPr>
              <a:t>Få god tilgang til private og offentlige tjenester med </a:t>
            </a:r>
            <a:r>
              <a:rPr lang="nb-NO" sz="1600" dirty="0" smtClean="0">
                <a:solidFill>
                  <a:schemeClr val="tx1"/>
                </a:solidFill>
              </a:rPr>
              <a:t>D-nummer</a:t>
            </a:r>
          </a:p>
          <a:p>
            <a:endParaRPr lang="nb-NO" sz="1600" dirty="0">
              <a:solidFill>
                <a:schemeClr val="tx1"/>
              </a:solidFill>
            </a:endParaRPr>
          </a:p>
          <a:p>
            <a:endParaRPr lang="nb-NO" sz="1600" dirty="0" smtClean="0">
              <a:solidFill>
                <a:schemeClr val="tx1"/>
              </a:solidFill>
            </a:endParaRPr>
          </a:p>
          <a:p>
            <a:endParaRPr lang="nb-NO" sz="1600" dirty="0" smtClean="0">
              <a:solidFill>
                <a:schemeClr val="tx1"/>
              </a:solidFill>
            </a:endParaRPr>
          </a:p>
          <a:p>
            <a:endParaRPr lang="nb-NO" sz="16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175528" y="2265591"/>
            <a:ext cx="5849687" cy="3473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nb-NO" sz="1200" dirty="0">
              <a:solidFill>
                <a:schemeClr val="tx1"/>
              </a:solidFill>
            </a:endParaRPr>
          </a:p>
          <a:p>
            <a:endParaRPr lang="nb-NO" sz="1200" dirty="0" smtClean="0">
              <a:solidFill>
                <a:schemeClr val="tx1"/>
              </a:solidFill>
            </a:endParaRPr>
          </a:p>
          <a:p>
            <a:endParaRPr lang="nb-NO" sz="1200" dirty="0">
              <a:solidFill>
                <a:schemeClr val="tx1"/>
              </a:solidFill>
            </a:endParaRPr>
          </a:p>
          <a:p>
            <a:endParaRPr lang="nb-NO" sz="1200" dirty="0" smtClean="0">
              <a:solidFill>
                <a:schemeClr val="tx1"/>
              </a:solidFill>
            </a:endParaRPr>
          </a:p>
          <a:p>
            <a:endParaRPr lang="nb-NO" sz="1200" dirty="0" smtClean="0">
              <a:solidFill>
                <a:schemeClr val="tx1"/>
              </a:solidFill>
            </a:endParaRPr>
          </a:p>
          <a:p>
            <a:endParaRPr lang="nb-NO" sz="12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47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79632" y="446805"/>
            <a:ext cx="11912368" cy="810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endParaRPr lang="nb-NO" sz="22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nb-NO" sz="1200" b="1" dirty="0">
                <a:solidFill>
                  <a:schemeClr val="accent5">
                    <a:lumMod val="50000"/>
                  </a:schemeClr>
                </a:solidFill>
              </a:rPr>
              <a:t>TEMA </a:t>
            </a:r>
            <a:r>
              <a:rPr lang="nb-NO" sz="1200" b="1" dirty="0" smtClean="0">
                <a:solidFill>
                  <a:schemeClr val="accent5">
                    <a:lumMod val="50000"/>
                  </a:schemeClr>
                </a:solidFill>
              </a:rPr>
              <a:t>3: </a:t>
            </a:r>
            <a:r>
              <a:rPr lang="nb-NO" sz="1200" b="1" dirty="0">
                <a:solidFill>
                  <a:schemeClr val="accent5">
                    <a:lumMod val="50000"/>
                  </a:schemeClr>
                </a:solidFill>
              </a:rPr>
              <a:t>TILGANG TIL PRIVATE OG OFFENTLIGE TJENESTER</a:t>
            </a:r>
          </a:p>
          <a:p>
            <a:endParaRPr lang="nb-NO" sz="2400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nb-NO" sz="2400" b="1" dirty="0" smtClean="0">
                <a:solidFill>
                  <a:schemeClr val="accent5">
                    <a:lumMod val="50000"/>
                  </a:schemeClr>
                </a:solidFill>
              </a:rPr>
              <a:t>	OPPSUMMERTE </a:t>
            </a:r>
            <a:r>
              <a:rPr lang="nb-NO" sz="2400" b="1" dirty="0">
                <a:solidFill>
                  <a:schemeClr val="accent5">
                    <a:lumMod val="50000"/>
                  </a:schemeClr>
                </a:solidFill>
              </a:rPr>
              <a:t>BRUKERBEHOV 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476240" y="1031007"/>
            <a:ext cx="6360160" cy="0"/>
          </a:xfrm>
          <a:prstGeom prst="line">
            <a:avLst/>
          </a:prstGeom>
          <a:ln w="381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5600" y="1031007"/>
            <a:ext cx="782320" cy="0"/>
          </a:xfrm>
          <a:prstGeom prst="line">
            <a:avLst/>
          </a:prstGeom>
          <a:ln w="381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1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48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16524" y="217655"/>
            <a:ext cx="11630067" cy="775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2200" b="1" dirty="0" smtClean="0">
                <a:solidFill>
                  <a:schemeClr val="accent5">
                    <a:lumMod val="50000"/>
                  </a:schemeClr>
                </a:solidFill>
              </a:rPr>
              <a:t>INNHOLD:</a:t>
            </a:r>
            <a:endParaRPr lang="nb-NO" sz="2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80720" y="992906"/>
            <a:ext cx="8676343" cy="540000"/>
            <a:chOff x="680720" y="992906"/>
            <a:chExt cx="8331380" cy="540000"/>
          </a:xfrm>
        </p:grpSpPr>
        <p:sp>
          <p:nvSpPr>
            <p:cNvPr id="6" name="Oval 5"/>
            <p:cNvSpPr/>
            <p:nvPr/>
          </p:nvSpPr>
          <p:spPr>
            <a:xfrm>
              <a:off x="680720" y="992906"/>
              <a:ext cx="540000" cy="54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396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>
                      <a:lumMod val="75000"/>
                    </a:schemeClr>
                  </a:solidFill>
                </a:rPr>
                <a:t>1</a:t>
              </a:r>
              <a:endParaRPr 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392549" y="1078240"/>
              <a:ext cx="76195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nb-NO" dirty="0" smtClean="0">
                  <a:solidFill>
                    <a:schemeClr val="bg1">
                      <a:lumMod val="75000"/>
                    </a:schemeClr>
                  </a:solidFill>
                </a:rPr>
                <a:t>Sammendrag……………………………………………………………………………………………….side 03  </a:t>
              </a:r>
              <a:endParaRPr lang="nb-NO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80720" y="1886813"/>
            <a:ext cx="8676345" cy="540000"/>
            <a:chOff x="680720" y="992906"/>
            <a:chExt cx="8271587" cy="540000"/>
          </a:xfrm>
        </p:grpSpPr>
        <p:sp>
          <p:nvSpPr>
            <p:cNvPr id="11" name="Oval 10"/>
            <p:cNvSpPr/>
            <p:nvPr/>
          </p:nvSpPr>
          <p:spPr>
            <a:xfrm>
              <a:off x="680720" y="992906"/>
              <a:ext cx="540000" cy="54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396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>
                      <a:lumMod val="75000"/>
                    </a:schemeClr>
                  </a:solidFill>
                </a:rPr>
                <a:t>2</a:t>
              </a:r>
              <a:endParaRPr 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92550" y="1078240"/>
              <a:ext cx="755975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nb-NO" dirty="0" smtClean="0">
                  <a:solidFill>
                    <a:schemeClr val="bg1">
                      <a:lumMod val="75000"/>
                    </a:schemeClr>
                  </a:solidFill>
                </a:rPr>
                <a:t>Innledning…………………………………………………………………………………………………..side 05</a:t>
              </a:r>
              <a:endParaRPr lang="nb-NO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80720" y="2780720"/>
            <a:ext cx="8493760" cy="540000"/>
            <a:chOff x="680720" y="992906"/>
            <a:chExt cx="8493760" cy="540000"/>
          </a:xfrm>
        </p:grpSpPr>
        <p:sp>
          <p:nvSpPr>
            <p:cNvPr id="14" name="Oval 13"/>
            <p:cNvSpPr/>
            <p:nvPr/>
          </p:nvSpPr>
          <p:spPr>
            <a:xfrm>
              <a:off x="680720" y="992906"/>
              <a:ext cx="540000" cy="54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396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>
                      <a:lumMod val="75000"/>
                    </a:schemeClr>
                  </a:solidFill>
                </a:rPr>
                <a:t>3</a:t>
              </a:r>
              <a:endParaRPr 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392550" y="1078240"/>
              <a:ext cx="778193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nb-NO" dirty="0" smtClean="0">
                  <a:solidFill>
                    <a:schemeClr val="bg1">
                      <a:lumMod val="75000"/>
                    </a:schemeClr>
                  </a:solidFill>
                </a:rPr>
                <a:t>Innsikt i dagens utfordringer og behov……………………………………………………….side 08</a:t>
              </a:r>
              <a:endParaRPr lang="nb-NO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80720" y="3674627"/>
            <a:ext cx="8493760" cy="540000"/>
            <a:chOff x="680720" y="992906"/>
            <a:chExt cx="8097520" cy="540000"/>
          </a:xfrm>
        </p:grpSpPr>
        <p:sp>
          <p:nvSpPr>
            <p:cNvPr id="17" name="Oval 16"/>
            <p:cNvSpPr/>
            <p:nvPr/>
          </p:nvSpPr>
          <p:spPr>
            <a:xfrm>
              <a:off x="680720" y="992906"/>
              <a:ext cx="540000" cy="54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396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4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392550" y="1078240"/>
              <a:ext cx="738569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nb-NO" dirty="0"/>
                <a:t>Designprinsipper og </a:t>
              </a:r>
              <a:r>
                <a:rPr lang="nb-NO" dirty="0" err="1"/>
                <a:t>målbilde</a:t>
              </a:r>
              <a:r>
                <a:rPr lang="nb-NO" dirty="0" smtClean="0"/>
                <a:t>.………………………………………………………………….side 48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80720" y="4568534"/>
            <a:ext cx="8493760" cy="540000"/>
            <a:chOff x="680720" y="992906"/>
            <a:chExt cx="8493760" cy="540000"/>
          </a:xfrm>
        </p:grpSpPr>
        <p:sp>
          <p:nvSpPr>
            <p:cNvPr id="20" name="Oval 19"/>
            <p:cNvSpPr/>
            <p:nvPr/>
          </p:nvSpPr>
          <p:spPr>
            <a:xfrm>
              <a:off x="680720" y="992906"/>
              <a:ext cx="540000" cy="54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396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>
                      <a:lumMod val="75000"/>
                    </a:schemeClr>
                  </a:solidFill>
                </a:rPr>
                <a:t>5</a:t>
              </a:r>
              <a:endParaRPr 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392550" y="1078240"/>
              <a:ext cx="778193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nb-NO" dirty="0" smtClean="0">
                  <a:solidFill>
                    <a:schemeClr val="bg1">
                      <a:lumMod val="75000"/>
                    </a:schemeClr>
                  </a:solidFill>
                </a:rPr>
                <a:t>Tiltaksforslag………………………………………………………………………………………………side 61</a:t>
              </a:r>
              <a:endParaRPr lang="nb-NO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80720" y="5462441"/>
            <a:ext cx="8493760" cy="540000"/>
            <a:chOff x="680720" y="992906"/>
            <a:chExt cx="8493760" cy="540000"/>
          </a:xfrm>
        </p:grpSpPr>
        <p:sp>
          <p:nvSpPr>
            <p:cNvPr id="23" name="Oval 22"/>
            <p:cNvSpPr/>
            <p:nvPr/>
          </p:nvSpPr>
          <p:spPr>
            <a:xfrm>
              <a:off x="680720" y="992906"/>
              <a:ext cx="540000" cy="54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396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>
                      <a:lumMod val="75000"/>
                    </a:schemeClr>
                  </a:solidFill>
                </a:rPr>
                <a:t>6</a:t>
              </a:r>
              <a:endParaRPr 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392550" y="1078240"/>
              <a:ext cx="778193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nb-NO" dirty="0" smtClean="0">
                  <a:solidFill>
                    <a:schemeClr val="bg1">
                      <a:lumMod val="75000"/>
                    </a:schemeClr>
                  </a:solidFill>
                </a:rPr>
                <a:t>Vedlegg……………………………………………………………………………………………………..side 84</a:t>
              </a:r>
              <a:endParaRPr lang="nb-NO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006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28600" y="-152400"/>
            <a:ext cx="12661900" cy="7213600"/>
          </a:xfrm>
          <a:prstGeom prst="rect">
            <a:avLst/>
          </a:prstGeom>
          <a:solidFill>
            <a:schemeClr val="accent5">
              <a:lumMod val="20000"/>
              <a:lumOff val="80000"/>
              <a:alpha val="39608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96137" y="2222500"/>
            <a:ext cx="98124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 smtClean="0">
                <a:solidFill>
                  <a:srgbClr val="002060"/>
                </a:solidFill>
              </a:rPr>
              <a:t>DESIGNPRINSIPPER</a:t>
            </a:r>
            <a:endParaRPr lang="en-US" sz="9600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14067" y="4038600"/>
            <a:ext cx="3485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002060"/>
                </a:solidFill>
              </a:rPr>
              <a:t>- SLIK SKAL TJENESTER UTFORMES -</a:t>
            </a:r>
            <a:endParaRPr lang="nb-NO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59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5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16524" y="217655"/>
            <a:ext cx="11630067" cy="775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2200" b="1" dirty="0" smtClean="0">
                <a:solidFill>
                  <a:schemeClr val="accent5">
                    <a:lumMod val="50000"/>
                  </a:schemeClr>
                </a:solidFill>
              </a:rPr>
              <a:t>INNHOLD:</a:t>
            </a:r>
            <a:endParaRPr lang="nb-NO" sz="2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80720" y="992906"/>
            <a:ext cx="8836142" cy="540000"/>
            <a:chOff x="680720" y="992906"/>
            <a:chExt cx="8484825" cy="540000"/>
          </a:xfrm>
        </p:grpSpPr>
        <p:sp>
          <p:nvSpPr>
            <p:cNvPr id="6" name="Oval 5"/>
            <p:cNvSpPr/>
            <p:nvPr/>
          </p:nvSpPr>
          <p:spPr>
            <a:xfrm>
              <a:off x="680720" y="992906"/>
              <a:ext cx="540000" cy="54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396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>
                      <a:lumMod val="75000"/>
                    </a:schemeClr>
                  </a:solidFill>
                </a:rPr>
                <a:t>1</a:t>
              </a:r>
              <a:endParaRPr 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392550" y="1078240"/>
              <a:ext cx="77729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nb-NO" dirty="0" smtClean="0">
                  <a:solidFill>
                    <a:schemeClr val="bg1">
                      <a:lumMod val="75000"/>
                    </a:schemeClr>
                  </a:solidFill>
                </a:rPr>
                <a:t>Sammendrag……………………………………………………………………………………………….side 03  </a:t>
              </a:r>
              <a:endParaRPr lang="nb-NO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80720" y="1886813"/>
            <a:ext cx="8694098" cy="540000"/>
            <a:chOff x="680720" y="992906"/>
            <a:chExt cx="8288512" cy="540000"/>
          </a:xfrm>
        </p:grpSpPr>
        <p:sp>
          <p:nvSpPr>
            <p:cNvPr id="11" name="Oval 10"/>
            <p:cNvSpPr/>
            <p:nvPr/>
          </p:nvSpPr>
          <p:spPr>
            <a:xfrm>
              <a:off x="680720" y="992906"/>
              <a:ext cx="540000" cy="54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396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2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92549" y="1078240"/>
              <a:ext cx="75766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nb-NO" dirty="0" smtClean="0"/>
                <a:t>Innledning…………………………………………………………………………………………………..side 05</a:t>
              </a:r>
              <a:endParaRPr lang="nb-NO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80720" y="2780720"/>
            <a:ext cx="8493760" cy="540000"/>
            <a:chOff x="680720" y="992906"/>
            <a:chExt cx="8493760" cy="540000"/>
          </a:xfrm>
        </p:grpSpPr>
        <p:sp>
          <p:nvSpPr>
            <p:cNvPr id="14" name="Oval 13"/>
            <p:cNvSpPr/>
            <p:nvPr/>
          </p:nvSpPr>
          <p:spPr>
            <a:xfrm>
              <a:off x="680720" y="992906"/>
              <a:ext cx="540000" cy="54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396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>
                      <a:lumMod val="75000"/>
                    </a:schemeClr>
                  </a:solidFill>
                </a:rPr>
                <a:t>3</a:t>
              </a:r>
              <a:endParaRPr 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392550" y="1078240"/>
              <a:ext cx="778193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nb-NO" dirty="0" smtClean="0">
                  <a:solidFill>
                    <a:schemeClr val="bg1">
                      <a:lumMod val="75000"/>
                    </a:schemeClr>
                  </a:solidFill>
                </a:rPr>
                <a:t>Innsikt i dagens utfordringer og behov……………………………………………………….side 08</a:t>
              </a:r>
              <a:endParaRPr lang="nb-NO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80720" y="3674627"/>
            <a:ext cx="8493760" cy="540000"/>
            <a:chOff x="680720" y="992906"/>
            <a:chExt cx="8097520" cy="540000"/>
          </a:xfrm>
        </p:grpSpPr>
        <p:sp>
          <p:nvSpPr>
            <p:cNvPr id="17" name="Oval 16"/>
            <p:cNvSpPr/>
            <p:nvPr/>
          </p:nvSpPr>
          <p:spPr>
            <a:xfrm>
              <a:off x="680720" y="992906"/>
              <a:ext cx="540000" cy="54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396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>
                      <a:lumMod val="75000"/>
                    </a:schemeClr>
                  </a:solidFill>
                </a:rPr>
                <a:t>4</a:t>
              </a:r>
              <a:endParaRPr 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392550" y="1078240"/>
              <a:ext cx="738569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nb-NO" dirty="0">
                  <a:solidFill>
                    <a:schemeClr val="bg1">
                      <a:lumMod val="75000"/>
                    </a:schemeClr>
                  </a:solidFill>
                </a:rPr>
                <a:t>Designprinsipper og </a:t>
              </a:r>
              <a:r>
                <a:rPr lang="nb-NO" dirty="0" err="1">
                  <a:solidFill>
                    <a:schemeClr val="bg1">
                      <a:lumMod val="75000"/>
                    </a:schemeClr>
                  </a:solidFill>
                </a:rPr>
                <a:t>målbilde</a:t>
              </a:r>
              <a:r>
                <a:rPr lang="nb-NO" dirty="0" smtClean="0">
                  <a:solidFill>
                    <a:schemeClr val="bg1">
                      <a:lumMod val="75000"/>
                    </a:schemeClr>
                  </a:solidFill>
                </a:rPr>
                <a:t>.………………………………………………………………….side 48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80720" y="4568534"/>
            <a:ext cx="8493760" cy="540000"/>
            <a:chOff x="680720" y="992906"/>
            <a:chExt cx="8493760" cy="540000"/>
          </a:xfrm>
        </p:grpSpPr>
        <p:sp>
          <p:nvSpPr>
            <p:cNvPr id="20" name="Oval 19"/>
            <p:cNvSpPr/>
            <p:nvPr/>
          </p:nvSpPr>
          <p:spPr>
            <a:xfrm>
              <a:off x="680720" y="992906"/>
              <a:ext cx="540000" cy="54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396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>
                      <a:lumMod val="75000"/>
                    </a:schemeClr>
                  </a:solidFill>
                </a:rPr>
                <a:t>5</a:t>
              </a:r>
              <a:endParaRPr 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392550" y="1078240"/>
              <a:ext cx="778193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nb-NO" dirty="0" smtClean="0">
                  <a:solidFill>
                    <a:schemeClr val="bg1">
                      <a:lumMod val="75000"/>
                    </a:schemeClr>
                  </a:solidFill>
                </a:rPr>
                <a:t>Tiltaksforslag………………………………………………………………………………………………side 61</a:t>
              </a:r>
              <a:endParaRPr lang="nb-NO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80720" y="5462441"/>
            <a:ext cx="8493760" cy="540000"/>
            <a:chOff x="680720" y="992906"/>
            <a:chExt cx="8493760" cy="540000"/>
          </a:xfrm>
        </p:grpSpPr>
        <p:sp>
          <p:nvSpPr>
            <p:cNvPr id="23" name="Oval 22"/>
            <p:cNvSpPr/>
            <p:nvPr/>
          </p:nvSpPr>
          <p:spPr>
            <a:xfrm>
              <a:off x="680720" y="992906"/>
              <a:ext cx="540000" cy="54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396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>
                      <a:lumMod val="75000"/>
                    </a:schemeClr>
                  </a:solidFill>
                </a:rPr>
                <a:t>6</a:t>
              </a:r>
              <a:endParaRPr 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392550" y="1078240"/>
              <a:ext cx="778193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nb-NO" dirty="0" smtClean="0">
                  <a:solidFill>
                    <a:schemeClr val="bg1">
                      <a:lumMod val="75000"/>
                    </a:schemeClr>
                  </a:solidFill>
                </a:rPr>
                <a:t>Vedlegg……………………………………………………………………………………………………..side 84</a:t>
              </a:r>
              <a:endParaRPr lang="nb-NO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162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548" y="765175"/>
            <a:ext cx="10515600" cy="219785"/>
          </a:xfrm>
        </p:spPr>
        <p:txBody>
          <a:bodyPr>
            <a:normAutofit fontScale="90000"/>
          </a:bodyPr>
          <a:lstStyle/>
          <a:p>
            <a:r>
              <a:rPr lang="en-US" sz="2200" b="1" dirty="0" err="1" smtClean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Hva</a:t>
            </a:r>
            <a:r>
              <a:rPr lang="en-US" sz="2200" b="1" dirty="0" smtClean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200" b="1" dirty="0" err="1" smtClean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er</a:t>
            </a:r>
            <a:r>
              <a:rPr lang="en-US" sz="2200" b="1" dirty="0" smtClean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designprinsipper?</a:t>
            </a:r>
            <a:endParaRPr lang="en-US" sz="2200" b="1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863" y="1300332"/>
            <a:ext cx="10515600" cy="4351338"/>
          </a:xfrm>
        </p:spPr>
        <p:txBody>
          <a:bodyPr>
            <a:normAutofit/>
          </a:bodyPr>
          <a:lstStyle/>
          <a:p>
            <a:r>
              <a:rPr lang="nb-NO" sz="1600" dirty="0" smtClean="0"/>
              <a:t>Designprinsipper skal være veiledende i design av tjenester</a:t>
            </a:r>
          </a:p>
          <a:p>
            <a:endParaRPr lang="nb-NO" sz="1600" dirty="0" smtClean="0"/>
          </a:p>
          <a:p>
            <a:r>
              <a:rPr lang="nb-NO" sz="1600" dirty="0"/>
              <a:t>Designprinsipper skal </a:t>
            </a:r>
            <a:r>
              <a:rPr lang="nb-NO" sz="1600" dirty="0" smtClean="0"/>
              <a:t>være konkrete og sette tydelige rammer for tjenester</a:t>
            </a:r>
          </a:p>
          <a:p>
            <a:endParaRPr lang="nb-NO" sz="1600" dirty="0" smtClean="0"/>
          </a:p>
          <a:p>
            <a:r>
              <a:rPr lang="nb-NO" sz="1600" dirty="0"/>
              <a:t>Designprinsipper </a:t>
            </a:r>
            <a:r>
              <a:rPr lang="nb-NO" sz="1600" dirty="0" smtClean="0"/>
              <a:t>skal </a:t>
            </a:r>
            <a:r>
              <a:rPr lang="nb-NO" sz="1600" dirty="0"/>
              <a:t>være et praktisk verktøy som kan brukes i tjenesteutviklingen ved konseptualisering, utvikling, testing og </a:t>
            </a:r>
            <a:r>
              <a:rPr lang="nb-NO" sz="1600" dirty="0" smtClean="0"/>
              <a:t>evaluering </a:t>
            </a:r>
            <a:endParaRPr lang="nb-NO" sz="1600" dirty="0"/>
          </a:p>
          <a:p>
            <a:endParaRPr lang="nb-NO" sz="1600" dirty="0" smtClean="0"/>
          </a:p>
          <a:p>
            <a:r>
              <a:rPr lang="nb-NO" sz="1600" dirty="0" smtClean="0"/>
              <a:t>Designprinsipper bør omfatte: </a:t>
            </a:r>
          </a:p>
          <a:p>
            <a:pPr lvl="1"/>
            <a:r>
              <a:rPr lang="nb-NO" sz="1400" b="1" dirty="0" smtClean="0"/>
              <a:t>Mennesker: </a:t>
            </a:r>
            <a:r>
              <a:rPr lang="nb-NO" sz="1400" dirty="0"/>
              <a:t>K</a:t>
            </a:r>
            <a:r>
              <a:rPr lang="nb-NO" sz="1400" dirty="0" smtClean="0"/>
              <a:t>valiteter den fremtidige tjenesten må ha for å forbedre brukeropplevelse og ansattes arbeidshverdag</a:t>
            </a:r>
          </a:p>
          <a:p>
            <a:pPr lvl="1"/>
            <a:r>
              <a:rPr lang="nb-NO" sz="1400" b="1" dirty="0" smtClean="0"/>
              <a:t>Organisasjon: </a:t>
            </a:r>
            <a:r>
              <a:rPr lang="nb-NO" sz="1400" dirty="0"/>
              <a:t>H</a:t>
            </a:r>
            <a:r>
              <a:rPr lang="nb-NO" sz="1400" dirty="0" smtClean="0"/>
              <a:t>va som kreves av endring i arbeidsprosesser, roller og ansvar</a:t>
            </a:r>
          </a:p>
          <a:p>
            <a:pPr lvl="1"/>
            <a:r>
              <a:rPr lang="nb-NO" sz="1400" b="1" dirty="0" smtClean="0"/>
              <a:t>Teknologi: </a:t>
            </a:r>
            <a:r>
              <a:rPr lang="nb-NO" sz="1400" dirty="0"/>
              <a:t>H</a:t>
            </a:r>
            <a:r>
              <a:rPr lang="nb-NO" sz="1400" dirty="0" smtClean="0"/>
              <a:t>va som skal til for at teknologien imøtekommer brukernes behov</a:t>
            </a:r>
          </a:p>
          <a:p>
            <a:endParaRPr lang="nb-NO" sz="2400" dirty="0" smtClean="0"/>
          </a:p>
          <a:p>
            <a:pPr marL="0" indent="0">
              <a:buNone/>
            </a:pPr>
            <a:r>
              <a:rPr lang="nb-NO" sz="1050" dirty="0" smtClean="0"/>
              <a:t>- Basert på tekst fra DOGA, Norsk Design- og arkitektursenter </a:t>
            </a:r>
            <a:endParaRPr lang="nb-NO" sz="1050" dirty="0"/>
          </a:p>
        </p:txBody>
      </p:sp>
    </p:spTree>
    <p:extLst>
      <p:ext uri="{BB962C8B-B14F-4D97-AF65-F5344CB8AC3E}">
        <p14:creationId xmlns:p14="http://schemas.microsoft.com/office/powerpoint/2010/main" val="190120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/>
          <p:nvPr/>
        </p:nvSpPr>
        <p:spPr>
          <a:xfrm>
            <a:off x="530977" y="2596289"/>
            <a:ext cx="565200" cy="565200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30977" y="3399862"/>
            <a:ext cx="565200" cy="565200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30977" y="4252454"/>
            <a:ext cx="565200" cy="565200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30977" y="5062100"/>
            <a:ext cx="565200" cy="565200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30977" y="1766112"/>
            <a:ext cx="565200" cy="565200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418" name="think-cell Slide" r:id="rId5" imgW="530" imgH="528" progId="TCLayout.ActiveDocument.1">
                  <p:embed/>
                </p:oleObj>
              </mc:Choice>
              <mc:Fallback>
                <p:oleObj name="think-cell Slide" r:id="rId5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442802" y="501650"/>
            <a:ext cx="7899433" cy="775251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2200" b="1" dirty="0" smtClean="0">
                <a:solidFill>
                  <a:schemeClr val="accent5">
                    <a:lumMod val="50000"/>
                  </a:schemeClr>
                </a:solidFill>
              </a:rPr>
              <a:t>OVERORDNEDE DESIGNPRINSIPPER </a:t>
            </a:r>
            <a:endParaRPr lang="nb-NO" sz="1400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nb-NO" sz="1400" dirty="0" smtClean="0">
                <a:solidFill>
                  <a:schemeClr val="accent5">
                    <a:lumMod val="50000"/>
                  </a:schemeClr>
                </a:solidFill>
              </a:rPr>
              <a:t>Utviklet gjennom arbeid med casene «Ny bedrift» og «Ny i Norge»</a:t>
            </a:r>
            <a:endParaRPr lang="nb-NO" sz="2200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17A3-2867-4632-BDF6-533F100CE7B0}" type="slidenum">
              <a:rPr lang="en-US" smtClean="0"/>
              <a:t>51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76265" y="2933066"/>
            <a:ext cx="1570825" cy="26066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nb-NO" dirty="0" smtClean="0">
                <a:solidFill>
                  <a:schemeClr val="bg1"/>
                </a:solidFill>
              </a:rPr>
              <a:t>1</a:t>
            </a:r>
            <a:r>
              <a:rPr lang="nb-NO" dirty="0">
                <a:solidFill>
                  <a:schemeClr val="bg1"/>
                </a:solidFill>
              </a:rPr>
              <a:t>. </a:t>
            </a:r>
            <a:endParaRPr lang="nb-NO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nb-NO" dirty="0">
                <a:solidFill>
                  <a:schemeClr val="bg1"/>
                </a:solidFill>
              </a:rPr>
              <a:t/>
            </a:r>
            <a:br>
              <a:rPr lang="nb-NO" dirty="0">
                <a:solidFill>
                  <a:schemeClr val="bg1"/>
                </a:solidFill>
              </a:rPr>
            </a:br>
            <a:r>
              <a:rPr lang="nb-NO" dirty="0">
                <a:solidFill>
                  <a:schemeClr val="bg1"/>
                </a:solidFill>
              </a:rPr>
              <a:t>2. </a:t>
            </a:r>
          </a:p>
          <a:p>
            <a:pPr>
              <a:lnSpc>
                <a:spcPct val="150000"/>
              </a:lnSpc>
            </a:pPr>
            <a:endParaRPr lang="nb-NO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nb-NO" dirty="0" smtClean="0">
                <a:solidFill>
                  <a:schemeClr val="bg1"/>
                </a:solidFill>
              </a:rPr>
              <a:t>3. </a:t>
            </a:r>
          </a:p>
          <a:p>
            <a:pPr>
              <a:lnSpc>
                <a:spcPct val="150000"/>
              </a:lnSpc>
            </a:pPr>
            <a:endParaRPr lang="nb-NO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nb-NO" dirty="0">
                <a:solidFill>
                  <a:schemeClr val="bg1"/>
                </a:solidFill>
              </a:rPr>
              <a:t>4. </a:t>
            </a:r>
            <a:endParaRPr lang="nb-NO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nb-NO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nb-NO" dirty="0">
                <a:solidFill>
                  <a:schemeClr val="bg1"/>
                </a:solidFill>
              </a:rPr>
              <a:t>5.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270650" y="1896893"/>
            <a:ext cx="10570830" cy="3642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nb-NO" dirty="0" smtClean="0">
                <a:solidFill>
                  <a:schemeClr val="tx1"/>
                </a:solidFill>
              </a:rPr>
              <a:t>Menneskers </a:t>
            </a:r>
            <a:r>
              <a:rPr lang="nb-NO" dirty="0">
                <a:solidFill>
                  <a:schemeClr val="tx1"/>
                </a:solidFill>
              </a:rPr>
              <a:t>behov skal settes i sentrum </a:t>
            </a:r>
            <a:endParaRPr lang="nb-NO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nb-NO" dirty="0">
                <a:solidFill>
                  <a:schemeClr val="tx1"/>
                </a:solidFill>
              </a:rPr>
              <a:t/>
            </a:r>
            <a:br>
              <a:rPr lang="nb-NO" dirty="0">
                <a:solidFill>
                  <a:schemeClr val="tx1"/>
                </a:solidFill>
              </a:rPr>
            </a:br>
            <a:r>
              <a:rPr lang="nb-NO" dirty="0" smtClean="0">
                <a:solidFill>
                  <a:schemeClr val="tx1"/>
                </a:solidFill>
              </a:rPr>
              <a:t>Brukere </a:t>
            </a:r>
            <a:r>
              <a:rPr lang="nb-NO" dirty="0">
                <a:solidFill>
                  <a:schemeClr val="tx1"/>
                </a:solidFill>
              </a:rPr>
              <a:t>skal oppleve tjenester som helhetlige </a:t>
            </a:r>
            <a:endParaRPr lang="nb-NO" baseline="30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nb-NO" dirty="0">
                <a:solidFill>
                  <a:schemeClr val="tx1"/>
                </a:solidFill>
              </a:rPr>
              <a:t/>
            </a:r>
            <a:br>
              <a:rPr lang="nb-NO" dirty="0">
                <a:solidFill>
                  <a:schemeClr val="tx1"/>
                </a:solidFill>
              </a:rPr>
            </a:br>
            <a:r>
              <a:rPr lang="nb-NO" dirty="0" smtClean="0">
                <a:solidFill>
                  <a:schemeClr val="tx1"/>
                </a:solidFill>
              </a:rPr>
              <a:t>Brukeren </a:t>
            </a:r>
            <a:r>
              <a:rPr lang="nb-NO" dirty="0">
                <a:solidFill>
                  <a:schemeClr val="tx1"/>
                </a:solidFill>
              </a:rPr>
              <a:t>skal oppleve en sikker og åpen </a:t>
            </a:r>
            <a:r>
              <a:rPr lang="nb-NO" dirty="0" smtClean="0">
                <a:solidFill>
                  <a:schemeClr val="tx1"/>
                </a:solidFill>
              </a:rPr>
              <a:t>tjeneste </a:t>
            </a:r>
            <a:r>
              <a:rPr lang="nb-NO" dirty="0">
                <a:solidFill>
                  <a:schemeClr val="tx1"/>
                </a:solidFill>
              </a:rPr>
              <a:t>med god </a:t>
            </a:r>
            <a:r>
              <a:rPr lang="nb-NO" dirty="0" smtClean="0">
                <a:solidFill>
                  <a:schemeClr val="tx1"/>
                </a:solidFill>
              </a:rPr>
              <a:t>informasjonsflyt</a:t>
            </a:r>
          </a:p>
          <a:p>
            <a:pPr>
              <a:lnSpc>
                <a:spcPct val="150000"/>
              </a:lnSpc>
            </a:pPr>
            <a:endParaRPr lang="nb-NO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nb-NO" dirty="0" smtClean="0">
                <a:solidFill>
                  <a:schemeClr val="tx1"/>
                </a:solidFill>
              </a:rPr>
              <a:t>Brukeren </a:t>
            </a:r>
            <a:r>
              <a:rPr lang="nb-NO" dirty="0">
                <a:solidFill>
                  <a:schemeClr val="tx1"/>
                </a:solidFill>
              </a:rPr>
              <a:t>skal kunne forstå sine rettigheter og </a:t>
            </a:r>
            <a:r>
              <a:rPr lang="nb-NO" dirty="0" smtClean="0">
                <a:solidFill>
                  <a:schemeClr val="tx1"/>
                </a:solidFill>
              </a:rPr>
              <a:t>plikter</a:t>
            </a:r>
          </a:p>
          <a:p>
            <a:pPr>
              <a:lnSpc>
                <a:spcPct val="150000"/>
              </a:lnSpc>
            </a:pPr>
            <a:endParaRPr lang="nb-NO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nb-NO" dirty="0" smtClean="0">
                <a:solidFill>
                  <a:schemeClr val="tx1"/>
                </a:solidFill>
              </a:rPr>
              <a:t>Brukeren </a:t>
            </a:r>
            <a:r>
              <a:rPr lang="nb-NO" dirty="0">
                <a:solidFill>
                  <a:schemeClr val="tx1"/>
                </a:solidFill>
              </a:rPr>
              <a:t>skal raskt få løst og avklart sine </a:t>
            </a:r>
            <a:r>
              <a:rPr lang="nb-NO" dirty="0" smtClean="0">
                <a:solidFill>
                  <a:schemeClr val="tx1"/>
                </a:solidFill>
              </a:rPr>
              <a:t>behov </a:t>
            </a:r>
            <a:endParaRPr lang="nb-N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77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46" name="think-cell Slide" r:id="rId5" imgW="530" imgH="528" progId="TCLayout.ActiveDocument.1">
                  <p:embed/>
                </p:oleObj>
              </mc:Choice>
              <mc:Fallback>
                <p:oleObj name="think-cell Slide" r:id="rId5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17A3-2867-4632-BDF6-533F100CE7B0}" type="slidenum">
              <a:rPr lang="en-US" smtClean="0"/>
              <a:t>52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318957" y="577562"/>
            <a:ext cx="6078515" cy="775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2200" b="1" dirty="0" smtClean="0">
                <a:solidFill>
                  <a:schemeClr val="accent5">
                    <a:lumMod val="50000"/>
                  </a:schemeClr>
                </a:solidFill>
              </a:rPr>
              <a:t/>
            </a:r>
            <a:br>
              <a:rPr lang="nb-NO" sz="2200" b="1" dirty="0" smtClean="0">
                <a:solidFill>
                  <a:schemeClr val="accent5">
                    <a:lumMod val="50000"/>
                  </a:schemeClr>
                </a:solidFill>
              </a:rPr>
            </a:br>
            <a:r>
              <a:rPr lang="nb-NO" sz="2400" b="1" dirty="0" smtClean="0">
                <a:solidFill>
                  <a:srgbClr val="4472C4">
                    <a:lumMod val="50000"/>
                  </a:srgbClr>
                </a:solidFill>
              </a:rPr>
              <a:t>Menneskers </a:t>
            </a:r>
            <a:r>
              <a:rPr lang="nb-NO" sz="2400" b="1" dirty="0">
                <a:solidFill>
                  <a:srgbClr val="4472C4">
                    <a:lumMod val="50000"/>
                  </a:srgbClr>
                </a:solidFill>
              </a:rPr>
              <a:t>behov skal settes i sentrum </a:t>
            </a:r>
            <a:endParaRPr lang="nb-NO" sz="2200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53757" y="1750497"/>
            <a:ext cx="6347434" cy="47141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32172" indent="-232172">
              <a:buFont typeface="Arial" panose="020B0604020202020204" pitchFamily="34" charset="0"/>
              <a:buChar char="•"/>
            </a:pPr>
            <a:r>
              <a:rPr lang="nb-NO" sz="1600" dirty="0" smtClean="0">
                <a:solidFill>
                  <a:prstClr val="black"/>
                </a:solidFill>
              </a:rPr>
              <a:t>Menneskers behov skal prioriteres på lik linje med organisasjonsbehov og teknologiske krav.</a:t>
            </a:r>
          </a:p>
          <a:p>
            <a:pPr marL="232172" indent="-232172">
              <a:buFont typeface="Arial" panose="020B0604020202020204" pitchFamily="34" charset="0"/>
              <a:buChar char="•"/>
            </a:pPr>
            <a:endParaRPr lang="nb-NO" sz="1600" dirty="0" smtClean="0">
              <a:solidFill>
                <a:prstClr val="black"/>
              </a:solidFill>
            </a:endParaRPr>
          </a:p>
          <a:p>
            <a:pPr marL="232172" indent="-232172">
              <a:buFont typeface="Arial" panose="020B0604020202020204" pitchFamily="34" charset="0"/>
              <a:buChar char="•"/>
            </a:pPr>
            <a:r>
              <a:rPr lang="nb-NO" sz="1600" dirty="0" smtClean="0">
                <a:solidFill>
                  <a:prstClr val="black"/>
                </a:solidFill>
              </a:rPr>
              <a:t>Brukeren </a:t>
            </a:r>
            <a:r>
              <a:rPr lang="nb-NO" sz="1600" dirty="0">
                <a:solidFill>
                  <a:prstClr val="black"/>
                </a:solidFill>
              </a:rPr>
              <a:t>skal </a:t>
            </a:r>
            <a:r>
              <a:rPr lang="nb-NO" sz="1600" dirty="0" smtClean="0">
                <a:solidFill>
                  <a:prstClr val="black"/>
                </a:solidFill>
              </a:rPr>
              <a:t>oppleve tjenester </a:t>
            </a:r>
            <a:r>
              <a:rPr lang="nb-NO" sz="1600" dirty="0">
                <a:solidFill>
                  <a:prstClr val="black"/>
                </a:solidFill>
              </a:rPr>
              <a:t>som </a:t>
            </a:r>
            <a:r>
              <a:rPr lang="nb-NO" sz="1600" dirty="0" smtClean="0">
                <a:solidFill>
                  <a:prstClr val="black"/>
                </a:solidFill>
              </a:rPr>
              <a:t>brukervennlige.</a:t>
            </a:r>
            <a:endParaRPr lang="nb-NO" sz="1600" dirty="0">
              <a:solidFill>
                <a:prstClr val="black"/>
              </a:solidFill>
            </a:endParaRPr>
          </a:p>
          <a:p>
            <a:pPr marL="232172" indent="-232172">
              <a:buFont typeface="Arial" panose="020B0604020202020204" pitchFamily="34" charset="0"/>
              <a:buChar char="•"/>
            </a:pPr>
            <a:endParaRPr lang="nb-NO" sz="1600" dirty="0" smtClean="0">
              <a:solidFill>
                <a:prstClr val="black"/>
              </a:solidFill>
            </a:endParaRPr>
          </a:p>
          <a:p>
            <a:pPr marL="232172" indent="-232172">
              <a:buFont typeface="Arial" panose="020B0604020202020204" pitchFamily="34" charset="0"/>
              <a:buChar char="•"/>
            </a:pPr>
            <a:r>
              <a:rPr lang="nb-NO" sz="1600" dirty="0">
                <a:solidFill>
                  <a:prstClr val="black"/>
                </a:solidFill>
              </a:rPr>
              <a:t>Tjenester skal gi brukeren </a:t>
            </a:r>
            <a:r>
              <a:rPr lang="nb-NO" sz="1600" dirty="0" smtClean="0">
                <a:solidFill>
                  <a:prstClr val="black"/>
                </a:solidFill>
              </a:rPr>
              <a:t>oversikt over hva som skal eller bør gjøres, og hvordan.</a:t>
            </a:r>
          </a:p>
          <a:p>
            <a:pPr marL="232172" indent="-232172">
              <a:buFont typeface="Arial" panose="020B0604020202020204" pitchFamily="34" charset="0"/>
              <a:buChar char="•"/>
            </a:pPr>
            <a:endParaRPr lang="nb-NO" sz="1600" dirty="0">
              <a:solidFill>
                <a:prstClr val="black"/>
              </a:solidFill>
            </a:endParaRPr>
          </a:p>
          <a:p>
            <a:pPr marL="232172" indent="-232172">
              <a:buFont typeface="Arial" panose="020B0604020202020204" pitchFamily="34" charset="0"/>
              <a:buChar char="•"/>
            </a:pPr>
            <a:r>
              <a:rPr lang="nb-NO" sz="1600" dirty="0" smtClean="0">
                <a:solidFill>
                  <a:prstClr val="black"/>
                </a:solidFill>
              </a:rPr>
              <a:t>Tjenester </a:t>
            </a:r>
            <a:r>
              <a:rPr lang="nb-NO" sz="1600" dirty="0">
                <a:solidFill>
                  <a:prstClr val="black"/>
                </a:solidFill>
              </a:rPr>
              <a:t>skal skjule kompleksitet ved at </a:t>
            </a:r>
            <a:r>
              <a:rPr lang="nb-NO" sz="1600" dirty="0" smtClean="0">
                <a:solidFill>
                  <a:prstClr val="black"/>
                </a:solidFill>
              </a:rPr>
              <a:t>brukeren får presentert individuelt tilpasset informasjon.</a:t>
            </a:r>
          </a:p>
          <a:p>
            <a:pPr marL="232172" indent="-232172">
              <a:buFont typeface="Arial" panose="020B0604020202020204" pitchFamily="34" charset="0"/>
              <a:buChar char="•"/>
            </a:pPr>
            <a:endParaRPr lang="nb-NO" sz="1600" dirty="0">
              <a:solidFill>
                <a:prstClr val="black"/>
              </a:solidFill>
            </a:endParaRPr>
          </a:p>
          <a:p>
            <a:pPr marL="232172" indent="-232172">
              <a:buFont typeface="Arial" panose="020B0604020202020204" pitchFamily="34" charset="0"/>
              <a:buChar char="•"/>
            </a:pPr>
            <a:r>
              <a:rPr lang="nb-NO" sz="1600" dirty="0" smtClean="0">
                <a:solidFill>
                  <a:prstClr val="black"/>
                </a:solidFill>
              </a:rPr>
              <a:t>Tjenester skal legge til rette for dialog med offentlige etater.</a:t>
            </a:r>
          </a:p>
          <a:p>
            <a:pPr marL="232172" indent="-232172">
              <a:buFont typeface="Arial" panose="020B0604020202020204" pitchFamily="34" charset="0"/>
              <a:buChar char="•"/>
            </a:pPr>
            <a:endParaRPr lang="nb-NO" sz="1600" dirty="0">
              <a:solidFill>
                <a:prstClr val="black"/>
              </a:solidFill>
            </a:endParaRPr>
          </a:p>
          <a:p>
            <a:pPr marL="232172" indent="-232172">
              <a:buFont typeface="Arial" panose="020B0604020202020204" pitchFamily="34" charset="0"/>
              <a:buChar char="•"/>
            </a:pPr>
            <a:r>
              <a:rPr lang="nb-NO" sz="1600" dirty="0" smtClean="0">
                <a:solidFill>
                  <a:prstClr val="black"/>
                </a:solidFill>
              </a:rPr>
              <a:t>Tjenester </a:t>
            </a:r>
            <a:r>
              <a:rPr lang="nb-NO" sz="1600" dirty="0">
                <a:solidFill>
                  <a:prstClr val="black"/>
                </a:solidFill>
              </a:rPr>
              <a:t>skal være tilgjengelige og like innholdsrike for mennesker med forskjellige språkkunnskaper og bakgrunn</a:t>
            </a:r>
            <a:r>
              <a:rPr lang="nb-NO" sz="1600" dirty="0" smtClean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12" name="Oval 11"/>
          <p:cNvSpPr/>
          <p:nvPr/>
        </p:nvSpPr>
        <p:spPr>
          <a:xfrm>
            <a:off x="604319" y="847628"/>
            <a:ext cx="565200" cy="565200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228398" name="Picture 46" descr="Image result for people digital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0" r="24724"/>
          <a:stretch/>
        </p:blipFill>
        <p:spPr bwMode="auto">
          <a:xfrm>
            <a:off x="7680325" y="1916113"/>
            <a:ext cx="3602994" cy="360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42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66" name="think-cell Slide" r:id="rId5" imgW="530" imgH="528" progId="TCLayout.ActiveDocument.1">
                  <p:embed/>
                </p:oleObj>
              </mc:Choice>
              <mc:Fallback>
                <p:oleObj name="think-cell Slide" r:id="rId5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/>
          <p:cNvSpPr/>
          <p:nvPr/>
        </p:nvSpPr>
        <p:spPr>
          <a:xfrm>
            <a:off x="159788" y="2265591"/>
            <a:ext cx="5849687" cy="3473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2"/>
            <a:endParaRPr lang="nb-NO" sz="1200" dirty="0">
              <a:solidFill>
                <a:schemeClr val="tx1"/>
              </a:solidFill>
            </a:endParaRPr>
          </a:p>
          <a:p>
            <a:pPr marL="0" lvl="2"/>
            <a:endParaRPr lang="nb-NO" sz="1200" dirty="0">
              <a:solidFill>
                <a:schemeClr val="tx1"/>
              </a:solidFill>
            </a:endParaRPr>
          </a:p>
          <a:p>
            <a:pPr marL="639763" lvl="2" indent="-182563">
              <a:buFont typeface="Arial" panose="020B0604020202020204" pitchFamily="34" charset="0"/>
              <a:buChar char="•"/>
            </a:pPr>
            <a:endParaRPr lang="nb-NO" sz="1200" dirty="0">
              <a:solidFill>
                <a:schemeClr val="tx1"/>
              </a:solidFill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nb-NO" sz="1200" dirty="0">
              <a:solidFill>
                <a:schemeClr val="tx1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nb-NO" sz="1200" dirty="0">
              <a:solidFill>
                <a:schemeClr val="tx1"/>
              </a:solidFill>
            </a:endParaRPr>
          </a:p>
          <a:p>
            <a:endParaRPr lang="nb-NO" sz="1200" dirty="0" smtClean="0">
              <a:solidFill>
                <a:schemeClr val="tx1"/>
              </a:solidFill>
            </a:endParaRPr>
          </a:p>
          <a:p>
            <a:endParaRPr lang="nb-NO" sz="1200" dirty="0">
              <a:solidFill>
                <a:schemeClr val="tx1"/>
              </a:solidFill>
            </a:endParaRPr>
          </a:p>
          <a:p>
            <a:endParaRPr lang="nb-NO" sz="1200" dirty="0" smtClean="0">
              <a:solidFill>
                <a:schemeClr val="tx1"/>
              </a:solidFill>
            </a:endParaRPr>
          </a:p>
          <a:p>
            <a:endParaRPr lang="nb-NO" sz="1200" dirty="0" smtClean="0">
              <a:solidFill>
                <a:schemeClr val="tx1"/>
              </a:solidFill>
            </a:endParaRPr>
          </a:p>
          <a:p>
            <a:endParaRPr lang="nb-NO" sz="12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175528" y="2265591"/>
            <a:ext cx="5849687" cy="3473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nb-NO" sz="1200" dirty="0">
              <a:solidFill>
                <a:schemeClr val="tx1"/>
              </a:solidFill>
            </a:endParaRPr>
          </a:p>
          <a:p>
            <a:endParaRPr lang="nb-NO" sz="1200" dirty="0" smtClean="0">
              <a:solidFill>
                <a:schemeClr val="tx1"/>
              </a:solidFill>
            </a:endParaRPr>
          </a:p>
          <a:p>
            <a:endParaRPr lang="nb-NO" sz="1200" dirty="0">
              <a:solidFill>
                <a:schemeClr val="tx1"/>
              </a:solidFill>
            </a:endParaRPr>
          </a:p>
          <a:p>
            <a:endParaRPr lang="nb-NO" sz="1200" dirty="0" smtClean="0">
              <a:solidFill>
                <a:schemeClr val="tx1"/>
              </a:solidFill>
            </a:endParaRPr>
          </a:p>
          <a:p>
            <a:endParaRPr lang="nb-NO" sz="1200" dirty="0" smtClean="0">
              <a:solidFill>
                <a:schemeClr val="tx1"/>
              </a:solidFill>
            </a:endParaRPr>
          </a:p>
          <a:p>
            <a:endParaRPr lang="nb-NO" sz="12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17A3-2867-4632-BDF6-533F100CE7B0}" type="slidenum">
              <a:rPr lang="en-US" smtClean="0"/>
              <a:t>53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311664" y="901626"/>
            <a:ext cx="10547923" cy="451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2200" b="1" dirty="0" smtClean="0">
                <a:solidFill>
                  <a:schemeClr val="accent5">
                    <a:lumMod val="50000"/>
                  </a:schemeClr>
                </a:solidFill>
              </a:rPr>
              <a:t/>
            </a:r>
            <a:br>
              <a:rPr lang="nb-NO" sz="2200" b="1" dirty="0" smtClean="0">
                <a:solidFill>
                  <a:schemeClr val="accent5">
                    <a:lumMod val="50000"/>
                  </a:schemeClr>
                </a:solidFill>
              </a:rPr>
            </a:br>
            <a:r>
              <a:rPr lang="nb-NO" sz="2400" b="1" dirty="0" smtClean="0">
                <a:solidFill>
                  <a:srgbClr val="4472C4">
                    <a:lumMod val="50000"/>
                  </a:srgbClr>
                </a:solidFill>
              </a:rPr>
              <a:t>Brukeren </a:t>
            </a:r>
            <a:r>
              <a:rPr lang="nb-NO" sz="2400" b="1" dirty="0">
                <a:solidFill>
                  <a:srgbClr val="4472C4">
                    <a:lumMod val="50000"/>
                  </a:srgbClr>
                </a:solidFill>
              </a:rPr>
              <a:t>skal oppleve </a:t>
            </a:r>
            <a:r>
              <a:rPr lang="nb-NO" sz="2400" b="1" dirty="0" smtClean="0">
                <a:solidFill>
                  <a:srgbClr val="4472C4">
                    <a:lumMod val="50000"/>
                  </a:srgbClr>
                </a:solidFill>
              </a:rPr>
              <a:t>tjenester </a:t>
            </a:r>
            <a:r>
              <a:rPr lang="nb-NO" sz="2400" b="1" dirty="0">
                <a:solidFill>
                  <a:srgbClr val="4472C4">
                    <a:lumMod val="50000"/>
                  </a:srgbClr>
                </a:solidFill>
              </a:rPr>
              <a:t>som </a:t>
            </a:r>
            <a:r>
              <a:rPr lang="nb-NO" sz="2400" b="1" dirty="0" smtClean="0">
                <a:solidFill>
                  <a:srgbClr val="4472C4">
                    <a:lumMod val="50000"/>
                  </a:srgbClr>
                </a:solidFill>
              </a:rPr>
              <a:t>helhetlige </a:t>
            </a:r>
            <a:endParaRPr lang="nb-NO" sz="2400" b="1" baseline="30000" dirty="0">
              <a:solidFill>
                <a:srgbClr val="4472C4">
                  <a:lumMod val="50000"/>
                </a:srgb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54438" y="1757114"/>
            <a:ext cx="6084107" cy="36403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32172" indent="-232172">
              <a:buFont typeface="Arial" panose="020B0604020202020204" pitchFamily="34" charset="0"/>
              <a:buChar char="•"/>
            </a:pPr>
            <a:r>
              <a:rPr lang="nb-NO" sz="1600" dirty="0">
                <a:solidFill>
                  <a:prstClr val="black"/>
                </a:solidFill>
              </a:rPr>
              <a:t>Brukeren skal tidlig få oversikt over helheten i </a:t>
            </a:r>
            <a:r>
              <a:rPr lang="nb-NO" sz="1600" dirty="0" smtClean="0">
                <a:solidFill>
                  <a:prstClr val="black"/>
                </a:solidFill>
              </a:rPr>
              <a:t>prosessene.</a:t>
            </a:r>
            <a:endParaRPr lang="nb-NO" sz="1600" dirty="0">
              <a:solidFill>
                <a:prstClr val="black"/>
              </a:solidFill>
            </a:endParaRPr>
          </a:p>
          <a:p>
            <a:pPr marL="232172" indent="-232172">
              <a:buFont typeface="Arial" panose="020B0604020202020204" pitchFamily="34" charset="0"/>
              <a:buChar char="•"/>
            </a:pPr>
            <a:endParaRPr lang="nb-NO" sz="1600" dirty="0" smtClean="0">
              <a:solidFill>
                <a:prstClr val="black"/>
              </a:solidFill>
            </a:endParaRPr>
          </a:p>
          <a:p>
            <a:pPr marL="232172" indent="-232172">
              <a:buFont typeface="Arial" panose="020B0604020202020204" pitchFamily="34" charset="0"/>
              <a:buChar char="•"/>
            </a:pPr>
            <a:r>
              <a:rPr lang="nb-NO" sz="1600" dirty="0" smtClean="0">
                <a:solidFill>
                  <a:prstClr val="black"/>
                </a:solidFill>
              </a:rPr>
              <a:t>Brukeren skal </a:t>
            </a:r>
            <a:r>
              <a:rPr lang="nb-NO" sz="1600" dirty="0">
                <a:solidFill>
                  <a:prstClr val="black"/>
                </a:solidFill>
              </a:rPr>
              <a:t>oppleve </a:t>
            </a:r>
            <a:r>
              <a:rPr lang="nb-NO" sz="1600" dirty="0" smtClean="0">
                <a:solidFill>
                  <a:prstClr val="black"/>
                </a:solidFill>
              </a:rPr>
              <a:t>tjenester </a:t>
            </a:r>
            <a:r>
              <a:rPr lang="nb-NO" sz="1600" dirty="0">
                <a:solidFill>
                  <a:prstClr val="black"/>
                </a:solidFill>
              </a:rPr>
              <a:t>som </a:t>
            </a:r>
            <a:r>
              <a:rPr lang="nb-NO" sz="1600" dirty="0" smtClean="0">
                <a:solidFill>
                  <a:prstClr val="black"/>
                </a:solidFill>
              </a:rPr>
              <a:t>sammenhengende og forholde seg til ett felles kontaktpunkt for tverrsektorielle tjenester.</a:t>
            </a:r>
          </a:p>
          <a:p>
            <a:pPr marL="232172" indent="-232172">
              <a:buFont typeface="Arial" panose="020B0604020202020204" pitchFamily="34" charset="0"/>
              <a:buChar char="•"/>
            </a:pPr>
            <a:endParaRPr lang="nb-NO" sz="1600" dirty="0">
              <a:solidFill>
                <a:prstClr val="black"/>
              </a:solidFill>
            </a:endParaRPr>
          </a:p>
          <a:p>
            <a:pPr marL="232172" indent="-232172">
              <a:buFont typeface="Arial" panose="020B0604020202020204" pitchFamily="34" charset="0"/>
              <a:buChar char="•"/>
            </a:pPr>
            <a:r>
              <a:rPr lang="nb-NO" sz="1600" dirty="0">
                <a:solidFill>
                  <a:prstClr val="black"/>
                </a:solidFill>
              </a:rPr>
              <a:t>Etatene skal være koordinerte, og skal i fellesskap sikre god og effektiv tverrsektoriell </a:t>
            </a:r>
            <a:r>
              <a:rPr lang="nb-NO" sz="1600" dirty="0" smtClean="0">
                <a:solidFill>
                  <a:prstClr val="black"/>
                </a:solidFill>
              </a:rPr>
              <a:t>samhandling.</a:t>
            </a:r>
            <a:r>
              <a:rPr lang="nb-NO" sz="1600" dirty="0">
                <a:solidFill>
                  <a:prstClr val="black"/>
                </a:solidFill>
              </a:rPr>
              <a:t/>
            </a:r>
            <a:br>
              <a:rPr lang="nb-NO" sz="1600" dirty="0">
                <a:solidFill>
                  <a:prstClr val="black"/>
                </a:solidFill>
              </a:rPr>
            </a:br>
            <a:endParaRPr lang="nb-NO" sz="1600" dirty="0">
              <a:solidFill>
                <a:prstClr val="black"/>
              </a:solidFill>
            </a:endParaRPr>
          </a:p>
          <a:p>
            <a:pPr marL="232172" indent="-232172">
              <a:buFont typeface="Arial" panose="020B0604020202020204" pitchFamily="34" charset="0"/>
              <a:buChar char="•"/>
            </a:pPr>
            <a:r>
              <a:rPr lang="nb-NO" sz="1600" dirty="0" smtClean="0">
                <a:solidFill>
                  <a:prstClr val="black"/>
                </a:solidFill>
              </a:rPr>
              <a:t>Tjenester </a:t>
            </a:r>
            <a:r>
              <a:rPr lang="nb-NO" sz="1600" dirty="0">
                <a:solidFill>
                  <a:prstClr val="black"/>
                </a:solidFill>
              </a:rPr>
              <a:t>skal </a:t>
            </a:r>
            <a:r>
              <a:rPr lang="nb-NO" sz="1600" dirty="0" smtClean="0">
                <a:solidFill>
                  <a:prstClr val="black"/>
                </a:solidFill>
              </a:rPr>
              <a:t>samordnes i juridiske krav, organisering, begrepsbruk og teknisk utforming på tvers av etater.</a:t>
            </a:r>
          </a:p>
          <a:p>
            <a:pPr marL="232172" indent="-232172">
              <a:buFont typeface="Arial" panose="020B0604020202020204" pitchFamily="34" charset="0"/>
              <a:buChar char="•"/>
            </a:pPr>
            <a:endParaRPr lang="nb-NO" sz="1600" dirty="0">
              <a:solidFill>
                <a:prstClr val="black"/>
              </a:solidFill>
            </a:endParaRPr>
          </a:p>
          <a:p>
            <a:pPr marL="232172" indent="-232172">
              <a:buFont typeface="Arial" panose="020B0604020202020204" pitchFamily="34" charset="0"/>
              <a:buChar char="•"/>
            </a:pPr>
            <a:r>
              <a:rPr lang="nb-NO" sz="1600" dirty="0" smtClean="0">
                <a:solidFill>
                  <a:prstClr val="black"/>
                </a:solidFill>
              </a:rPr>
              <a:t>Tjenester </a:t>
            </a:r>
            <a:r>
              <a:rPr lang="nb-NO" sz="1600" dirty="0">
                <a:solidFill>
                  <a:prstClr val="black"/>
                </a:solidFill>
              </a:rPr>
              <a:t>skal gi rom for at </a:t>
            </a:r>
            <a:r>
              <a:rPr lang="nb-NO" sz="1600" dirty="0" smtClean="0">
                <a:solidFill>
                  <a:prstClr val="black"/>
                </a:solidFill>
              </a:rPr>
              <a:t>innbyggere, næringsliv </a:t>
            </a:r>
            <a:r>
              <a:rPr lang="nb-NO" sz="1600" dirty="0">
                <a:solidFill>
                  <a:prstClr val="black"/>
                </a:solidFill>
              </a:rPr>
              <a:t>og interesseorganisasjoner kan bidra i </a:t>
            </a:r>
            <a:r>
              <a:rPr lang="nb-NO" sz="1600" dirty="0" smtClean="0">
                <a:solidFill>
                  <a:prstClr val="black"/>
                </a:solidFill>
              </a:rPr>
              <a:t>tjenesteutviklingen.</a:t>
            </a:r>
          </a:p>
          <a:p>
            <a:pPr marL="232172" indent="-232172">
              <a:buFont typeface="Arial" panose="020B0604020202020204" pitchFamily="34" charset="0"/>
              <a:buChar char="•"/>
            </a:pPr>
            <a:endParaRPr lang="nb-NO" sz="1600" dirty="0">
              <a:solidFill>
                <a:prstClr val="black"/>
              </a:solidFill>
            </a:endParaRPr>
          </a:p>
          <a:p>
            <a:pPr marL="232172" indent="-232172">
              <a:buFont typeface="Arial" panose="020B0604020202020204" pitchFamily="34" charset="0"/>
              <a:buChar char="•"/>
            </a:pPr>
            <a:r>
              <a:rPr lang="nb-NO" sz="1600" dirty="0" smtClean="0">
                <a:solidFill>
                  <a:prstClr val="black"/>
                </a:solidFill>
              </a:rPr>
              <a:t>Tjenester </a:t>
            </a:r>
            <a:r>
              <a:rPr lang="nb-NO" sz="1600" dirty="0">
                <a:solidFill>
                  <a:prstClr val="black"/>
                </a:solidFill>
              </a:rPr>
              <a:t>skal oppleves pålitelige og offisielle slik at brukeren har tillit til innholdet og prosessen i tjenestene</a:t>
            </a:r>
            <a:r>
              <a:rPr lang="nb-NO" sz="1600" dirty="0" smtClean="0">
                <a:solidFill>
                  <a:prstClr val="black"/>
                </a:solidFill>
              </a:rPr>
              <a:t>.</a:t>
            </a:r>
            <a:endParaRPr lang="nb-NO" sz="1600" dirty="0">
              <a:solidFill>
                <a:prstClr val="black"/>
              </a:solidFill>
            </a:endParaRPr>
          </a:p>
          <a:p>
            <a:pPr marL="232172" indent="-232172">
              <a:buFont typeface="Arial" panose="020B0604020202020204" pitchFamily="34" charset="0"/>
              <a:buChar char="•"/>
            </a:pPr>
            <a:endParaRPr lang="nb-NO" sz="1600" dirty="0">
              <a:solidFill>
                <a:prstClr val="black"/>
              </a:solidFill>
            </a:endParaRPr>
          </a:p>
          <a:p>
            <a:pPr marL="232172" indent="-232172">
              <a:buFont typeface="Arial" panose="020B0604020202020204" pitchFamily="34" charset="0"/>
              <a:buChar char="•"/>
            </a:pPr>
            <a:endParaRPr lang="nb-NO" sz="1600" dirty="0">
              <a:solidFill>
                <a:prstClr val="black"/>
              </a:solidFill>
            </a:endParaRPr>
          </a:p>
          <a:p>
            <a:pPr marL="232172" indent="-232172">
              <a:buFont typeface="Arial" panose="020B0604020202020204" pitchFamily="34" charset="0"/>
              <a:buChar char="•"/>
            </a:pPr>
            <a:endParaRPr lang="nb-NO" sz="1600" dirty="0">
              <a:solidFill>
                <a:prstClr val="black"/>
              </a:solidFill>
            </a:endParaRPr>
          </a:p>
          <a:p>
            <a:pPr marL="232172" indent="-232172">
              <a:buFont typeface="Arial" panose="020B0604020202020204" pitchFamily="34" charset="0"/>
              <a:buChar char="•"/>
            </a:pPr>
            <a:endParaRPr lang="nb-NO" sz="1600" dirty="0">
              <a:solidFill>
                <a:prstClr val="black"/>
              </a:solidFill>
            </a:endParaRPr>
          </a:p>
          <a:p>
            <a:endParaRPr lang="nb-NO" sz="1600" dirty="0">
              <a:solidFill>
                <a:prstClr val="black"/>
              </a:solidFill>
            </a:endParaRPr>
          </a:p>
          <a:p>
            <a:pPr marL="371475" lvl="2"/>
            <a:endParaRPr lang="nb-NO" sz="1600" dirty="0">
              <a:solidFill>
                <a:prstClr val="black"/>
              </a:solidFill>
            </a:endParaRPr>
          </a:p>
          <a:p>
            <a:pPr marL="882253" lvl="2" indent="-139303">
              <a:buFont typeface="Arial" panose="020B0604020202020204" pitchFamily="34" charset="0"/>
              <a:buChar char="•"/>
            </a:pPr>
            <a:endParaRPr lang="nb-NO" sz="1600" dirty="0">
              <a:solidFill>
                <a:prstClr val="black"/>
              </a:solidFill>
            </a:endParaRPr>
          </a:p>
          <a:p>
            <a:pPr marL="510778" lvl="1" indent="-139303">
              <a:buFont typeface="Arial" panose="020B0604020202020204" pitchFamily="34" charset="0"/>
              <a:buChar char="•"/>
            </a:pPr>
            <a:endParaRPr lang="nb-NO" sz="1600" dirty="0">
              <a:solidFill>
                <a:prstClr val="black"/>
              </a:solidFill>
            </a:endParaRPr>
          </a:p>
          <a:p>
            <a:endParaRPr lang="nb-NO" sz="1600" dirty="0">
              <a:solidFill>
                <a:prstClr val="black"/>
              </a:solidFill>
            </a:endParaRPr>
          </a:p>
          <a:p>
            <a:endParaRPr lang="nb-NO" sz="1600" dirty="0">
              <a:solidFill>
                <a:prstClr val="black"/>
              </a:solidFill>
            </a:endParaRPr>
          </a:p>
          <a:p>
            <a:endParaRPr lang="nb-NO" sz="1600" dirty="0">
              <a:solidFill>
                <a:prstClr val="black"/>
              </a:solidFill>
            </a:endParaRPr>
          </a:p>
          <a:p>
            <a:endParaRPr lang="nb-NO" sz="1600" dirty="0">
              <a:solidFill>
                <a:prstClr val="black"/>
              </a:solidFill>
            </a:endParaRPr>
          </a:p>
          <a:p>
            <a:endParaRPr lang="nb-NO" sz="1600" dirty="0">
              <a:solidFill>
                <a:prstClr val="black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04319" y="847628"/>
            <a:ext cx="565200" cy="565200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0" t="844" r="27902" b="34177"/>
          <a:stretch/>
        </p:blipFill>
        <p:spPr>
          <a:xfrm>
            <a:off x="7690935" y="1921305"/>
            <a:ext cx="3562598" cy="3600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7518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91" name="think-cell Slide" r:id="rId5" imgW="530" imgH="528" progId="TCLayout.ActiveDocument.1">
                  <p:embed/>
                </p:oleObj>
              </mc:Choice>
              <mc:Fallback>
                <p:oleObj name="think-cell Slide" r:id="rId5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/>
          <p:cNvSpPr/>
          <p:nvPr/>
        </p:nvSpPr>
        <p:spPr>
          <a:xfrm>
            <a:off x="740505" y="1748055"/>
            <a:ext cx="6331503" cy="3473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32172" indent="-232172">
              <a:buFont typeface="Arial" panose="020B0604020202020204" pitchFamily="34" charset="0"/>
              <a:buChar char="•"/>
            </a:pPr>
            <a:r>
              <a:rPr lang="nb-NO" sz="1600" dirty="0" smtClean="0">
                <a:solidFill>
                  <a:prstClr val="black"/>
                </a:solidFill>
              </a:rPr>
              <a:t>Offentlig sektor gjenbruker </a:t>
            </a:r>
            <a:r>
              <a:rPr lang="nb-NO" sz="1600" dirty="0">
                <a:solidFill>
                  <a:prstClr val="black"/>
                </a:solidFill>
              </a:rPr>
              <a:t>informasjon </a:t>
            </a:r>
            <a:r>
              <a:rPr lang="nb-NO" sz="1600" dirty="0" smtClean="0">
                <a:solidFill>
                  <a:prstClr val="black"/>
                </a:solidFill>
              </a:rPr>
              <a:t>slik at opplysninger innhentes kun én gang på tvers av tjenester.</a:t>
            </a:r>
            <a:endParaRPr lang="nb-NO" sz="1600" dirty="0">
              <a:solidFill>
                <a:prstClr val="black"/>
              </a:solidFill>
            </a:endParaRPr>
          </a:p>
          <a:p>
            <a:pPr marL="232172" indent="-232172">
              <a:buFont typeface="Arial" panose="020B0604020202020204" pitchFamily="34" charset="0"/>
              <a:buChar char="•"/>
            </a:pPr>
            <a:endParaRPr lang="nb-NO" sz="1600" dirty="0">
              <a:solidFill>
                <a:prstClr val="black"/>
              </a:solidFill>
            </a:endParaRPr>
          </a:p>
          <a:p>
            <a:pPr marL="232172" indent="-232172">
              <a:buFont typeface="Arial" panose="020B0604020202020204" pitchFamily="34" charset="0"/>
              <a:buChar char="•"/>
            </a:pPr>
            <a:r>
              <a:rPr lang="nb-NO" sz="1600" dirty="0" smtClean="0">
                <a:solidFill>
                  <a:prstClr val="black"/>
                </a:solidFill>
              </a:rPr>
              <a:t>Tjenester skal </a:t>
            </a:r>
            <a:r>
              <a:rPr lang="nb-NO" sz="1600" dirty="0">
                <a:solidFill>
                  <a:prstClr val="black"/>
                </a:solidFill>
              </a:rPr>
              <a:t>kun etterspørre og registrere informasjon </a:t>
            </a:r>
            <a:r>
              <a:rPr lang="nb-NO" sz="1600" dirty="0" smtClean="0">
                <a:solidFill>
                  <a:prstClr val="black"/>
                </a:solidFill>
              </a:rPr>
              <a:t>som tilfører verdi i prosessen.</a:t>
            </a:r>
          </a:p>
          <a:p>
            <a:pPr marL="232172" indent="-232172">
              <a:buFont typeface="Arial" panose="020B0604020202020204" pitchFamily="34" charset="0"/>
              <a:buChar char="•"/>
            </a:pPr>
            <a:endParaRPr lang="nb-NO" sz="1600" dirty="0">
              <a:solidFill>
                <a:prstClr val="black"/>
              </a:solidFill>
            </a:endParaRPr>
          </a:p>
          <a:p>
            <a:pPr marL="232172" indent="-232172">
              <a:buFont typeface="Arial" panose="020B0604020202020204" pitchFamily="34" charset="0"/>
              <a:buChar char="•"/>
            </a:pPr>
            <a:r>
              <a:rPr lang="nb-NO" sz="1600" dirty="0" smtClean="0">
                <a:solidFill>
                  <a:prstClr val="black"/>
                </a:solidFill>
              </a:rPr>
              <a:t>Brukeren skal </a:t>
            </a:r>
            <a:r>
              <a:rPr lang="nb-NO" sz="1600" dirty="0">
                <a:solidFill>
                  <a:prstClr val="black"/>
                </a:solidFill>
              </a:rPr>
              <a:t>ha kontroll over informasjon </a:t>
            </a:r>
            <a:r>
              <a:rPr lang="nb-NO" sz="1600" dirty="0" smtClean="0">
                <a:solidFill>
                  <a:prstClr val="black"/>
                </a:solidFill>
              </a:rPr>
              <a:t>det offentlige har </a:t>
            </a:r>
            <a:r>
              <a:rPr lang="nb-NO" sz="1600" dirty="0">
                <a:solidFill>
                  <a:prstClr val="black"/>
                </a:solidFill>
              </a:rPr>
              <a:t>lagret om </a:t>
            </a:r>
            <a:r>
              <a:rPr lang="nb-NO" sz="1600" dirty="0" smtClean="0">
                <a:solidFill>
                  <a:prstClr val="black"/>
                </a:solidFill>
              </a:rPr>
              <a:t>seg, </a:t>
            </a:r>
            <a:r>
              <a:rPr lang="nb-NO" sz="1600" dirty="0">
                <a:solidFill>
                  <a:prstClr val="black"/>
                </a:solidFill>
              </a:rPr>
              <a:t>vite hvem som har tilgang til informasjonen, og hva den brukes </a:t>
            </a:r>
            <a:r>
              <a:rPr lang="nb-NO" sz="1600" dirty="0" smtClean="0">
                <a:solidFill>
                  <a:prstClr val="black"/>
                </a:solidFill>
              </a:rPr>
              <a:t>til.</a:t>
            </a:r>
            <a:endParaRPr lang="nb-NO" sz="1600" dirty="0">
              <a:solidFill>
                <a:prstClr val="black"/>
              </a:solidFill>
            </a:endParaRPr>
          </a:p>
          <a:p>
            <a:pPr marL="232172" indent="-232172">
              <a:buFont typeface="Arial" panose="020B0604020202020204" pitchFamily="34" charset="0"/>
              <a:buChar char="•"/>
            </a:pPr>
            <a:endParaRPr lang="nb-NO" sz="1600" dirty="0">
              <a:solidFill>
                <a:prstClr val="black"/>
              </a:solidFill>
            </a:endParaRPr>
          </a:p>
          <a:p>
            <a:pPr marL="232172" indent="-232172">
              <a:buFont typeface="Arial" panose="020B0604020202020204" pitchFamily="34" charset="0"/>
              <a:buChar char="•"/>
            </a:pPr>
            <a:r>
              <a:rPr lang="nb-NO" sz="1600" dirty="0">
                <a:solidFill>
                  <a:prstClr val="black"/>
                </a:solidFill>
              </a:rPr>
              <a:t>Informasjon som har gjenbruks- og dokumentasjonsverdi skal lagres, sikres og forvaltes, slik at autentisitet og integritet </a:t>
            </a:r>
            <a:r>
              <a:rPr lang="nb-NO" sz="1600" dirty="0" smtClean="0">
                <a:solidFill>
                  <a:prstClr val="black"/>
                </a:solidFill>
              </a:rPr>
              <a:t>opprettholdes.</a:t>
            </a:r>
          </a:p>
          <a:p>
            <a:pPr marL="232172" indent="-232172">
              <a:buFont typeface="Arial" panose="020B0604020202020204" pitchFamily="34" charset="0"/>
              <a:buChar char="•"/>
            </a:pPr>
            <a:endParaRPr lang="nb-NO" sz="1600" dirty="0">
              <a:solidFill>
                <a:prstClr val="black"/>
              </a:solidFill>
            </a:endParaRPr>
          </a:p>
          <a:p>
            <a:pPr marL="232172" indent="-232172">
              <a:buFont typeface="Arial" panose="020B0604020202020204" pitchFamily="34" charset="0"/>
              <a:buChar char="•"/>
            </a:pPr>
            <a:r>
              <a:rPr lang="nb-NO" sz="1600" dirty="0" smtClean="0">
                <a:solidFill>
                  <a:prstClr val="black"/>
                </a:solidFill>
              </a:rPr>
              <a:t>Personvern skal tas hensyn til i alle utviklingsfaser av tjenester.</a:t>
            </a:r>
            <a:endParaRPr lang="nb-NO" sz="1600" dirty="0">
              <a:solidFill>
                <a:prstClr val="black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17A3-2867-4632-BDF6-533F100CE7B0}" type="slidenum">
              <a:rPr lang="en-US" smtClean="0"/>
              <a:t>54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09229" y="897405"/>
            <a:ext cx="10184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 b="1" dirty="0" smtClean="0">
                <a:solidFill>
                  <a:srgbClr val="4472C4">
                    <a:lumMod val="50000"/>
                  </a:srgbClr>
                </a:solidFill>
              </a:rPr>
              <a:t>Brukeren skal </a:t>
            </a:r>
            <a:r>
              <a:rPr lang="nb-NO" sz="2400" b="1" dirty="0">
                <a:solidFill>
                  <a:srgbClr val="4472C4">
                    <a:lumMod val="50000"/>
                  </a:srgbClr>
                </a:solidFill>
              </a:rPr>
              <a:t>oppleve en sikker og åpen </a:t>
            </a:r>
            <a:r>
              <a:rPr lang="nb-NO" sz="2400" b="1" dirty="0" smtClean="0">
                <a:solidFill>
                  <a:srgbClr val="4472C4">
                    <a:lumMod val="50000"/>
                  </a:srgbClr>
                </a:solidFill>
              </a:rPr>
              <a:t>tjeneste </a:t>
            </a:r>
            <a:r>
              <a:rPr lang="nb-NO" sz="2400" b="1" dirty="0">
                <a:solidFill>
                  <a:srgbClr val="4472C4">
                    <a:lumMod val="50000"/>
                  </a:srgbClr>
                </a:solidFill>
              </a:rPr>
              <a:t>med god informasjonsflyt</a:t>
            </a:r>
          </a:p>
        </p:txBody>
      </p:sp>
      <p:sp>
        <p:nvSpPr>
          <p:cNvPr id="9" name="Oval 8"/>
          <p:cNvSpPr/>
          <p:nvPr/>
        </p:nvSpPr>
        <p:spPr>
          <a:xfrm>
            <a:off x="604319" y="847628"/>
            <a:ext cx="565200" cy="565200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8" t="14979" r="55594" b="18776"/>
          <a:stretch/>
        </p:blipFill>
        <p:spPr>
          <a:xfrm>
            <a:off x="7680325" y="1868369"/>
            <a:ext cx="3590042" cy="3600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9117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496" name="Picture 72" descr="Related imag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9" r="22000"/>
          <a:stretch/>
        </p:blipFill>
        <p:spPr bwMode="auto">
          <a:xfrm>
            <a:off x="7670017" y="1929942"/>
            <a:ext cx="3624069" cy="3600000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517" name="think-cell Slide" r:id="rId6" imgW="530" imgH="528" progId="TCLayout.ActiveDocument.1">
                  <p:embed/>
                </p:oleObj>
              </mc:Choice>
              <mc:Fallback>
                <p:oleObj name="think-cell Slide" r:id="rId6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/>
          <p:cNvSpPr/>
          <p:nvPr/>
        </p:nvSpPr>
        <p:spPr>
          <a:xfrm>
            <a:off x="159788" y="2265591"/>
            <a:ext cx="5849687" cy="3473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2"/>
            <a:endParaRPr lang="nb-NO" sz="1200" dirty="0">
              <a:solidFill>
                <a:schemeClr val="tx1"/>
              </a:solidFill>
            </a:endParaRPr>
          </a:p>
          <a:p>
            <a:pPr marL="0" lvl="2"/>
            <a:endParaRPr lang="nb-NO" sz="1200" dirty="0">
              <a:solidFill>
                <a:schemeClr val="tx1"/>
              </a:solidFill>
            </a:endParaRPr>
          </a:p>
          <a:p>
            <a:pPr marL="639763" lvl="2" indent="-182563">
              <a:buFont typeface="Arial" panose="020B0604020202020204" pitchFamily="34" charset="0"/>
              <a:buChar char="•"/>
            </a:pPr>
            <a:endParaRPr lang="nb-NO" sz="1200" dirty="0">
              <a:solidFill>
                <a:schemeClr val="tx1"/>
              </a:solidFill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nb-NO" sz="1200" dirty="0">
              <a:solidFill>
                <a:schemeClr val="tx1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nb-NO" sz="1200" dirty="0">
              <a:solidFill>
                <a:schemeClr val="tx1"/>
              </a:solidFill>
            </a:endParaRPr>
          </a:p>
          <a:p>
            <a:endParaRPr lang="nb-NO" sz="1200" dirty="0" smtClean="0">
              <a:solidFill>
                <a:schemeClr val="tx1"/>
              </a:solidFill>
            </a:endParaRPr>
          </a:p>
          <a:p>
            <a:endParaRPr lang="nb-NO" sz="1200" dirty="0">
              <a:solidFill>
                <a:schemeClr val="tx1"/>
              </a:solidFill>
            </a:endParaRPr>
          </a:p>
          <a:p>
            <a:endParaRPr lang="nb-NO" sz="1200" dirty="0" smtClean="0">
              <a:solidFill>
                <a:schemeClr val="tx1"/>
              </a:solidFill>
            </a:endParaRPr>
          </a:p>
          <a:p>
            <a:endParaRPr lang="nb-NO" sz="1200" dirty="0" smtClean="0">
              <a:solidFill>
                <a:schemeClr val="tx1"/>
              </a:solidFill>
            </a:endParaRPr>
          </a:p>
          <a:p>
            <a:endParaRPr lang="nb-NO" sz="12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17A3-2867-4632-BDF6-533F100CE7B0}" type="slidenum">
              <a:rPr lang="en-US" smtClean="0"/>
              <a:t>55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09229" y="899394"/>
            <a:ext cx="69045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 smtClean="0">
                <a:solidFill>
                  <a:srgbClr val="4472C4">
                    <a:lumMod val="50000"/>
                  </a:srgbClr>
                </a:solidFill>
              </a:rPr>
              <a:t>Brukeren skal </a:t>
            </a:r>
            <a:r>
              <a:rPr lang="nb-NO" sz="2400" b="1" dirty="0">
                <a:solidFill>
                  <a:srgbClr val="4472C4">
                    <a:lumMod val="50000"/>
                  </a:srgbClr>
                </a:solidFill>
              </a:rPr>
              <a:t>kunne forstå </a:t>
            </a:r>
            <a:r>
              <a:rPr lang="nb-NO" sz="2400" b="1" dirty="0" smtClean="0">
                <a:solidFill>
                  <a:srgbClr val="4472C4">
                    <a:lumMod val="50000"/>
                  </a:srgbClr>
                </a:solidFill>
              </a:rPr>
              <a:t>sine rettigheter og plikter</a:t>
            </a:r>
            <a:endParaRPr lang="nb-NO" sz="2400" b="1" dirty="0">
              <a:solidFill>
                <a:srgbClr val="4472C4">
                  <a:lumMod val="50000"/>
                </a:srgb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9172" y="1745116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32172" indent="-232172">
              <a:buFont typeface="Arial" panose="020B0604020202020204" pitchFamily="34" charset="0"/>
              <a:buChar char="•"/>
            </a:pPr>
            <a:r>
              <a:rPr lang="nb-NO" sz="1600" dirty="0" smtClean="0"/>
              <a:t>Tjenester </a:t>
            </a:r>
            <a:r>
              <a:rPr lang="nb-NO" sz="1600" dirty="0"/>
              <a:t>skal </a:t>
            </a:r>
            <a:r>
              <a:rPr lang="nb-NO" sz="1600" dirty="0" err="1"/>
              <a:t>tilgjengeliggjøre</a:t>
            </a:r>
            <a:r>
              <a:rPr lang="nb-NO" sz="1600" dirty="0"/>
              <a:t> regelverk slik at det er lett for brukeren å finne og forstå sine rettigheter og </a:t>
            </a:r>
            <a:r>
              <a:rPr lang="nb-NO" sz="1600" dirty="0" smtClean="0"/>
              <a:t>plikter.</a:t>
            </a:r>
          </a:p>
          <a:p>
            <a:pPr marL="232172" indent="-232172">
              <a:buFont typeface="Arial" panose="020B0604020202020204" pitchFamily="34" charset="0"/>
              <a:buChar char="•"/>
            </a:pPr>
            <a:endParaRPr lang="nb-NO" sz="1600" dirty="0"/>
          </a:p>
          <a:p>
            <a:pPr marL="232172" indent="-232172">
              <a:buFont typeface="Arial" panose="020B0604020202020204" pitchFamily="34" charset="0"/>
              <a:buChar char="•"/>
            </a:pPr>
            <a:r>
              <a:rPr lang="nb-NO" sz="1600" dirty="0" smtClean="0"/>
              <a:t>Tjenester </a:t>
            </a:r>
            <a:r>
              <a:rPr lang="nb-NO" sz="1600" dirty="0"/>
              <a:t>skal forklare hensikten med de forskjellige stegene i </a:t>
            </a:r>
            <a:r>
              <a:rPr lang="nb-NO" sz="1600" dirty="0" smtClean="0"/>
              <a:t>prosessen.</a:t>
            </a:r>
          </a:p>
          <a:p>
            <a:pPr marL="232172" indent="-232172">
              <a:buFont typeface="Arial" panose="020B0604020202020204" pitchFamily="34" charset="0"/>
              <a:buChar char="•"/>
            </a:pPr>
            <a:endParaRPr lang="nb-NO" sz="1600" dirty="0"/>
          </a:p>
          <a:p>
            <a:pPr marL="232172" indent="-232172">
              <a:buFont typeface="Arial" panose="020B0604020202020204" pitchFamily="34" charset="0"/>
              <a:buChar char="•"/>
            </a:pPr>
            <a:r>
              <a:rPr lang="nb-NO" sz="1600" dirty="0" smtClean="0">
                <a:solidFill>
                  <a:prstClr val="black"/>
                </a:solidFill>
              </a:rPr>
              <a:t>Begreper i tjenester </a:t>
            </a:r>
            <a:r>
              <a:rPr lang="nb-NO" sz="1600" dirty="0">
                <a:solidFill>
                  <a:prstClr val="black"/>
                </a:solidFill>
              </a:rPr>
              <a:t>skal samordnes på tvers av offentlige virksomheter, slik at </a:t>
            </a:r>
            <a:r>
              <a:rPr lang="nb-NO" sz="1600" dirty="0" smtClean="0">
                <a:solidFill>
                  <a:prstClr val="black"/>
                </a:solidFill>
              </a:rPr>
              <a:t>brukeren kan </a:t>
            </a:r>
            <a:r>
              <a:rPr lang="nb-NO" sz="1600" dirty="0">
                <a:solidFill>
                  <a:prstClr val="black"/>
                </a:solidFill>
              </a:rPr>
              <a:t>forholde seg til én </a:t>
            </a:r>
            <a:r>
              <a:rPr lang="nb-NO" sz="1600" dirty="0" smtClean="0">
                <a:solidFill>
                  <a:prstClr val="black"/>
                </a:solidFill>
              </a:rPr>
              <a:t>begrepsbruk.</a:t>
            </a:r>
            <a:endParaRPr lang="nb-NO" sz="1600" dirty="0">
              <a:solidFill>
                <a:prstClr val="black"/>
              </a:solidFill>
            </a:endParaRPr>
          </a:p>
          <a:p>
            <a:pPr marL="232172" indent="-232172">
              <a:buFont typeface="Arial" panose="020B0604020202020204" pitchFamily="34" charset="0"/>
              <a:buChar char="•"/>
            </a:pPr>
            <a:endParaRPr lang="nb-NO" sz="1600" dirty="0">
              <a:solidFill>
                <a:prstClr val="black"/>
              </a:solidFill>
            </a:endParaRPr>
          </a:p>
          <a:p>
            <a:pPr marL="232172" indent="-232172">
              <a:buFont typeface="Arial" panose="020B0604020202020204" pitchFamily="34" charset="0"/>
              <a:buChar char="•"/>
            </a:pPr>
            <a:r>
              <a:rPr lang="nb-NO" sz="1600" dirty="0">
                <a:solidFill>
                  <a:prstClr val="black"/>
                </a:solidFill>
              </a:rPr>
              <a:t>Informasjon og </a:t>
            </a:r>
            <a:r>
              <a:rPr lang="nb-NO" sz="1600" dirty="0" smtClean="0">
                <a:solidFill>
                  <a:prstClr val="black"/>
                </a:solidFill>
              </a:rPr>
              <a:t>dialog i tjenester </a:t>
            </a:r>
            <a:r>
              <a:rPr lang="nb-NO" sz="1600" dirty="0">
                <a:solidFill>
                  <a:prstClr val="black"/>
                </a:solidFill>
              </a:rPr>
              <a:t>skal følge </a:t>
            </a:r>
            <a:r>
              <a:rPr lang="nb-NO" sz="1600" dirty="0" smtClean="0">
                <a:solidFill>
                  <a:prstClr val="black"/>
                </a:solidFill>
              </a:rPr>
              <a:t>klarspråkprinsippene.</a:t>
            </a:r>
            <a:endParaRPr lang="nb-NO" sz="1600" dirty="0"/>
          </a:p>
          <a:p>
            <a:pPr marL="232172" indent="-232172">
              <a:buFont typeface="Arial" panose="020B0604020202020204" pitchFamily="34" charset="0"/>
              <a:buChar char="•"/>
            </a:pPr>
            <a:endParaRPr lang="nb-NO" sz="1600" dirty="0">
              <a:solidFill>
                <a:prstClr val="black"/>
              </a:solidFill>
            </a:endParaRPr>
          </a:p>
          <a:p>
            <a:pPr marL="232172" indent="-232172">
              <a:buFont typeface="Arial" panose="020B0604020202020204" pitchFamily="34" charset="0"/>
              <a:buChar char="•"/>
            </a:pPr>
            <a:endParaRPr lang="nb-NO" sz="1600" dirty="0">
              <a:solidFill>
                <a:prstClr val="black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4319" y="847628"/>
            <a:ext cx="565200" cy="565200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88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538" name="think-cell Slide" r:id="rId5" imgW="530" imgH="528" progId="TCLayout.ActiveDocument.1">
                  <p:embed/>
                </p:oleObj>
              </mc:Choice>
              <mc:Fallback>
                <p:oleObj name="think-cell Slide" r:id="rId5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/>
          <p:cNvSpPr/>
          <p:nvPr/>
        </p:nvSpPr>
        <p:spPr>
          <a:xfrm>
            <a:off x="159788" y="2265591"/>
            <a:ext cx="5849687" cy="3473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2"/>
            <a:endParaRPr lang="nb-NO" sz="1200" dirty="0">
              <a:solidFill>
                <a:schemeClr val="tx1"/>
              </a:solidFill>
            </a:endParaRPr>
          </a:p>
          <a:p>
            <a:pPr marL="0" lvl="2"/>
            <a:endParaRPr lang="nb-NO" sz="1200" dirty="0">
              <a:solidFill>
                <a:schemeClr val="tx1"/>
              </a:solidFill>
            </a:endParaRPr>
          </a:p>
          <a:p>
            <a:pPr marL="639763" lvl="2" indent="-182563">
              <a:buFont typeface="Arial" panose="020B0604020202020204" pitchFamily="34" charset="0"/>
              <a:buChar char="•"/>
            </a:pPr>
            <a:endParaRPr lang="nb-NO" sz="1200" dirty="0">
              <a:solidFill>
                <a:schemeClr val="tx1"/>
              </a:solidFill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nb-NO" sz="1200" dirty="0">
              <a:solidFill>
                <a:schemeClr val="tx1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nb-NO" sz="1200" dirty="0">
              <a:solidFill>
                <a:schemeClr val="tx1"/>
              </a:solidFill>
            </a:endParaRPr>
          </a:p>
          <a:p>
            <a:endParaRPr lang="nb-NO" sz="1200" dirty="0" smtClean="0">
              <a:solidFill>
                <a:schemeClr val="tx1"/>
              </a:solidFill>
            </a:endParaRPr>
          </a:p>
          <a:p>
            <a:endParaRPr lang="nb-NO" sz="1200" dirty="0">
              <a:solidFill>
                <a:schemeClr val="tx1"/>
              </a:solidFill>
            </a:endParaRPr>
          </a:p>
          <a:p>
            <a:endParaRPr lang="nb-NO" sz="1200" dirty="0" smtClean="0">
              <a:solidFill>
                <a:schemeClr val="tx1"/>
              </a:solidFill>
            </a:endParaRPr>
          </a:p>
          <a:p>
            <a:endParaRPr lang="nb-NO" sz="1200" dirty="0" smtClean="0">
              <a:solidFill>
                <a:schemeClr val="tx1"/>
              </a:solidFill>
            </a:endParaRPr>
          </a:p>
          <a:p>
            <a:endParaRPr lang="nb-NO" sz="12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17A3-2867-4632-BDF6-533F100CE7B0}" type="slidenum">
              <a:rPr lang="en-US" smtClean="0"/>
              <a:t>56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324696" y="719995"/>
            <a:ext cx="9678799" cy="629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2400" b="1" dirty="0" smtClean="0">
                <a:solidFill>
                  <a:srgbClr val="4472C4">
                    <a:lumMod val="50000"/>
                  </a:srgbClr>
                </a:solidFill>
              </a:rPr>
              <a:t>Brukeren skal </a:t>
            </a:r>
            <a:r>
              <a:rPr lang="nb-NO" sz="2400" b="1" dirty="0">
                <a:solidFill>
                  <a:srgbClr val="4472C4">
                    <a:lumMod val="50000"/>
                  </a:srgbClr>
                </a:solidFill>
              </a:rPr>
              <a:t>raskt få løst og avklart sine behov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50234" y="1755425"/>
            <a:ext cx="6633060" cy="4773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32172" indent="-232172">
              <a:buFont typeface="Arial" panose="020B0604020202020204" pitchFamily="34" charset="0"/>
              <a:buChar char="•"/>
            </a:pPr>
            <a:r>
              <a:rPr lang="nb-NO" sz="1600" dirty="0">
                <a:solidFill>
                  <a:prstClr val="black"/>
                </a:solidFill>
              </a:rPr>
              <a:t>Tjenester skal utformes slik at de gir mennesker rask tilgang til offentlige og private tjenester de har rett </a:t>
            </a:r>
            <a:r>
              <a:rPr lang="nb-NO" sz="1600" dirty="0" smtClean="0">
                <a:solidFill>
                  <a:prstClr val="black"/>
                </a:solidFill>
              </a:rPr>
              <a:t>til.</a:t>
            </a:r>
            <a:endParaRPr lang="nb-NO" sz="1600" dirty="0">
              <a:solidFill>
                <a:prstClr val="black"/>
              </a:solidFill>
            </a:endParaRPr>
          </a:p>
          <a:p>
            <a:pPr marL="232172" indent="-232172">
              <a:buFont typeface="Arial" panose="020B0604020202020204" pitchFamily="34" charset="0"/>
              <a:buChar char="•"/>
            </a:pPr>
            <a:endParaRPr lang="nb-NO" sz="1600" dirty="0" smtClean="0">
              <a:solidFill>
                <a:prstClr val="black"/>
              </a:solidFill>
            </a:endParaRPr>
          </a:p>
          <a:p>
            <a:pPr marL="232172" indent="-232172">
              <a:buFont typeface="Arial" panose="020B0604020202020204" pitchFamily="34" charset="0"/>
              <a:buChar char="•"/>
            </a:pPr>
            <a:r>
              <a:rPr lang="nb-NO" sz="1600" dirty="0">
                <a:solidFill>
                  <a:prstClr val="black"/>
                </a:solidFill>
              </a:rPr>
              <a:t>Tjenester </a:t>
            </a:r>
            <a:r>
              <a:rPr lang="nb-NO" sz="1600" dirty="0" smtClean="0">
                <a:solidFill>
                  <a:prstClr val="black"/>
                </a:solidFill>
              </a:rPr>
              <a:t>skal sikre </a:t>
            </a:r>
            <a:r>
              <a:rPr lang="nb-NO" sz="1600" dirty="0">
                <a:solidFill>
                  <a:prstClr val="black"/>
                </a:solidFill>
              </a:rPr>
              <a:t>fremdrift for </a:t>
            </a:r>
            <a:r>
              <a:rPr lang="nb-NO" sz="1600" dirty="0" smtClean="0">
                <a:solidFill>
                  <a:prstClr val="black"/>
                </a:solidFill>
              </a:rPr>
              <a:t>brukeren og kontinuerlig informere om status og forventet behandlingstid.</a:t>
            </a:r>
            <a:endParaRPr lang="nb-NO" sz="1600" dirty="0">
              <a:solidFill>
                <a:prstClr val="black"/>
              </a:solidFill>
            </a:endParaRPr>
          </a:p>
          <a:p>
            <a:pPr marL="232172" indent="-232172">
              <a:buFont typeface="Arial" panose="020B0604020202020204" pitchFamily="34" charset="0"/>
              <a:buChar char="•"/>
            </a:pPr>
            <a:endParaRPr lang="nb-NO" sz="1600" dirty="0">
              <a:solidFill>
                <a:prstClr val="black"/>
              </a:solidFill>
            </a:endParaRPr>
          </a:p>
          <a:p>
            <a:pPr marL="232172" indent="-232172">
              <a:buFont typeface="Arial" panose="020B0604020202020204" pitchFamily="34" charset="0"/>
              <a:buChar char="•"/>
            </a:pPr>
            <a:r>
              <a:rPr lang="nb-NO" sz="1600" dirty="0" smtClean="0">
                <a:solidFill>
                  <a:prstClr val="black"/>
                </a:solidFill>
              </a:rPr>
              <a:t>Tjenester skal i størst mulig grad automatisere kontroll- </a:t>
            </a:r>
            <a:r>
              <a:rPr lang="nb-NO" sz="1600" dirty="0">
                <a:solidFill>
                  <a:prstClr val="black"/>
                </a:solidFill>
              </a:rPr>
              <a:t>og </a:t>
            </a:r>
            <a:r>
              <a:rPr lang="nb-NO" sz="1600" dirty="0" smtClean="0">
                <a:solidFill>
                  <a:prstClr val="black"/>
                </a:solidFill>
              </a:rPr>
              <a:t>rutineoppgaver og gi raskt </a:t>
            </a:r>
            <a:r>
              <a:rPr lang="nb-NO" sz="1600" dirty="0">
                <a:solidFill>
                  <a:prstClr val="black"/>
                </a:solidFill>
              </a:rPr>
              <a:t>svar </a:t>
            </a:r>
            <a:r>
              <a:rPr lang="nb-NO" sz="1600" dirty="0" smtClean="0">
                <a:solidFill>
                  <a:prstClr val="black"/>
                </a:solidFill>
              </a:rPr>
              <a:t>der det </a:t>
            </a:r>
            <a:r>
              <a:rPr lang="nb-NO" sz="1600" dirty="0">
                <a:solidFill>
                  <a:prstClr val="black"/>
                </a:solidFill>
              </a:rPr>
              <a:t>ikke er behov for </a:t>
            </a:r>
            <a:r>
              <a:rPr lang="nb-NO" sz="1600" dirty="0" smtClean="0">
                <a:solidFill>
                  <a:prstClr val="black"/>
                </a:solidFill>
              </a:rPr>
              <a:t>skjønn.</a:t>
            </a:r>
            <a:endParaRPr lang="nb-NO" sz="1600" dirty="0">
              <a:solidFill>
                <a:prstClr val="black"/>
              </a:solidFill>
            </a:endParaRPr>
          </a:p>
          <a:p>
            <a:endParaRPr lang="nb-NO" sz="1600" dirty="0">
              <a:solidFill>
                <a:srgbClr val="FF0000"/>
              </a:solidFill>
            </a:endParaRPr>
          </a:p>
          <a:p>
            <a:pPr marL="232172" indent="-232172">
              <a:buFont typeface="Arial" panose="020B0604020202020204" pitchFamily="34" charset="0"/>
              <a:buChar char="•"/>
            </a:pPr>
            <a:r>
              <a:rPr lang="nb-NO" sz="1600" dirty="0" smtClean="0">
                <a:solidFill>
                  <a:prstClr val="black"/>
                </a:solidFill>
              </a:rPr>
              <a:t>Tjenester skal legge til rette for at beslutningsprosesser kan gjennomgås og etterprøves.</a:t>
            </a:r>
            <a:endParaRPr lang="nb-NO" sz="1600" dirty="0">
              <a:solidFill>
                <a:srgbClr val="FF0000"/>
              </a:solidFill>
            </a:endParaRPr>
          </a:p>
          <a:p>
            <a:endParaRPr lang="nb-NO" sz="1600" dirty="0">
              <a:solidFill>
                <a:prstClr val="black"/>
              </a:solidFill>
            </a:endParaRPr>
          </a:p>
          <a:p>
            <a:pPr marL="232172" indent="-232172">
              <a:buFont typeface="Arial" panose="020B0604020202020204" pitchFamily="34" charset="0"/>
              <a:buChar char="•"/>
            </a:pPr>
            <a:r>
              <a:rPr lang="nb-NO" sz="1600" dirty="0" smtClean="0">
                <a:solidFill>
                  <a:prstClr val="black"/>
                </a:solidFill>
              </a:rPr>
              <a:t>Tjenester skal tilrettelegge for digital kommunikasjon </a:t>
            </a:r>
            <a:r>
              <a:rPr lang="nb-NO" sz="1600" dirty="0">
                <a:solidFill>
                  <a:prstClr val="black"/>
                </a:solidFill>
              </a:rPr>
              <a:t>og informasjonsutveksling mellom </a:t>
            </a:r>
            <a:r>
              <a:rPr lang="nb-NO" sz="1600" dirty="0" smtClean="0">
                <a:solidFill>
                  <a:prstClr val="black"/>
                </a:solidFill>
              </a:rPr>
              <a:t>offentlige virksomheter og  til sluttbruker.</a:t>
            </a:r>
          </a:p>
          <a:p>
            <a:pPr marL="232172" indent="-232172">
              <a:buFont typeface="Arial" panose="020B0604020202020204" pitchFamily="34" charset="0"/>
              <a:buChar char="•"/>
            </a:pPr>
            <a:endParaRPr lang="nb-NO" sz="1600" dirty="0" smtClean="0">
              <a:solidFill>
                <a:prstClr val="black"/>
              </a:solidFill>
            </a:endParaRPr>
          </a:p>
          <a:p>
            <a:pPr marL="232172" indent="-232172">
              <a:buFont typeface="Arial" panose="020B0604020202020204" pitchFamily="34" charset="0"/>
              <a:buChar char="•"/>
            </a:pPr>
            <a:r>
              <a:rPr lang="nb-NO" sz="1600" dirty="0">
                <a:solidFill>
                  <a:prstClr val="black"/>
                </a:solidFill>
              </a:rPr>
              <a:t>Tjenester skal hjelpe brukeren i det behov oppstår, uten at brukeren må etterspørre eller søke om </a:t>
            </a:r>
            <a:r>
              <a:rPr lang="nb-NO" sz="1600" dirty="0" smtClean="0">
                <a:solidFill>
                  <a:prstClr val="black"/>
                </a:solidFill>
              </a:rPr>
              <a:t>det.</a:t>
            </a:r>
            <a:endParaRPr lang="nb-NO" sz="1600" dirty="0">
              <a:solidFill>
                <a:prstClr val="black"/>
              </a:solidFill>
            </a:endParaRPr>
          </a:p>
          <a:p>
            <a:endParaRPr lang="nb-NO" sz="1600" dirty="0">
              <a:solidFill>
                <a:prstClr val="black"/>
              </a:solidFill>
            </a:endParaRPr>
          </a:p>
          <a:p>
            <a:endParaRPr lang="nb-NO" sz="1600" dirty="0">
              <a:solidFill>
                <a:prstClr val="black"/>
              </a:solidFill>
            </a:endParaRPr>
          </a:p>
          <a:p>
            <a:endParaRPr lang="nb-NO" sz="1600" dirty="0">
              <a:solidFill>
                <a:prstClr val="black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96000" y="478458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32172" indent="-232172">
              <a:buFont typeface="Arial" panose="020B0604020202020204" pitchFamily="34" charset="0"/>
              <a:buChar char="•"/>
            </a:pPr>
            <a:endParaRPr lang="nb-NO" dirty="0">
              <a:solidFill>
                <a:prstClr val="black"/>
              </a:solidFill>
            </a:endParaRPr>
          </a:p>
          <a:p>
            <a:pPr marL="232172" indent="-232172">
              <a:buFont typeface="Arial" panose="020B0604020202020204" pitchFamily="34" charset="0"/>
              <a:buChar char="•"/>
            </a:pPr>
            <a:endParaRPr lang="nb-NO" dirty="0">
              <a:solidFill>
                <a:prstClr val="black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04319" y="847628"/>
            <a:ext cx="565200" cy="565200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" r="47432" b="20467"/>
          <a:stretch/>
        </p:blipFill>
        <p:spPr>
          <a:xfrm>
            <a:off x="7690077" y="1930046"/>
            <a:ext cx="3637052" cy="364602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2176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28600" y="-152400"/>
            <a:ext cx="12661900" cy="7213600"/>
          </a:xfrm>
          <a:prstGeom prst="rect">
            <a:avLst/>
          </a:prstGeom>
          <a:solidFill>
            <a:schemeClr val="accent5">
              <a:lumMod val="20000"/>
              <a:lumOff val="80000"/>
              <a:alpha val="39608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387602" y="1385332"/>
            <a:ext cx="542949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002060"/>
                </a:solidFill>
              </a:rPr>
              <a:t>OVERORDNET</a:t>
            </a:r>
          </a:p>
          <a:p>
            <a:pPr algn="ctr"/>
            <a:r>
              <a:rPr lang="en-US" sz="7200" dirty="0" smtClean="0">
                <a:solidFill>
                  <a:srgbClr val="002060"/>
                </a:solidFill>
              </a:rPr>
              <a:t>MÅLBILDE</a:t>
            </a:r>
            <a:endParaRPr lang="en-US" sz="7200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22807" y="4038600"/>
            <a:ext cx="5577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002060"/>
                </a:solidFill>
              </a:rPr>
              <a:t>- SLIK SKAL DET VÆRE Å FLYTTE TIL OG ARBEIDE I NORGE -</a:t>
            </a:r>
            <a:endParaRPr lang="nb-NO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21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6103620" y="-144780"/>
            <a:ext cx="6088380" cy="7213600"/>
          </a:xfrm>
          <a:prstGeom prst="rect">
            <a:avLst/>
          </a:prstGeom>
          <a:solidFill>
            <a:schemeClr val="accent5">
              <a:lumMod val="20000"/>
              <a:lumOff val="80000"/>
              <a:alpha val="3960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569380" y="1097091"/>
            <a:ext cx="1278698" cy="566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1800" b="1" dirty="0" smtClean="0">
                <a:latin typeface="Arial" charset="0"/>
                <a:ea typeface="Arial" charset="0"/>
                <a:cs typeface="Arial" charset="0"/>
              </a:rPr>
              <a:t>Pawel</a:t>
            </a:r>
            <a:endParaRPr lang="nb-NO" sz="1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9602880" y="1663847"/>
            <a:ext cx="1091092" cy="964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b-NO" sz="1600" b="1" dirty="0" smtClean="0"/>
              <a:t>Polen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1600" b="1" dirty="0" smtClean="0"/>
              <a:t>24 år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8587366" y="1663847"/>
            <a:ext cx="1082969" cy="964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b-NO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Hjemland: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Alder:</a:t>
            </a:r>
            <a:endParaRPr lang="nb-NO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642664" y="5026118"/>
            <a:ext cx="42468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600" b="1" dirty="0" smtClean="0">
                <a:solidFill>
                  <a:srgbClr val="0070C0"/>
                </a:solidFill>
              </a:rPr>
              <a:t>«Jeg vil jobbe ett til to år i Norge for å spare nok penger til å starte pizza-restaurant hjemme»</a:t>
            </a:r>
            <a:endParaRPr lang="nb-NO" sz="1600" b="1" dirty="0">
              <a:solidFill>
                <a:srgbClr val="0070C0"/>
              </a:solidFill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6660791" y="4708658"/>
            <a:ext cx="4228753" cy="3174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b-NO" sz="1600" b="1" dirty="0" smtClean="0"/>
              <a:t>MOTIVASJON FOR Å FLYTTE TIL NORGE:</a:t>
            </a:r>
            <a:endParaRPr lang="nb-NO" sz="1600" b="1" dirty="0"/>
          </a:p>
        </p:txBody>
      </p:sp>
      <p:sp>
        <p:nvSpPr>
          <p:cNvPr id="34" name="Rectangle 33"/>
          <p:cNvSpPr/>
          <p:nvPr/>
        </p:nvSpPr>
        <p:spPr>
          <a:xfrm>
            <a:off x="6642664" y="2810754"/>
            <a:ext cx="416849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600" dirty="0" smtClean="0"/>
              <a:t>Pawel flytter til Oslo sammen med kjæresten. De har ikke jobbtilbud i Norge, men håper å raskt få en jobb som ikke krever norskkunnskaper. Før de finner jobb skal de bo hos en venn</a:t>
            </a:r>
            <a:r>
              <a:rPr lang="nb-NO" sz="1600" dirty="0"/>
              <a:t> </a:t>
            </a:r>
            <a:r>
              <a:rPr lang="nb-NO" sz="1600" dirty="0" smtClean="0"/>
              <a:t>for å spare penger.</a:t>
            </a:r>
            <a:endParaRPr lang="nb-NO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58</a:t>
            </a:fld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91785" y="1131958"/>
            <a:ext cx="3454435" cy="775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2200" b="1" dirty="0" smtClean="0">
                <a:solidFill>
                  <a:schemeClr val="accent5">
                    <a:lumMod val="50000"/>
                  </a:schemeClr>
                </a:solidFill>
              </a:rPr>
              <a:t>Målbildet tar utgangspunkt i Pawels situasjon</a:t>
            </a:r>
            <a:endParaRPr lang="nb-NO" sz="2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91784" y="2318055"/>
            <a:ext cx="37439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600" dirty="0" smtClean="0"/>
              <a:t>For å kommunisere et konkret og forståelig målbilde er det tatt utgangspunkt i én </a:t>
            </a:r>
            <a:r>
              <a:rPr lang="nb-NO" sz="1600" dirty="0" err="1" smtClean="0"/>
              <a:t>persona</a:t>
            </a:r>
            <a:r>
              <a:rPr lang="nb-NO" sz="1600" dirty="0" smtClean="0"/>
              <a:t> som er utviklet i dette prosjektet. Se Vedlegg 1 for utfyllende informasjon om Pawel. </a:t>
            </a:r>
            <a:endParaRPr lang="nb-NO" sz="1600" dirty="0"/>
          </a:p>
        </p:txBody>
      </p:sp>
      <p:sp>
        <p:nvSpPr>
          <p:cNvPr id="2" name="Oval 1"/>
          <p:cNvSpPr/>
          <p:nvPr/>
        </p:nvSpPr>
        <p:spPr>
          <a:xfrm>
            <a:off x="6648164" y="877386"/>
            <a:ext cx="1626482" cy="1626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537" y="850470"/>
            <a:ext cx="1680315" cy="168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48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64"/>
          <a:stretch/>
        </p:blipFill>
        <p:spPr>
          <a:xfrm>
            <a:off x="0" y="190500"/>
            <a:ext cx="12192000" cy="57385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" y="3089853"/>
            <a:ext cx="2051825" cy="2516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50" b="1" dirty="0" smtClean="0"/>
              <a:t>Søke etter informasjon:</a:t>
            </a:r>
          </a:p>
          <a:p>
            <a:endParaRPr lang="nb-NO" sz="1050" b="1" dirty="0" smtClean="0"/>
          </a:p>
          <a:p>
            <a:r>
              <a:rPr lang="nb-NO" sz="1050" dirty="0" smtClean="0"/>
              <a:t>Pawel vurderer å flytte til Norge. Han søker på Google etter informasjon om hvordan det er å bo og jobbe i Norge. </a:t>
            </a:r>
          </a:p>
          <a:p>
            <a:endParaRPr lang="nb-NO" sz="1050" dirty="0">
              <a:effectLst/>
            </a:endParaRPr>
          </a:p>
          <a:p>
            <a:r>
              <a:rPr lang="nb-NO" sz="1050" dirty="0" smtClean="0"/>
              <a:t>En utfyllende </a:t>
            </a:r>
            <a:r>
              <a:rPr lang="nb-NO" sz="1050" dirty="0"/>
              <a:t>informasjonsnettside om </a:t>
            </a:r>
            <a:r>
              <a:rPr lang="nb-NO" sz="1050" dirty="0" smtClean="0"/>
              <a:t>innvandring </a:t>
            </a:r>
            <a:r>
              <a:rPr lang="nb-NO" sz="1050" dirty="0"/>
              <a:t>til Norge </a:t>
            </a:r>
            <a:r>
              <a:rPr lang="nb-NO" sz="1050" dirty="0" smtClean="0"/>
              <a:t>kommer høyt på trefflista i Google.</a:t>
            </a:r>
          </a:p>
          <a:p>
            <a:endParaRPr lang="nb-NO" sz="1050" dirty="0">
              <a:effectLst/>
            </a:endParaRPr>
          </a:p>
          <a:p>
            <a:r>
              <a:rPr lang="nb-NO" sz="1050" dirty="0" smtClean="0"/>
              <a:t>Nettsiden er rettet mot alle som ønsker å </a:t>
            </a:r>
            <a:r>
              <a:rPr lang="nb-NO" sz="1050" dirty="0"/>
              <a:t>jobbe </a:t>
            </a:r>
            <a:r>
              <a:rPr lang="nb-NO" sz="1050" dirty="0" smtClean="0"/>
              <a:t>og/eller </a:t>
            </a:r>
            <a:r>
              <a:rPr lang="nb-NO" sz="1050" dirty="0"/>
              <a:t>bo</a:t>
            </a:r>
            <a:r>
              <a:rPr lang="nb-NO" sz="1050" dirty="0" smtClean="0"/>
              <a:t> </a:t>
            </a:r>
            <a:r>
              <a:rPr lang="nb-NO" sz="1050" dirty="0"/>
              <a:t>i </a:t>
            </a:r>
            <a:r>
              <a:rPr lang="nb-NO" sz="1050" dirty="0" smtClean="0"/>
              <a:t>Norge av forskjellige årsaker.</a:t>
            </a:r>
            <a:endParaRPr lang="nb-NO" sz="1050" dirty="0">
              <a:effectLst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51825" y="3089853"/>
            <a:ext cx="1981200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50" b="1" dirty="0" smtClean="0"/>
              <a:t>Ta i bruk informasjonsnettsted:</a:t>
            </a:r>
          </a:p>
          <a:p>
            <a:endParaRPr lang="nb-NO" sz="1050" b="1" dirty="0" smtClean="0"/>
          </a:p>
          <a:p>
            <a:r>
              <a:rPr lang="nb-NO" sz="1050" dirty="0" smtClean="0"/>
              <a:t>Nettsiden gir oversiktlig </a:t>
            </a:r>
            <a:r>
              <a:rPr lang="nb-NO" sz="1050" dirty="0"/>
              <a:t>informasjon om </a:t>
            </a:r>
            <a:r>
              <a:rPr lang="nb-NO" sz="1050" dirty="0" smtClean="0"/>
              <a:t>viktige steg i å flytte til og arbeide i Norge. </a:t>
            </a:r>
            <a:endParaRPr lang="nb-NO" sz="1050" dirty="0"/>
          </a:p>
          <a:p>
            <a:endParaRPr lang="nb-NO" sz="1050" dirty="0"/>
          </a:p>
          <a:p>
            <a:r>
              <a:rPr lang="nb-NO" sz="1050" dirty="0" smtClean="0"/>
              <a:t>Gjennom nettsiden får Pawel et godt innblikk i hvilken type arbeidskraft Norge har behov for, og krav til kvalifikasjoner, språk og erfaring i de forskjellige yrkene.</a:t>
            </a:r>
          </a:p>
          <a:p>
            <a:endParaRPr lang="nb-NO" sz="1050" dirty="0"/>
          </a:p>
          <a:p>
            <a:r>
              <a:rPr lang="nb-NO" sz="1050" dirty="0" smtClean="0"/>
              <a:t>På nettsiden finner Pawel også utfyllende informasjon om livsstilen i Norge.</a:t>
            </a:r>
          </a:p>
          <a:p>
            <a:endParaRPr lang="nb-NO" sz="1050" dirty="0"/>
          </a:p>
          <a:p>
            <a:r>
              <a:rPr lang="nb-NO" sz="1050" dirty="0" smtClean="0"/>
              <a:t>Pawel ser at hans kompetanse er etterspurt i Norge, og synes det virker tiltalende å bo og jobbe her. Han bestemmer seg å flytte til Norge for et par år.</a:t>
            </a:r>
            <a:endParaRPr lang="nb-NO" sz="1050" dirty="0"/>
          </a:p>
        </p:txBody>
      </p:sp>
      <p:sp>
        <p:nvSpPr>
          <p:cNvPr id="8" name="Rectangle 7"/>
          <p:cNvSpPr/>
          <p:nvPr/>
        </p:nvSpPr>
        <p:spPr>
          <a:xfrm>
            <a:off x="4099931" y="3089853"/>
            <a:ext cx="1981200" cy="2839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50" b="1" dirty="0" smtClean="0"/>
              <a:t>Logge inn med e-ID:</a:t>
            </a:r>
          </a:p>
          <a:p>
            <a:endParaRPr lang="nb-NO" sz="1050" b="1" dirty="0" smtClean="0"/>
          </a:p>
          <a:p>
            <a:r>
              <a:rPr lang="nb-NO" sz="1050" dirty="0" smtClean="0"/>
              <a:t>På nettsiden for arbeidsinnvandring finner Pawel gode verktøy for å planlegge flyttingen. </a:t>
            </a:r>
          </a:p>
          <a:p>
            <a:endParaRPr lang="nb-NO" sz="1050" dirty="0"/>
          </a:p>
          <a:p>
            <a:r>
              <a:rPr lang="nb-NO" sz="1050" dirty="0" smtClean="0"/>
              <a:t>Han logger inn med e-ID fra sitt hjemland for å få tilgang til full funksjonalitet.</a:t>
            </a:r>
          </a:p>
          <a:p>
            <a:endParaRPr lang="nb-NO" sz="1050" dirty="0"/>
          </a:p>
          <a:p>
            <a:r>
              <a:rPr lang="nb-NO" sz="1050" dirty="0" smtClean="0"/>
              <a:t>Pawel kan samtykke til at nettsiden registrerer ham som «interessert </a:t>
            </a:r>
            <a:r>
              <a:rPr lang="nb-NO" sz="1050" dirty="0"/>
              <a:t>i å flytte til Norge</a:t>
            </a:r>
            <a:r>
              <a:rPr lang="nb-NO" sz="1050" dirty="0" smtClean="0"/>
              <a:t>».</a:t>
            </a:r>
            <a:endParaRPr lang="nb-NO" sz="1050" dirty="0"/>
          </a:p>
          <a:p>
            <a:r>
              <a:rPr lang="nb-NO" sz="1050" dirty="0" smtClean="0"/>
              <a:t>Statistikken på antall interesserte i å flytte til Norge sendes til aktuelle etater.  </a:t>
            </a:r>
            <a:endParaRPr lang="nb-NO" sz="1050" dirty="0"/>
          </a:p>
        </p:txBody>
      </p:sp>
      <p:sp>
        <p:nvSpPr>
          <p:cNvPr id="11" name="Rectangle 10"/>
          <p:cNvSpPr/>
          <p:nvPr/>
        </p:nvSpPr>
        <p:spPr>
          <a:xfrm>
            <a:off x="6131312" y="3089853"/>
            <a:ext cx="19812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50" b="1" dirty="0" smtClean="0"/>
              <a:t>Starte planleggingen:</a:t>
            </a:r>
          </a:p>
          <a:p>
            <a:endParaRPr lang="nb-NO" sz="1050" b="1" dirty="0" smtClean="0"/>
          </a:p>
          <a:p>
            <a:r>
              <a:rPr lang="nb-NO" sz="1050" dirty="0" smtClean="0"/>
              <a:t>Som innlogget får Pawel tilgang til et personalisert planleggingsverktøy</a:t>
            </a:r>
            <a:r>
              <a:rPr lang="nb-NO" sz="1050" dirty="0"/>
              <a:t> </a:t>
            </a:r>
            <a:r>
              <a:rPr lang="nb-NO" sz="1050" dirty="0" smtClean="0"/>
              <a:t>som gir en helhetlig oversikt over prosessen.</a:t>
            </a:r>
            <a:br>
              <a:rPr lang="nb-NO" sz="1050" dirty="0" smtClean="0"/>
            </a:br>
            <a:endParaRPr lang="nb-NO" sz="1050" dirty="0" smtClean="0"/>
          </a:p>
          <a:p>
            <a:r>
              <a:rPr lang="nb-NO" sz="1050" dirty="0" smtClean="0"/>
              <a:t>Verktøyet blir tilpasset basert på e-ID og opplysningene han angir om seg selv (f.eks. innvandringsgrunn og bosted).</a:t>
            </a:r>
          </a:p>
          <a:p>
            <a:endParaRPr lang="nb-NO" sz="1050" dirty="0">
              <a:solidFill>
                <a:srgbClr val="FFC000"/>
              </a:solidFill>
            </a:endParaRPr>
          </a:p>
          <a:p>
            <a:r>
              <a:rPr lang="nb-NO" sz="1050" dirty="0"/>
              <a:t>Gjennom nettløsningen kan offentlige etater aktivt veilede arbeidsinnvandreren gjennom den offentlige prosessen. Pawel får også </a:t>
            </a:r>
            <a:r>
              <a:rPr lang="nb-NO" sz="1050" dirty="0" smtClean="0"/>
              <a:t>nyttige tips og </a:t>
            </a:r>
            <a:r>
              <a:rPr lang="nb-NO" sz="1050" dirty="0"/>
              <a:t>lenker for å ordne sine personlige gjøremål.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128210" y="3089853"/>
            <a:ext cx="208083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50" b="1" dirty="0"/>
              <a:t>Bekrefte status som arbeidssøker:</a:t>
            </a:r>
          </a:p>
          <a:p>
            <a:endParaRPr lang="nb-NO" sz="1050" b="1" dirty="0" smtClean="0"/>
          </a:p>
          <a:p>
            <a:r>
              <a:rPr lang="nb-NO" sz="1050" dirty="0" smtClean="0"/>
              <a:t>Via nettsiden får Pawel påminnelser på hva som er neste steg.</a:t>
            </a:r>
            <a:r>
              <a:rPr lang="nb-NO" sz="1050" dirty="0"/>
              <a:t> </a:t>
            </a:r>
            <a:r>
              <a:rPr lang="nb-NO" sz="1050" dirty="0" smtClean="0"/>
              <a:t>På nettsiden finner han alt han trenger å vite i første periode i Norge.</a:t>
            </a:r>
          </a:p>
          <a:p>
            <a:endParaRPr lang="nb-NO" sz="1050" dirty="0"/>
          </a:p>
          <a:p>
            <a:r>
              <a:rPr lang="nb-NO" sz="1050" dirty="0" smtClean="0"/>
              <a:t>Nettsiden ber Pawel om samtykke for registrering som arbeidssøker i Norge, og kommuniserer hvorfor det skal gjøres.</a:t>
            </a:r>
            <a:endParaRPr lang="nb-NO" sz="1050" dirty="0"/>
          </a:p>
          <a:p>
            <a:endParaRPr lang="nb-NO" sz="1050" dirty="0" smtClean="0"/>
          </a:p>
          <a:p>
            <a:r>
              <a:rPr lang="nb-NO" sz="1050" dirty="0"/>
              <a:t>Pawel samtykker til å være registrert som arbeidssøker i Norge.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124079" y="3089853"/>
            <a:ext cx="2081559" cy="3485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50" b="1" dirty="0" smtClean="0"/>
              <a:t>Bekrefte identitet:</a:t>
            </a:r>
          </a:p>
          <a:p>
            <a:endParaRPr lang="nb-NO" sz="1050" b="1" dirty="0" smtClean="0"/>
          </a:p>
          <a:p>
            <a:r>
              <a:rPr lang="nb-NO" sz="1050" dirty="0"/>
              <a:t>Pawels identitet kontrolleres ved hjelp av e-ID fra hans hjemland. </a:t>
            </a:r>
          </a:p>
          <a:p>
            <a:endParaRPr lang="nb-NO" sz="1050" dirty="0"/>
          </a:p>
          <a:p>
            <a:r>
              <a:rPr lang="nb-NO" sz="1050" dirty="0"/>
              <a:t>Registreringen går automatisk til  Skatteetaten, Politiet og NAV.</a:t>
            </a:r>
          </a:p>
          <a:p>
            <a:endParaRPr lang="nb-NO" sz="1050" dirty="0" smtClean="0"/>
          </a:p>
          <a:p>
            <a:r>
              <a:rPr lang="nb-NO" sz="1050" dirty="0" smtClean="0"/>
              <a:t>Pawel har e-ID med høyt sikkerhetsnivå og slipper derfor å møte opp fysisk</a:t>
            </a:r>
            <a:r>
              <a:rPr lang="nb-NO" sz="1050" dirty="0"/>
              <a:t>. Pawel får tildelt D-nummer rett etter fullført registrering</a:t>
            </a:r>
            <a:r>
              <a:rPr lang="nb-NO" sz="1050" dirty="0" smtClean="0"/>
              <a:t>.</a:t>
            </a:r>
          </a:p>
          <a:p>
            <a:endParaRPr lang="nb-NO" sz="1050" dirty="0"/>
          </a:p>
          <a:p>
            <a:r>
              <a:rPr lang="nb-NO" sz="1050" dirty="0" smtClean="0"/>
              <a:t>Hans venn fra et annet land har e-ID med lavt sikkerhetsnivå og må møte opp for fysisk ID-kontroll. Ved oppmøte tildeles han D-nummer og får hjelp til å bli elektronisk bruker.</a:t>
            </a:r>
          </a:p>
          <a:p>
            <a:endParaRPr lang="nb-NO" sz="10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68780"/>
            <a:ext cx="2743200" cy="365125"/>
          </a:xfrm>
        </p:spPr>
        <p:txBody>
          <a:bodyPr/>
          <a:lstStyle/>
          <a:p>
            <a:fld id="{164DD603-FD65-4EEE-9B87-2A59E920CFCD}" type="slidenum">
              <a:rPr lang="en-US" smtClean="0"/>
              <a:t>59</a:t>
            </a:fld>
            <a:endParaRPr lang="en-US" dirty="0"/>
          </a:p>
        </p:txBody>
      </p:sp>
      <p:sp>
        <p:nvSpPr>
          <p:cNvPr id="7" name="Multiply 6"/>
          <p:cNvSpPr/>
          <p:nvPr/>
        </p:nvSpPr>
        <p:spPr>
          <a:xfrm>
            <a:off x="6286500" y="2194310"/>
            <a:ext cx="198120" cy="175260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6367167" y="1120140"/>
            <a:ext cx="0" cy="5841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6367167" y="1120140"/>
            <a:ext cx="6467417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7749540" y="-2581992"/>
            <a:ext cx="598828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183488" y="6600756"/>
            <a:ext cx="40511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 smtClean="0">
                <a:solidFill>
                  <a:srgbClr val="FF0000"/>
                </a:solidFill>
              </a:rPr>
              <a:t>NB! Det tas forbehold om at dette </a:t>
            </a:r>
            <a:r>
              <a:rPr lang="nb-NO" sz="1000" dirty="0" err="1" smtClean="0">
                <a:solidFill>
                  <a:srgbClr val="FF0000"/>
                </a:solidFill>
              </a:rPr>
              <a:t>målbildet</a:t>
            </a:r>
            <a:r>
              <a:rPr lang="nb-NO" sz="1000" dirty="0" smtClean="0">
                <a:solidFill>
                  <a:srgbClr val="FF0000"/>
                </a:solidFill>
              </a:rPr>
              <a:t> må justeres </a:t>
            </a:r>
            <a:r>
              <a:rPr lang="nb-NO" sz="1000" dirty="0" err="1" smtClean="0">
                <a:solidFill>
                  <a:srgbClr val="FF0000"/>
                </a:solidFill>
              </a:rPr>
              <a:t>ift</a:t>
            </a:r>
            <a:r>
              <a:rPr lang="nb-NO" sz="1000" dirty="0" smtClean="0">
                <a:solidFill>
                  <a:srgbClr val="FF0000"/>
                </a:solidFill>
              </a:rPr>
              <a:t>. EØS-regelverk</a:t>
            </a:r>
            <a:endParaRPr lang="nb-NO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58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16524" y="217655"/>
            <a:ext cx="11630067" cy="775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2200" b="1" dirty="0" smtClean="0">
                <a:solidFill>
                  <a:schemeClr val="accent5">
                    <a:lumMod val="50000"/>
                  </a:schemeClr>
                </a:solidFill>
              </a:rPr>
              <a:t>BAKGRUNN FOR OPPDRAGET</a:t>
            </a:r>
            <a:endParaRPr lang="nb-NO" sz="2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6525" y="917405"/>
            <a:ext cx="9801266" cy="3679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1400" b="1" dirty="0" smtClean="0">
                <a:solidFill>
                  <a:schemeClr val="tx1"/>
                </a:solidFill>
              </a:rPr>
              <a:t>Arbeidet med brukerreisen «Ny i Norge» inngår som en del av SKATE-tiltak 1.1 og 1.2</a:t>
            </a:r>
          </a:p>
          <a:p>
            <a:endParaRPr lang="nb-NO" sz="1400" b="1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ST 1.1: Utrede enhetlig, tverrsektoriell tilnærming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ST 1.2: Konkretisere metoder for enhetlig tverrsektoriell tilnærming</a:t>
            </a:r>
          </a:p>
          <a:p>
            <a:endParaRPr lang="nb-NO" sz="1400" dirty="0">
              <a:solidFill>
                <a:schemeClr val="tx1"/>
              </a:solidFill>
            </a:endParaRPr>
          </a:p>
          <a:p>
            <a:r>
              <a:rPr lang="nb-NO" sz="1400" dirty="0" smtClean="0">
                <a:solidFill>
                  <a:schemeClr val="tx1"/>
                </a:solidFill>
              </a:rPr>
              <a:t>Arbeidet utføres av alle aktører involvert i brukerreisen «Ny i Norge» på tvers av sektorer. Erfaringene fra arbeidet med brukerreisen «Ny i Norge» skal brukes til å konkretisere metoder for enhetlig tverrsektoriell tilnærming.</a:t>
            </a:r>
          </a:p>
          <a:p>
            <a:endParaRPr lang="nb-NO" sz="1400" i="1" dirty="0">
              <a:solidFill>
                <a:schemeClr val="tx1"/>
              </a:solidFill>
            </a:endParaRPr>
          </a:p>
          <a:p>
            <a:r>
              <a:rPr lang="nb-NO" sz="1400" dirty="0" smtClean="0">
                <a:solidFill>
                  <a:schemeClr val="tx1"/>
                </a:solidFill>
              </a:rPr>
              <a:t>Dette oppdraget er tett knyttet til arbeidet med brukerreisen «Ny bedrift» som også inngår i </a:t>
            </a:r>
            <a:r>
              <a:rPr lang="nb-NO" sz="1400" dirty="0">
                <a:solidFill>
                  <a:schemeClr val="tx1"/>
                </a:solidFill>
              </a:rPr>
              <a:t>SKATE-tiltak 1.1 og </a:t>
            </a:r>
            <a:r>
              <a:rPr lang="nb-NO" sz="1400" dirty="0" smtClean="0">
                <a:solidFill>
                  <a:schemeClr val="tx1"/>
                </a:solidFill>
              </a:rPr>
              <a:t>1.2.</a:t>
            </a:r>
          </a:p>
          <a:p>
            <a:endParaRPr lang="nb-NO" sz="1400" dirty="0" smtClean="0">
              <a:solidFill>
                <a:schemeClr val="tx1"/>
              </a:solidFill>
            </a:endParaRPr>
          </a:p>
          <a:p>
            <a:endParaRPr lang="nb-NO" sz="1400" dirty="0">
              <a:solidFill>
                <a:schemeClr val="tx1"/>
              </a:solidFill>
            </a:endParaRPr>
          </a:p>
          <a:p>
            <a:r>
              <a:rPr lang="nb-NO" sz="1400" b="1" dirty="0" smtClean="0">
                <a:solidFill>
                  <a:schemeClr val="tx1"/>
                </a:solidFill>
              </a:rPr>
              <a:t>Brukerreisen «Ny i Norge» ble </a:t>
            </a:r>
            <a:r>
              <a:rPr lang="nb-NO" sz="1400" b="1" dirty="0">
                <a:solidFill>
                  <a:schemeClr val="tx1"/>
                </a:solidFill>
              </a:rPr>
              <a:t>valgt ut fra følgende rasjonale: </a:t>
            </a:r>
            <a:endParaRPr lang="nb-NO" sz="1400" b="1" dirty="0" smtClean="0">
              <a:solidFill>
                <a:schemeClr val="tx1"/>
              </a:solidFill>
            </a:endParaRPr>
          </a:p>
          <a:p>
            <a:endParaRPr lang="nb-NO" sz="1400" b="1" dirty="0">
              <a:solidFill>
                <a:schemeClr val="tx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nb-NO" sz="1400" dirty="0">
                <a:solidFill>
                  <a:schemeClr val="tx1"/>
                </a:solidFill>
              </a:rPr>
              <a:t>Høyt saksvolum og strategisk viktige brukerreiser på tvers av </a:t>
            </a:r>
            <a:r>
              <a:rPr lang="nb-NO" sz="1400" dirty="0" smtClean="0">
                <a:solidFill>
                  <a:schemeClr val="tx1"/>
                </a:solidFill>
              </a:rPr>
              <a:t>virksomhetene</a:t>
            </a:r>
            <a:endParaRPr lang="nb-NO" sz="1400" dirty="0">
              <a:solidFill>
                <a:schemeClr val="tx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nb-NO" sz="1400" dirty="0">
                <a:solidFill>
                  <a:schemeClr val="tx1"/>
                </a:solidFill>
              </a:rPr>
              <a:t>Benytter </a:t>
            </a:r>
            <a:r>
              <a:rPr lang="nb-NO" sz="1400" dirty="0" smtClean="0">
                <a:solidFill>
                  <a:schemeClr val="tx1"/>
                </a:solidFill>
              </a:rPr>
              <a:t>fellesløsninger </a:t>
            </a:r>
            <a:r>
              <a:rPr lang="nb-NO" sz="1400" dirty="0">
                <a:solidFill>
                  <a:schemeClr val="tx1"/>
                </a:solidFill>
              </a:rPr>
              <a:t>og </a:t>
            </a:r>
            <a:r>
              <a:rPr lang="nb-NO" sz="1400" dirty="0" smtClean="0">
                <a:solidFill>
                  <a:schemeClr val="tx1"/>
                </a:solidFill>
              </a:rPr>
              <a:t>komponenter</a:t>
            </a:r>
            <a:endParaRPr lang="nb-NO" sz="1400" dirty="0">
              <a:solidFill>
                <a:schemeClr val="tx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nb-NO" sz="1400" dirty="0">
                <a:solidFill>
                  <a:schemeClr val="tx1"/>
                </a:solidFill>
              </a:rPr>
              <a:t>Kan medføre store gevinster for samfunnet og virksomhetene, og har potensiale for realisering på både kort sikt og lang </a:t>
            </a:r>
            <a:r>
              <a:rPr lang="nb-NO" sz="1400" dirty="0" smtClean="0">
                <a:solidFill>
                  <a:schemeClr val="tx1"/>
                </a:solidFill>
              </a:rPr>
              <a:t>sikt</a:t>
            </a:r>
          </a:p>
          <a:p>
            <a:pPr lvl="0"/>
            <a:endParaRPr lang="nb-NO" sz="1400" dirty="0" smtClean="0">
              <a:solidFill>
                <a:schemeClr val="tx1"/>
              </a:solidFill>
            </a:endParaRPr>
          </a:p>
          <a:p>
            <a:pPr lvl="0"/>
            <a:endParaRPr lang="nb-NO" sz="1400" dirty="0" smtClean="0">
              <a:solidFill>
                <a:schemeClr val="tx1"/>
              </a:solidFill>
            </a:endParaRPr>
          </a:p>
          <a:p>
            <a:pPr lvl="0"/>
            <a:r>
              <a:rPr lang="nb-NO" sz="1400" b="1" dirty="0" smtClean="0">
                <a:solidFill>
                  <a:schemeClr val="tx1"/>
                </a:solidFill>
              </a:rPr>
              <a:t>«Arbeidssøker fra EØS-land» </a:t>
            </a:r>
            <a:r>
              <a:rPr lang="nb-NO" sz="1400" dirty="0" smtClean="0">
                <a:solidFill>
                  <a:schemeClr val="tx1"/>
                </a:solidFill>
              </a:rPr>
              <a:t>ble valgt som case for arbeidet, som en nødvendig avgrensning</a:t>
            </a:r>
            <a:r>
              <a:rPr lang="nb-NO" sz="1400" dirty="0" smtClean="0">
                <a:solidFill>
                  <a:schemeClr val="tx1"/>
                </a:solidFill>
              </a:rPr>
              <a:t>. Det presiseres at dette gjelder borgere fra EØS i land utenfor Norden. </a:t>
            </a:r>
            <a:endParaRPr lang="nb-NO" sz="1400" dirty="0" smtClean="0">
              <a:solidFill>
                <a:schemeClr val="tx1"/>
              </a:solidFill>
            </a:endParaRPr>
          </a:p>
          <a:p>
            <a:pPr lvl="0"/>
            <a:endParaRPr lang="nb-NO" sz="1400" dirty="0" smtClean="0">
              <a:solidFill>
                <a:schemeClr val="tx1"/>
              </a:solidFill>
            </a:endParaRPr>
          </a:p>
          <a:p>
            <a:pPr lvl="0"/>
            <a:endParaRPr lang="nb-NO" sz="1400" dirty="0">
              <a:solidFill>
                <a:schemeClr val="tx1"/>
              </a:solidFill>
            </a:endParaRPr>
          </a:p>
          <a:p>
            <a:pPr lvl="0"/>
            <a:endParaRPr lang="nb-NO" sz="1400" dirty="0" smtClean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4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5982"/>
            <a:ext cx="12192000" cy="681246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0496" y="3068599"/>
            <a:ext cx="1981200" cy="3485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50" b="1" dirty="0" smtClean="0"/>
              <a:t>Motta D-nummer:</a:t>
            </a:r>
          </a:p>
          <a:p>
            <a:endParaRPr lang="nb-NO" sz="1050" b="1" dirty="0" smtClean="0"/>
          </a:p>
          <a:p>
            <a:r>
              <a:rPr lang="nb-NO" sz="1050" dirty="0" smtClean="0"/>
              <a:t>Pawel mottar D-nummer elektronisk, og kan åpne bankkonto og inngå leieforhold.</a:t>
            </a:r>
          </a:p>
          <a:p>
            <a:endParaRPr lang="nb-NO" sz="1050" dirty="0" smtClean="0"/>
          </a:p>
          <a:p>
            <a:r>
              <a:rPr lang="nb-NO" sz="1050" dirty="0" smtClean="0"/>
              <a:t>Gjennom nettsiden får Pawel veiledning fra etatene om </a:t>
            </a:r>
            <a:r>
              <a:rPr lang="nb-NO" sz="1050" dirty="0"/>
              <a:t>hvordan han kan gå frem for </a:t>
            </a:r>
            <a:r>
              <a:rPr lang="nb-NO" sz="1050" dirty="0" smtClean="0"/>
              <a:t>å finne jobb.</a:t>
            </a:r>
          </a:p>
          <a:p>
            <a:endParaRPr lang="nb-NO" sz="1050" dirty="0"/>
          </a:p>
          <a:p>
            <a:r>
              <a:rPr lang="nb-NO" sz="1050" dirty="0" smtClean="0"/>
              <a:t>Pawel får også samlet informasjon fra etatene om: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050" dirty="0" smtClean="0"/>
              <a:t>Hans rettigheter og plikter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050" dirty="0" smtClean="0"/>
              <a:t>Forskjellige tilbud og muligheter (f.eks. EURES-møter og ressurser for å lære norsk)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sz="1050" dirty="0" smtClean="0"/>
              <a:t>Veien videre for å organisere sitt liv i Norge.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sz="1050" dirty="0"/>
          </a:p>
        </p:txBody>
      </p:sp>
      <p:sp>
        <p:nvSpPr>
          <p:cNvPr id="5" name="Rectangle 4"/>
          <p:cNvSpPr/>
          <p:nvPr/>
        </p:nvSpPr>
        <p:spPr>
          <a:xfrm>
            <a:off x="2094949" y="3068599"/>
            <a:ext cx="178683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50" b="1" dirty="0" smtClean="0"/>
              <a:t>Søke og få jobb:</a:t>
            </a:r>
          </a:p>
          <a:p>
            <a:endParaRPr lang="nb-NO" sz="1050" b="1" dirty="0" smtClean="0"/>
          </a:p>
          <a:p>
            <a:r>
              <a:rPr lang="nb-NO" sz="1050" dirty="0" smtClean="0"/>
              <a:t>Pawel søker på utlyste stillinger på NAV, Finn.no og andre nettsider.</a:t>
            </a:r>
          </a:p>
          <a:p>
            <a:endParaRPr lang="nb-NO" sz="1050" dirty="0" smtClean="0"/>
          </a:p>
          <a:p>
            <a:r>
              <a:rPr lang="nb-NO" sz="1050" dirty="0" smtClean="0"/>
              <a:t>Pawel får jobb og signerer </a:t>
            </a:r>
          </a:p>
          <a:p>
            <a:r>
              <a:rPr lang="nb-NO" sz="1050" dirty="0" smtClean="0"/>
              <a:t>arbeidskontrakt. </a:t>
            </a:r>
            <a:endParaRPr lang="nb-NO" sz="1050" dirty="0"/>
          </a:p>
        </p:txBody>
      </p:sp>
      <p:sp>
        <p:nvSpPr>
          <p:cNvPr id="9" name="Rectangle 8"/>
          <p:cNvSpPr/>
          <p:nvPr/>
        </p:nvSpPr>
        <p:spPr>
          <a:xfrm>
            <a:off x="4028662" y="3068599"/>
            <a:ext cx="2146851" cy="3808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50" b="1" dirty="0" smtClean="0"/>
              <a:t>Registrere seg som arbeidstager:</a:t>
            </a:r>
          </a:p>
          <a:p>
            <a:endParaRPr lang="nb-NO" sz="1050" b="1" dirty="0" smtClean="0"/>
          </a:p>
          <a:p>
            <a:r>
              <a:rPr lang="nb-NO" sz="1050" dirty="0" smtClean="0"/>
              <a:t>Pawels arbeidsgiver søker om skattekort på hans vegne. Selskapet fyller ut detaljer om arbeids-forholdet og laster opp kontrakten.</a:t>
            </a:r>
          </a:p>
          <a:p>
            <a:endParaRPr lang="nb-NO" sz="1050" dirty="0"/>
          </a:p>
          <a:p>
            <a:r>
              <a:rPr lang="nb-NO" sz="1050" dirty="0" smtClean="0"/>
              <a:t>Gjennom nettsiden, får Pawel varsel om at arbeidsgiveren har søkt om skattekort for ham. Dersom Pawel skal melde flytting til Norge</a:t>
            </a:r>
            <a:r>
              <a:rPr lang="nb-NO" sz="1050" dirty="0"/>
              <a:t>, blir han spurt om </a:t>
            </a:r>
            <a:r>
              <a:rPr lang="nb-NO" sz="1050" dirty="0" smtClean="0"/>
              <a:t>tilleggsopplysninger, slik at systemet kan registrere hans søknad om fødselsnummer.</a:t>
            </a:r>
          </a:p>
          <a:p>
            <a:endParaRPr lang="nb-NO" sz="1050" dirty="0"/>
          </a:p>
          <a:p>
            <a:r>
              <a:rPr lang="nb-NO" sz="1050" dirty="0" smtClean="0"/>
              <a:t>Nettløsningen bruker opplysninger fra arbeidsgiveren og nasjonale registre for å vurdere risiko ved Pawels arbeidsforhold. Ved lav risiko, slipper Pawel fysisk oppmøte</a:t>
            </a:r>
            <a:r>
              <a:rPr lang="nb-NO" sz="1050" dirty="0"/>
              <a:t>.</a:t>
            </a:r>
            <a:r>
              <a:rPr lang="nb-NO" sz="1050" dirty="0" smtClean="0"/>
              <a:t> </a:t>
            </a:r>
            <a:r>
              <a:rPr lang="nb-NO" sz="1050" dirty="0"/>
              <a:t>Pawels arbeidsgiver </a:t>
            </a:r>
            <a:r>
              <a:rPr lang="nb-NO" sz="1050" dirty="0" smtClean="0"/>
              <a:t>er ikke  </a:t>
            </a:r>
            <a:r>
              <a:rPr lang="nb-NO" sz="1050" dirty="0"/>
              <a:t>MVA- </a:t>
            </a:r>
            <a:r>
              <a:rPr lang="nb-NO" sz="1050" dirty="0" smtClean="0"/>
              <a:t>registrert, og han kalles derfor inn til et møte.</a:t>
            </a:r>
            <a:endParaRPr lang="nb-NO" sz="1050" dirty="0"/>
          </a:p>
        </p:txBody>
      </p:sp>
      <p:sp>
        <p:nvSpPr>
          <p:cNvPr id="10" name="Rectangle 9"/>
          <p:cNvSpPr/>
          <p:nvPr/>
        </p:nvSpPr>
        <p:spPr>
          <a:xfrm>
            <a:off x="6250608" y="3068599"/>
            <a:ext cx="1912732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50" b="1" dirty="0" smtClean="0"/>
              <a:t>Møte opp til eventuell samtale om arbeidsforhold:</a:t>
            </a:r>
          </a:p>
          <a:p>
            <a:r>
              <a:rPr lang="nb-NO" sz="1050" dirty="0" smtClean="0"/>
              <a:t>Pawel booker én time for neste uke, fordi det er kort ventetid.</a:t>
            </a:r>
          </a:p>
          <a:p>
            <a:endParaRPr lang="nb-NO" sz="1050" dirty="0"/>
          </a:p>
          <a:p>
            <a:r>
              <a:rPr lang="nb-NO" sz="1050" dirty="0" smtClean="0"/>
              <a:t>Pawel møter opp for samtale om hans arbeidsforhold og blir spurt om tilleggsopplysninger i saken.</a:t>
            </a:r>
            <a:endParaRPr lang="nb-NO" sz="1050" dirty="0"/>
          </a:p>
        </p:txBody>
      </p:sp>
      <p:sp>
        <p:nvSpPr>
          <p:cNvPr id="11" name="Rectangle 10"/>
          <p:cNvSpPr/>
          <p:nvPr/>
        </p:nvSpPr>
        <p:spPr>
          <a:xfrm>
            <a:off x="8163340" y="3068599"/>
            <a:ext cx="198120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50" b="1" dirty="0" smtClean="0"/>
              <a:t>Motta </a:t>
            </a:r>
            <a:r>
              <a:rPr lang="nb-NO" sz="1050" b="1" dirty="0" err="1" smtClean="0"/>
              <a:t>skattetrekksmelding</a:t>
            </a:r>
            <a:r>
              <a:rPr lang="nb-NO" sz="1050" b="1" dirty="0" smtClean="0"/>
              <a:t>:</a:t>
            </a:r>
          </a:p>
          <a:p>
            <a:endParaRPr lang="nb-NO" sz="1050" b="1" dirty="0" smtClean="0"/>
          </a:p>
          <a:p>
            <a:r>
              <a:rPr lang="nb-NO" sz="1050" dirty="0" smtClean="0"/>
              <a:t>Pawels arbeidsgiver får hans skattekort elektronisk.</a:t>
            </a:r>
          </a:p>
          <a:p>
            <a:endParaRPr lang="nb-NO" sz="1050" dirty="0"/>
          </a:p>
          <a:p>
            <a:r>
              <a:rPr lang="nb-NO" sz="1050" dirty="0" smtClean="0"/>
              <a:t>Pawel får </a:t>
            </a:r>
            <a:r>
              <a:rPr lang="nb-NO" sz="1050" dirty="0" err="1" smtClean="0"/>
              <a:t>skattetrekksmelding</a:t>
            </a:r>
            <a:r>
              <a:rPr lang="nb-NO" sz="1050" dirty="0" smtClean="0"/>
              <a:t> elektronisk (og eventuelt fødselsnummer om han søkte på det da han ble registrert som arbeidstager).</a:t>
            </a:r>
            <a:endParaRPr lang="nb-NO" sz="1050" dirty="0"/>
          </a:p>
        </p:txBody>
      </p:sp>
      <p:sp>
        <p:nvSpPr>
          <p:cNvPr id="15" name="Rectangle 14"/>
          <p:cNvSpPr/>
          <p:nvPr/>
        </p:nvSpPr>
        <p:spPr>
          <a:xfrm>
            <a:off x="10243931" y="3068599"/>
            <a:ext cx="187186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Få lønn og betale skatt:</a:t>
            </a:r>
          </a:p>
          <a:p>
            <a:endParaRPr lang="nb-NO" sz="105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nb-NO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Pawel mottar lønn og får den rett inn på sin egen konto.</a:t>
            </a:r>
          </a:p>
          <a:p>
            <a:endParaRPr lang="nb-NO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nb-NO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Dersom Pawel ikke meldte flytting til Norge, får han automatisk tilbud om fødselsnummer etter seks måneder med lønn i Norge.</a:t>
            </a:r>
          </a:p>
          <a:p>
            <a:endParaRPr lang="nb-NO" sz="10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nb-NO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</a:t>
            </a:r>
            <a:r>
              <a:rPr lang="nb-NO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ør første skattemelding får Pawel </a:t>
            </a:r>
            <a:r>
              <a:rPr lang="nb-NO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nyttige videoer og veiledninger om </a:t>
            </a:r>
            <a:r>
              <a:rPr lang="nb-NO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skattemelding og bruk av Altinn på sitt språk </a:t>
            </a:r>
            <a:r>
              <a:rPr lang="nb-NO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eller på engelsk</a:t>
            </a:r>
            <a:r>
              <a:rPr lang="nb-NO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nb-NO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60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1" y="1120140"/>
            <a:ext cx="502919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029200" y="1120140"/>
            <a:ext cx="0" cy="356716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218376" y="6635192"/>
            <a:ext cx="40511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 smtClean="0">
                <a:solidFill>
                  <a:srgbClr val="FF0000"/>
                </a:solidFill>
              </a:rPr>
              <a:t>NB! Det tas forbehold om at dette </a:t>
            </a:r>
            <a:r>
              <a:rPr lang="nb-NO" sz="1000" dirty="0" err="1" smtClean="0">
                <a:solidFill>
                  <a:srgbClr val="FF0000"/>
                </a:solidFill>
              </a:rPr>
              <a:t>målbildet</a:t>
            </a:r>
            <a:r>
              <a:rPr lang="nb-NO" sz="1000" dirty="0" smtClean="0">
                <a:solidFill>
                  <a:srgbClr val="FF0000"/>
                </a:solidFill>
              </a:rPr>
              <a:t> må justeres </a:t>
            </a:r>
            <a:r>
              <a:rPr lang="nb-NO" sz="1000" dirty="0" err="1" smtClean="0">
                <a:solidFill>
                  <a:srgbClr val="FF0000"/>
                </a:solidFill>
              </a:rPr>
              <a:t>ift</a:t>
            </a:r>
            <a:r>
              <a:rPr lang="nb-NO" sz="1000" dirty="0" smtClean="0">
                <a:solidFill>
                  <a:srgbClr val="FF0000"/>
                </a:solidFill>
              </a:rPr>
              <a:t>. EØS-regelverk</a:t>
            </a:r>
            <a:endParaRPr lang="nb-NO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02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61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16524" y="217655"/>
            <a:ext cx="11630067" cy="775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2200" b="1" dirty="0" smtClean="0">
                <a:solidFill>
                  <a:schemeClr val="accent5">
                    <a:lumMod val="50000"/>
                  </a:schemeClr>
                </a:solidFill>
              </a:rPr>
              <a:t>INNHOLD:</a:t>
            </a:r>
            <a:endParaRPr lang="nb-NO" sz="2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80720" y="992906"/>
            <a:ext cx="8782876" cy="540000"/>
            <a:chOff x="680720" y="992906"/>
            <a:chExt cx="8433677" cy="540000"/>
          </a:xfrm>
        </p:grpSpPr>
        <p:sp>
          <p:nvSpPr>
            <p:cNvPr id="6" name="Oval 5"/>
            <p:cNvSpPr/>
            <p:nvPr/>
          </p:nvSpPr>
          <p:spPr>
            <a:xfrm>
              <a:off x="680720" y="992906"/>
              <a:ext cx="540000" cy="54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396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>
                      <a:lumMod val="75000"/>
                    </a:schemeClr>
                  </a:solidFill>
                </a:rPr>
                <a:t>1</a:t>
              </a:r>
              <a:endParaRPr 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392550" y="1078240"/>
              <a:ext cx="772184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nb-NO" dirty="0" smtClean="0">
                  <a:solidFill>
                    <a:schemeClr val="bg1">
                      <a:lumMod val="75000"/>
                    </a:schemeClr>
                  </a:solidFill>
                </a:rPr>
                <a:t>Sammendrag……………………………………………………………………………………………….side 03  </a:t>
              </a:r>
              <a:endParaRPr lang="nb-NO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80720" y="1886813"/>
            <a:ext cx="8667467" cy="540000"/>
            <a:chOff x="680720" y="992906"/>
            <a:chExt cx="8263123" cy="540000"/>
          </a:xfrm>
        </p:grpSpPr>
        <p:sp>
          <p:nvSpPr>
            <p:cNvPr id="11" name="Oval 10"/>
            <p:cNvSpPr/>
            <p:nvPr/>
          </p:nvSpPr>
          <p:spPr>
            <a:xfrm>
              <a:off x="680720" y="992906"/>
              <a:ext cx="540000" cy="54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396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>
                      <a:lumMod val="75000"/>
                    </a:schemeClr>
                  </a:solidFill>
                </a:rPr>
                <a:t>2</a:t>
              </a:r>
              <a:endParaRPr 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92550" y="1078240"/>
              <a:ext cx="755129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nb-NO" dirty="0" smtClean="0">
                  <a:solidFill>
                    <a:schemeClr val="bg1">
                      <a:lumMod val="75000"/>
                    </a:schemeClr>
                  </a:solidFill>
                </a:rPr>
                <a:t>Innledning…………………………………………………………………………………………………..side 05</a:t>
              </a:r>
              <a:endParaRPr lang="nb-NO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80720" y="2780720"/>
            <a:ext cx="8493760" cy="540000"/>
            <a:chOff x="680720" y="992906"/>
            <a:chExt cx="8493760" cy="540000"/>
          </a:xfrm>
        </p:grpSpPr>
        <p:sp>
          <p:nvSpPr>
            <p:cNvPr id="14" name="Oval 13"/>
            <p:cNvSpPr/>
            <p:nvPr/>
          </p:nvSpPr>
          <p:spPr>
            <a:xfrm>
              <a:off x="680720" y="992906"/>
              <a:ext cx="540000" cy="54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396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>
                      <a:lumMod val="75000"/>
                    </a:schemeClr>
                  </a:solidFill>
                </a:rPr>
                <a:t>3</a:t>
              </a:r>
              <a:endParaRPr 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392550" y="1078240"/>
              <a:ext cx="778193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nb-NO" dirty="0" smtClean="0">
                  <a:solidFill>
                    <a:schemeClr val="bg1">
                      <a:lumMod val="75000"/>
                    </a:schemeClr>
                  </a:solidFill>
                </a:rPr>
                <a:t>Innsikt i dagens utfordringer og behov……………………………………………………….side 08</a:t>
              </a:r>
              <a:endParaRPr lang="nb-NO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80720" y="3674627"/>
            <a:ext cx="8493760" cy="540000"/>
            <a:chOff x="680720" y="992906"/>
            <a:chExt cx="8097520" cy="540000"/>
          </a:xfrm>
        </p:grpSpPr>
        <p:sp>
          <p:nvSpPr>
            <p:cNvPr id="17" name="Oval 16"/>
            <p:cNvSpPr/>
            <p:nvPr/>
          </p:nvSpPr>
          <p:spPr>
            <a:xfrm>
              <a:off x="680720" y="992906"/>
              <a:ext cx="540000" cy="54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396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>
                      <a:lumMod val="75000"/>
                    </a:schemeClr>
                  </a:solidFill>
                </a:rPr>
                <a:t>4</a:t>
              </a:r>
              <a:endParaRPr 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392550" y="1078240"/>
              <a:ext cx="738569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nb-NO" dirty="0" smtClean="0">
                  <a:solidFill>
                    <a:schemeClr val="bg1">
                      <a:lumMod val="75000"/>
                    </a:schemeClr>
                  </a:solidFill>
                </a:rPr>
                <a:t>Designprinsipper og </a:t>
              </a:r>
              <a:r>
                <a:rPr lang="nb-NO" dirty="0" err="1" smtClean="0">
                  <a:solidFill>
                    <a:schemeClr val="bg1">
                      <a:lumMod val="75000"/>
                    </a:schemeClr>
                  </a:solidFill>
                </a:rPr>
                <a:t>målbilde</a:t>
              </a:r>
              <a:r>
                <a:rPr lang="nb-NO" dirty="0" smtClean="0">
                  <a:solidFill>
                    <a:schemeClr val="bg1">
                      <a:lumMod val="75000"/>
                    </a:schemeClr>
                  </a:solidFill>
                </a:rPr>
                <a:t>…………..……………………………………………………….side 48</a:t>
              </a:r>
              <a:endParaRPr lang="nb-NO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80720" y="4568534"/>
            <a:ext cx="8493760" cy="540000"/>
            <a:chOff x="680720" y="992906"/>
            <a:chExt cx="8493760" cy="540000"/>
          </a:xfrm>
        </p:grpSpPr>
        <p:sp>
          <p:nvSpPr>
            <p:cNvPr id="20" name="Oval 19"/>
            <p:cNvSpPr/>
            <p:nvPr/>
          </p:nvSpPr>
          <p:spPr>
            <a:xfrm>
              <a:off x="680720" y="992906"/>
              <a:ext cx="540000" cy="54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396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5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392550" y="1078240"/>
              <a:ext cx="778193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nb-NO" dirty="0" smtClean="0"/>
                <a:t>Tiltaksforslag………………………………………………………………………………………………side 61</a:t>
              </a:r>
              <a:endParaRPr lang="nb-NO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80720" y="5462441"/>
            <a:ext cx="8493760" cy="540000"/>
            <a:chOff x="680720" y="992906"/>
            <a:chExt cx="8493760" cy="540000"/>
          </a:xfrm>
        </p:grpSpPr>
        <p:sp>
          <p:nvSpPr>
            <p:cNvPr id="23" name="Oval 22"/>
            <p:cNvSpPr/>
            <p:nvPr/>
          </p:nvSpPr>
          <p:spPr>
            <a:xfrm>
              <a:off x="680720" y="992906"/>
              <a:ext cx="540000" cy="54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396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>
                      <a:lumMod val="75000"/>
                    </a:schemeClr>
                  </a:solidFill>
                </a:rPr>
                <a:t>6</a:t>
              </a:r>
              <a:endParaRPr 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392550" y="1078240"/>
              <a:ext cx="778193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nb-NO" dirty="0" smtClean="0">
                  <a:solidFill>
                    <a:schemeClr val="bg1">
                      <a:lumMod val="75000"/>
                    </a:schemeClr>
                  </a:solidFill>
                </a:rPr>
                <a:t>Vedlegg……………………………………………………………………………………………………..side 84</a:t>
              </a:r>
              <a:endParaRPr lang="nb-NO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266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28600" y="-152400"/>
            <a:ext cx="12661900" cy="7213600"/>
          </a:xfrm>
          <a:prstGeom prst="rect">
            <a:avLst/>
          </a:prstGeom>
          <a:solidFill>
            <a:schemeClr val="accent5">
              <a:lumMod val="20000"/>
              <a:lumOff val="80000"/>
              <a:alpha val="39608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82018" y="2222500"/>
            <a:ext cx="102406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 smtClean="0">
                <a:solidFill>
                  <a:srgbClr val="002060"/>
                </a:solidFill>
              </a:rPr>
              <a:t>TILTAK PÅ KORT SIKT</a:t>
            </a:r>
            <a:endParaRPr lang="en-US" sz="9600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22807" y="4038600"/>
            <a:ext cx="4735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002060"/>
                </a:solidFill>
              </a:rPr>
              <a:t>- FORSLAG TIL TILTAK FOR Å OPPNÅ MÅLBILDET -</a:t>
            </a:r>
            <a:endParaRPr lang="nb-NO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62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937830"/>
              </p:ext>
            </p:extLst>
          </p:nvPr>
        </p:nvGraphicFramePr>
        <p:xfrm>
          <a:off x="330987" y="825510"/>
          <a:ext cx="11647654" cy="52425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5618400"/>
                <a:gridCol w="1535575"/>
                <a:gridCol w="1535575"/>
                <a:gridCol w="1535575"/>
                <a:gridCol w="1422529"/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nb-NO" sz="1400" noProof="0" dirty="0" smtClean="0"/>
                        <a:t>Tiltak</a:t>
                      </a:r>
                      <a:endParaRPr lang="nb-NO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nb-NO" sz="1400" noProof="0" dirty="0" smtClean="0"/>
                        <a:t>Forbedringsområder</a:t>
                      </a:r>
                      <a:endParaRPr lang="nb-NO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 sz="11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b-NO" sz="11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nb-NO" sz="1400" noProof="0" smtClean="0"/>
                        <a:t>Hovedansvarlig</a:t>
                      </a:r>
                      <a:endParaRPr lang="nb-NO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</a:tr>
              <a:tr h="0">
                <a:tc vMerge="1">
                  <a:txBody>
                    <a:bodyPr/>
                    <a:lstStyle/>
                    <a:p>
                      <a:endParaRPr lang="nb-NO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400" noProof="0" dirty="0" smtClean="0"/>
                        <a:t>Informasjon og veiledning</a:t>
                      </a:r>
                      <a:endParaRPr lang="nb-NO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400" noProof="0" dirty="0" smtClean="0"/>
                        <a:t>Registrerings-prosess</a:t>
                      </a:r>
                      <a:endParaRPr lang="nb-NO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400" noProof="0" dirty="0" smtClean="0"/>
                        <a:t>Tilgang</a:t>
                      </a:r>
                      <a:r>
                        <a:rPr lang="nb-NO" sz="1400" baseline="0" noProof="0" dirty="0" smtClean="0"/>
                        <a:t> til private og offentlige tjenester</a:t>
                      </a:r>
                      <a:endParaRPr lang="nb-NO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  <a:tr h="186821">
                <a:tc>
                  <a:txBody>
                    <a:bodyPr/>
                    <a:lstStyle/>
                    <a:p>
                      <a:r>
                        <a:rPr lang="nb-NO" sz="1400" dirty="0" smtClean="0"/>
                        <a:t>1.</a:t>
                      </a:r>
                      <a:r>
                        <a:rPr lang="nb-NO" sz="1400" baseline="0" dirty="0" smtClean="0"/>
                        <a:t> </a:t>
                      </a:r>
                      <a:r>
                        <a:rPr lang="nb-NO" sz="1400" dirty="0" smtClean="0"/>
                        <a:t>Gjøre enkle</a:t>
                      </a:r>
                      <a:r>
                        <a:rPr lang="nb-NO" sz="1400" baseline="0" dirty="0" smtClean="0"/>
                        <a:t> </a:t>
                      </a:r>
                      <a:r>
                        <a:rPr lang="nb-NO" sz="1400" dirty="0" smtClean="0"/>
                        <a:t>utbedringer i</a:t>
                      </a:r>
                      <a:r>
                        <a:rPr lang="nb-NO" sz="1400" baseline="0" dirty="0" smtClean="0"/>
                        <a:t> </a:t>
                      </a:r>
                      <a:r>
                        <a:rPr lang="nb-NO" sz="1400" baseline="0" dirty="0" err="1" smtClean="0"/>
                        <a:t>Work</a:t>
                      </a:r>
                      <a:r>
                        <a:rPr lang="nb-NO" sz="1400" baseline="0" dirty="0" smtClean="0"/>
                        <a:t> in Norway-siden</a:t>
                      </a:r>
                      <a:endParaRPr lang="nb-NO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400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nb-NO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nb-NO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smtClean="0">
                          <a:sym typeface="Wingdings" panose="05000000000000000000" pitchFamily="2" charset="2"/>
                        </a:rPr>
                        <a:t></a:t>
                      </a:r>
                      <a:endParaRPr lang="nb-NO" sz="1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400" dirty="0" smtClean="0"/>
                        <a:t>NAV</a:t>
                      </a:r>
                      <a:endParaRPr lang="nb-NO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86821">
                <a:tc>
                  <a:txBody>
                    <a:bodyPr/>
                    <a:lstStyle/>
                    <a:p>
                      <a:r>
                        <a:rPr lang="nb-NO" sz="1400" dirty="0" smtClean="0"/>
                        <a:t>2. Gjøre enkle utbedringer i</a:t>
                      </a:r>
                      <a:r>
                        <a:rPr lang="nb-NO" sz="1400" baseline="0" dirty="0" smtClean="0"/>
                        <a:t> Ny i Norge-siden</a:t>
                      </a:r>
                      <a:endParaRPr lang="nb-NO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nb-NO" sz="1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nb-NO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smtClean="0">
                          <a:sym typeface="Wingdings" panose="05000000000000000000" pitchFamily="2" charset="2"/>
                        </a:rPr>
                        <a:t></a:t>
                      </a:r>
                      <a:endParaRPr lang="nb-NO" sz="1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400" dirty="0" err="1" smtClean="0"/>
                        <a:t>IMDi</a:t>
                      </a:r>
                      <a:endParaRPr lang="nb-NO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86821">
                <a:tc>
                  <a:txBody>
                    <a:bodyPr/>
                    <a:lstStyle/>
                    <a:p>
                      <a:r>
                        <a:rPr lang="nb-NO" sz="1400" dirty="0" smtClean="0"/>
                        <a:t>3. Forbedre navigasjon</a:t>
                      </a:r>
                      <a:r>
                        <a:rPr lang="nb-NO" sz="1400" baseline="0" dirty="0" smtClean="0"/>
                        <a:t> på engelsk på NAV.no</a:t>
                      </a:r>
                      <a:endParaRPr lang="nb-NO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nb-NO" sz="1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nb-NO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smtClean="0">
                          <a:sym typeface="Wingdings" panose="05000000000000000000" pitchFamily="2" charset="2"/>
                        </a:rPr>
                        <a:t></a:t>
                      </a:r>
                      <a:endParaRPr lang="nb-NO" sz="1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400" dirty="0" smtClean="0"/>
                        <a:t>NAV</a:t>
                      </a:r>
                      <a:endParaRPr lang="nb-NO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86821">
                <a:tc>
                  <a:txBody>
                    <a:bodyPr/>
                    <a:lstStyle/>
                    <a:p>
                      <a:r>
                        <a:rPr lang="nb-NO" sz="1400" dirty="0" smtClean="0"/>
                        <a:t>4. Gjøre enkle</a:t>
                      </a:r>
                      <a:r>
                        <a:rPr lang="nb-NO" sz="1400" baseline="0" dirty="0" smtClean="0"/>
                        <a:t> </a:t>
                      </a:r>
                      <a:r>
                        <a:rPr lang="nb-NO" sz="1400" dirty="0" smtClean="0"/>
                        <a:t>utbedringer i</a:t>
                      </a:r>
                      <a:r>
                        <a:rPr lang="nb-NO" sz="1400" baseline="0" dirty="0" smtClean="0"/>
                        <a:t> Taxnorway.no</a:t>
                      </a:r>
                      <a:endParaRPr lang="nb-NO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nb-NO" sz="1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nb-NO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nb-NO" sz="1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400" dirty="0" smtClean="0"/>
                        <a:t>Skatteetaten</a:t>
                      </a:r>
                      <a:endParaRPr lang="nb-NO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86821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1400" u="none" strike="noStrike" kern="1200" dirty="0" smtClean="0">
                          <a:effectLst/>
                        </a:rPr>
                        <a:t>5.</a:t>
                      </a:r>
                      <a:r>
                        <a:rPr lang="nb-NO" sz="1400" u="none" strike="noStrike" kern="1200" baseline="0" dirty="0" smtClean="0">
                          <a:effectLst/>
                        </a:rPr>
                        <a:t> Sette i drift ny Folkeregister-tjeneste som muliggjør effektiv rekvirering og rask tildeling av D-nummer**</a:t>
                      </a:r>
                      <a:endParaRPr lang="nb-NO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nb-NO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nb-NO" sz="1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nb-NO" sz="1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400" dirty="0" smtClean="0"/>
                        <a:t>Skatteetaten</a:t>
                      </a:r>
                      <a:endParaRPr lang="nb-NO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86821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1400" u="none" strike="noStrike" kern="1200" dirty="0" smtClean="0">
                          <a:effectLst/>
                        </a:rPr>
                        <a:t>6. Innføre</a:t>
                      </a:r>
                      <a:r>
                        <a:rPr lang="nb-NO" sz="1400" u="none" strike="noStrike" kern="1200" baseline="0" dirty="0" smtClean="0">
                          <a:effectLst/>
                        </a:rPr>
                        <a:t> digital søknad for skattekort som fylles ut av arbeidsgiver**</a:t>
                      </a:r>
                      <a:endParaRPr lang="nb-NO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nb-NO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nb-NO" sz="1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nb-NO" sz="1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400" dirty="0" smtClean="0"/>
                        <a:t>Skatteetaten</a:t>
                      </a:r>
                      <a:endParaRPr lang="nb-NO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86821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1400" u="none" strike="noStrike" kern="1200" dirty="0" smtClean="0">
                          <a:effectLst/>
                        </a:rPr>
                        <a:t>7. Gjøre</a:t>
                      </a:r>
                      <a:r>
                        <a:rPr lang="nb-NO" sz="1400" u="none" strike="noStrike" kern="1200" baseline="0" dirty="0" smtClean="0">
                          <a:effectLst/>
                        </a:rPr>
                        <a:t> </a:t>
                      </a:r>
                      <a:r>
                        <a:rPr lang="nb-NO" sz="1400" u="none" strike="noStrike" kern="1200" baseline="0" dirty="0">
                          <a:effectLst/>
                        </a:rPr>
                        <a:t>det enkelt for arbeidsinnvandrere å registrere seg som </a:t>
                      </a:r>
                      <a:r>
                        <a:rPr lang="nb-NO" sz="1400" u="none" strike="noStrike" kern="1200" baseline="0" dirty="0" smtClean="0">
                          <a:effectLst/>
                        </a:rPr>
                        <a:t>arbeidssøkere hos NAV</a:t>
                      </a:r>
                      <a:endParaRPr lang="nb-NO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nb-NO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nb-NO" sz="1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nb-NO" sz="1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400" dirty="0" smtClean="0"/>
                        <a:t>NAV</a:t>
                      </a:r>
                      <a:endParaRPr lang="nb-NO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86821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1400" u="none" strike="noStrike" kern="1200" dirty="0" smtClean="0">
                          <a:effectLst/>
                        </a:rPr>
                        <a:t>8. Tildele </a:t>
                      </a:r>
                      <a:r>
                        <a:rPr lang="nb-NO" sz="1400" u="none" strike="noStrike" kern="1200" dirty="0">
                          <a:effectLst/>
                        </a:rPr>
                        <a:t>D-nummer ved registrering som </a:t>
                      </a:r>
                      <a:r>
                        <a:rPr lang="nb-NO" sz="1400" u="none" strike="noStrike" kern="1200" dirty="0" smtClean="0">
                          <a:effectLst/>
                        </a:rPr>
                        <a:t>arbeidssøker hos NAV</a:t>
                      </a:r>
                      <a:endParaRPr lang="nb-NO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nb-NO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nb-NO" sz="1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nb-NO" sz="1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400" dirty="0" smtClean="0"/>
                        <a:t>NAV</a:t>
                      </a:r>
                      <a:endParaRPr lang="nb-NO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86821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1400" u="none" strike="noStrike" kern="1200" dirty="0" smtClean="0">
                          <a:effectLst/>
                        </a:rPr>
                        <a:t>9. Evaluere</a:t>
                      </a:r>
                      <a:r>
                        <a:rPr lang="nb-NO" sz="1400" u="none" strike="noStrike" kern="1200" baseline="0" dirty="0" smtClean="0">
                          <a:effectLst/>
                        </a:rPr>
                        <a:t> dagens registreringsordning for EØS-borgere</a:t>
                      </a:r>
                      <a:endParaRPr lang="nb-NO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nb-NO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nb-NO" sz="1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nb-NO" sz="1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400" dirty="0" smtClean="0"/>
                        <a:t>UDI</a:t>
                      </a:r>
                      <a:endParaRPr lang="nb-NO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86821">
                <a:tc>
                  <a:txBody>
                    <a:bodyPr/>
                    <a:lstStyle/>
                    <a:p>
                      <a:r>
                        <a:rPr lang="nb-NO" sz="1400" dirty="0" smtClean="0"/>
                        <a:t>10. Informere arbeidsgivere om riktig</a:t>
                      </a:r>
                      <a:r>
                        <a:rPr lang="nb-NO" sz="1400" baseline="0" dirty="0" smtClean="0"/>
                        <a:t> prosess for registrering av </a:t>
                      </a:r>
                      <a:r>
                        <a:rPr lang="nb-NO" sz="1400" baseline="0" dirty="0" smtClean="0"/>
                        <a:t>EØS-arbeidstakere***</a:t>
                      </a:r>
                      <a:endParaRPr lang="nb-NO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nb-NO" sz="1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nb-NO" sz="1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nb-NO" sz="1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400" dirty="0" smtClean="0">
                          <a:solidFill>
                            <a:schemeClr val="tx1"/>
                          </a:solidFill>
                        </a:rPr>
                        <a:t>Skatteetaten</a:t>
                      </a:r>
                      <a:endParaRPr lang="nb-NO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8682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nb-NO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11. Informere boligutleiere om rettigheter til personer med midlertidig</a:t>
                      </a:r>
                      <a:r>
                        <a:rPr lang="nb-NO" sz="14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opphold i Norge</a:t>
                      </a:r>
                      <a:endParaRPr lang="nb-NO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nb-NO" sz="14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b-NO" sz="14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nb-NO" sz="14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400" dirty="0" smtClean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nb-NO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30987" y="379920"/>
            <a:ext cx="11525731" cy="460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2200" b="1" dirty="0" smtClean="0">
                <a:solidFill>
                  <a:schemeClr val="accent5">
                    <a:lumMod val="50000"/>
                  </a:schemeClr>
                </a:solidFill>
              </a:rPr>
              <a:t>TILTAKSFORSLAG PÅ KORT SIKT (inntil 1 år)*</a:t>
            </a:r>
            <a:endParaRPr lang="nb-NO" sz="2200" b="1" dirty="0" smtClean="0">
              <a:solidFill>
                <a:schemeClr val="accent5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63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0987" y="6246138"/>
            <a:ext cx="34137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i="1" dirty="0" smtClean="0"/>
              <a:t>* Se Vedlegg 3 for detaljert beskrivelse av tiltakene</a:t>
            </a:r>
          </a:p>
          <a:p>
            <a:r>
              <a:rPr lang="nb-NO" sz="1100" i="1" dirty="0" smtClean="0"/>
              <a:t>**pågående </a:t>
            </a:r>
            <a:r>
              <a:rPr lang="nb-NO" sz="1100" i="1" dirty="0" smtClean="0"/>
              <a:t>tiltak </a:t>
            </a:r>
          </a:p>
          <a:p>
            <a:r>
              <a:rPr lang="nb-NO" sz="1100" i="1" dirty="0" smtClean="0"/>
              <a:t>*** Tiltaket er også en del av tiltak 6</a:t>
            </a:r>
            <a:endParaRPr lang="nb-NO" sz="2000" i="1" dirty="0"/>
          </a:p>
        </p:txBody>
      </p:sp>
    </p:spTree>
    <p:extLst>
      <p:ext uri="{BB962C8B-B14F-4D97-AF65-F5344CB8AC3E}">
        <p14:creationId xmlns:p14="http://schemas.microsoft.com/office/powerpoint/2010/main" val="164877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28600" y="-152400"/>
            <a:ext cx="12661900" cy="7213600"/>
          </a:xfrm>
          <a:prstGeom prst="rect">
            <a:avLst/>
          </a:prstGeom>
          <a:solidFill>
            <a:schemeClr val="accent5">
              <a:lumMod val="20000"/>
              <a:lumOff val="80000"/>
              <a:alpha val="39608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734785" y="4038600"/>
            <a:ext cx="4735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002060"/>
                </a:solidFill>
              </a:rPr>
              <a:t>- FORSLAG TIL TILTAK FOR Å OPPNÅ MÅLBILDET -</a:t>
            </a:r>
            <a:endParaRPr lang="nb-NO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64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91832" y="877332"/>
            <a:ext cx="110210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>
                <a:solidFill>
                  <a:srgbClr val="002060"/>
                </a:solidFill>
              </a:rPr>
              <a:t>TILTAK PÅ</a:t>
            </a:r>
          </a:p>
          <a:p>
            <a:pPr algn="ctr"/>
            <a:r>
              <a:rPr lang="en-US" sz="9600" dirty="0" smtClean="0">
                <a:solidFill>
                  <a:srgbClr val="002060"/>
                </a:solidFill>
              </a:rPr>
              <a:t>MELLOMLANG SIKT</a:t>
            </a:r>
          </a:p>
        </p:txBody>
      </p:sp>
    </p:spTree>
    <p:extLst>
      <p:ext uri="{BB962C8B-B14F-4D97-AF65-F5344CB8AC3E}">
        <p14:creationId xmlns:p14="http://schemas.microsoft.com/office/powerpoint/2010/main" val="369934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117833"/>
              </p:ext>
            </p:extLst>
          </p:nvPr>
        </p:nvGraphicFramePr>
        <p:xfrm>
          <a:off x="330987" y="825510"/>
          <a:ext cx="11647654" cy="53340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5618400"/>
                <a:gridCol w="1535575"/>
                <a:gridCol w="1535575"/>
                <a:gridCol w="1535575"/>
                <a:gridCol w="1422529"/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nb-NO" sz="1400" noProof="0" dirty="0" smtClean="0"/>
                        <a:t>Tiltak</a:t>
                      </a:r>
                      <a:endParaRPr lang="nb-NO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nb-NO" sz="1400" noProof="0" dirty="0" smtClean="0"/>
                        <a:t>Forbedringsområder</a:t>
                      </a:r>
                      <a:endParaRPr lang="nb-NO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 sz="11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b-NO" sz="11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nb-NO" sz="1400" noProof="0" smtClean="0"/>
                        <a:t>Hovedansvarlig</a:t>
                      </a:r>
                      <a:endParaRPr lang="nb-NO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</a:tr>
              <a:tr h="0">
                <a:tc vMerge="1">
                  <a:txBody>
                    <a:bodyPr/>
                    <a:lstStyle/>
                    <a:p>
                      <a:endParaRPr lang="nb-NO" sz="12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400" noProof="0" dirty="0" smtClean="0"/>
                        <a:t>Informasjon og veiledning</a:t>
                      </a:r>
                      <a:endParaRPr lang="nb-NO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400" noProof="0" dirty="0" smtClean="0"/>
                        <a:t>Registrerings-prosess</a:t>
                      </a:r>
                      <a:endParaRPr lang="nb-NO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400" noProof="0" dirty="0" smtClean="0"/>
                        <a:t>Tilgang</a:t>
                      </a:r>
                      <a:r>
                        <a:rPr lang="nb-NO" sz="1400" baseline="0" noProof="0" dirty="0" smtClean="0"/>
                        <a:t> til private og offentlige tjenester</a:t>
                      </a:r>
                      <a:endParaRPr lang="nb-NO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</a:tr>
              <a:tr h="186821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1. Tilby dialogtjenester til arbeidsinnvandrere</a:t>
                      </a:r>
                      <a:endParaRPr lang="nb-NO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nb-NO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nb-NO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1400" b="0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nb-NO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400" dirty="0" smtClean="0">
                          <a:solidFill>
                            <a:srgbClr val="FF0000"/>
                          </a:solidFill>
                        </a:rPr>
                        <a:t>NAV?</a:t>
                      </a:r>
                      <a:endParaRPr lang="nb-NO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86821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Videreutvikle</a:t>
                      </a:r>
                      <a:r>
                        <a:rPr lang="nb-NO" sz="14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nb-NO" sz="1400" b="0" i="0" u="none" strike="noStrike" kern="1200" baseline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Work</a:t>
                      </a:r>
                      <a:r>
                        <a:rPr lang="nb-NO" sz="14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 Norway-siden</a:t>
                      </a:r>
                      <a:endParaRPr lang="nb-NO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nb-NO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nb-NO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1400" b="0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nb-NO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400" dirty="0" smtClean="0"/>
                        <a:t>NAV</a:t>
                      </a:r>
                      <a:endParaRPr lang="nb-NO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86821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Videreutvikle</a:t>
                      </a:r>
                      <a:r>
                        <a:rPr lang="nb-NO" sz="14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nb-NO" sz="14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Ny i Norge-siden</a:t>
                      </a:r>
                      <a:endParaRPr lang="nb-NO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nb-NO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nb-NO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1400" b="0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nb-NO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400" dirty="0" err="1" smtClean="0"/>
                        <a:t>IMDi</a:t>
                      </a:r>
                      <a:endParaRPr lang="nb-NO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86821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Videreutvikle </a:t>
                      </a:r>
                      <a:r>
                        <a:rPr lang="nb-N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innholdet på engelsk på NAV.no </a:t>
                      </a:r>
                      <a:endParaRPr lang="nb-NO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nb-NO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nb-NO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nb-NO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400" dirty="0" smtClean="0"/>
                        <a:t>NAV</a:t>
                      </a:r>
                      <a:endParaRPr lang="nb-NO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86821"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Gjøre</a:t>
                      </a:r>
                      <a:r>
                        <a:rPr lang="nb-NO" sz="14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nb-NO" sz="14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NAV.no tilgjengelig på flere språk </a:t>
                      </a:r>
                      <a:endParaRPr lang="nb-NO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nb-NO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nb-NO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nb-NO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400" dirty="0" smtClean="0"/>
                        <a:t>NAV</a:t>
                      </a:r>
                      <a:endParaRPr lang="nb-NO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86821"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Videreutvikle </a:t>
                      </a:r>
                      <a:r>
                        <a:rPr lang="nb-NO" sz="14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Taxnorway.no</a:t>
                      </a:r>
                      <a:endParaRPr lang="nb-NO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nb-NO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nb-NO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nb-NO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400" dirty="0" smtClean="0"/>
                        <a:t>Skatteetaten</a:t>
                      </a:r>
                      <a:endParaRPr lang="nb-NO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86821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n-NO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</a:t>
                      </a:r>
                      <a:r>
                        <a:rPr lang="nn-NO" sz="14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nn-NO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Gjenbruke eID på tvers av landegrenser i EU/EØS</a:t>
                      </a:r>
                      <a:r>
                        <a:rPr lang="nb-NO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**</a:t>
                      </a:r>
                      <a:endParaRPr lang="nb-NO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nb-NO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nb-NO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nb-NO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400" dirty="0" err="1" smtClean="0"/>
                        <a:t>Difi</a:t>
                      </a:r>
                      <a:endParaRPr lang="nb-NO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86821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</a:t>
                      </a:r>
                      <a:r>
                        <a:rPr lang="nb-NO" sz="14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nb-NO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Gjøre </a:t>
                      </a:r>
                      <a:r>
                        <a:rPr lang="nb-NO" sz="14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søknadsprosessen for å melde flytting til Norge tilgjengelig på flere språk</a:t>
                      </a:r>
                      <a:endParaRPr lang="nb-NO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nb-NO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nb-NO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nb-NO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400" dirty="0" smtClean="0"/>
                        <a:t>Skatteetaten</a:t>
                      </a:r>
                      <a:endParaRPr lang="nb-NO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86821"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 Gjenbruke </a:t>
                      </a:r>
                      <a:r>
                        <a:rPr lang="nb-N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opplysninger om </a:t>
                      </a:r>
                      <a:r>
                        <a:rPr lang="nb-NO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arbeidsinnvandrere </a:t>
                      </a:r>
                      <a:r>
                        <a:rPr lang="nb-N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på tvers av Skatteetaten og Politiet</a:t>
                      </a:r>
                      <a:endParaRPr lang="nb-NO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nb-NO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nb-NO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nb-NO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400" dirty="0" smtClean="0">
                          <a:solidFill>
                            <a:srgbClr val="FF0000"/>
                          </a:solidFill>
                        </a:rPr>
                        <a:t>Politiet?</a:t>
                      </a:r>
                      <a:r>
                        <a:rPr lang="nb-NO" sz="14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endParaRPr lang="nb-NO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86821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 Digitalisere</a:t>
                      </a:r>
                      <a:r>
                        <a:rPr lang="nb-NO" sz="14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nb-NO" sz="14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søknadsprosessen for å melde flytting til Norge</a:t>
                      </a:r>
                      <a:endParaRPr lang="nb-NO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nb-NO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nb-NO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nb-NO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400" dirty="0" smtClean="0"/>
                        <a:t>Skatteetaten</a:t>
                      </a:r>
                      <a:endParaRPr lang="nb-NO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86821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11. Etablere forprosjekt for det langsiktige tiltaket «Felles nettside»</a:t>
                      </a:r>
                      <a:endParaRPr lang="nb-NO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nb-NO" sz="1400" b="0" i="0" u="none" strike="noStrike" dirty="0" smtClean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nb-NO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nb-NO" sz="1400" b="0" i="0" u="none" strike="noStrike" dirty="0" smtClean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400" dirty="0" smtClean="0">
                          <a:solidFill>
                            <a:srgbClr val="FF0000"/>
                          </a:solidFill>
                        </a:rPr>
                        <a:t>NAV?</a:t>
                      </a:r>
                      <a:endParaRPr lang="nb-NO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86821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12. Etablere forprosjekt for det langsiktige tiltaket «Samordnet</a:t>
                      </a:r>
                      <a:r>
                        <a:rPr lang="nb-NO" sz="14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registrering</a:t>
                      </a:r>
                      <a:r>
                        <a:rPr lang="nb-NO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»</a:t>
                      </a:r>
                      <a:endParaRPr lang="nb-NO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b-NO" sz="1400" b="0" i="0" u="none" strike="noStrike" dirty="0" smtClean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nb-NO" sz="1400" b="0" i="0" u="none" strike="noStrike" dirty="0" smtClean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nb-NO" sz="1400" b="0" i="0" u="none" strike="noStrike" dirty="0" smtClean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400" dirty="0" smtClean="0">
                          <a:solidFill>
                            <a:srgbClr val="FF0000"/>
                          </a:solidFill>
                        </a:rPr>
                        <a:t>UDI?</a:t>
                      </a:r>
                      <a:endParaRPr lang="nb-NO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30987" y="379920"/>
            <a:ext cx="11525731" cy="460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2200" b="1" dirty="0" smtClean="0">
                <a:solidFill>
                  <a:schemeClr val="accent5">
                    <a:lumMod val="50000"/>
                  </a:schemeClr>
                </a:solidFill>
              </a:rPr>
              <a:t>TILTAKSFORSLAG PÅ MELLOMLANG SIKT (1-2 år)*</a:t>
            </a:r>
            <a:endParaRPr lang="nb-NO" sz="2200" b="1" dirty="0" smtClean="0">
              <a:solidFill>
                <a:schemeClr val="accent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0987" y="6246138"/>
            <a:ext cx="34137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i="1" dirty="0" smtClean="0"/>
              <a:t>* Se Vedlegg 4 for detaljert beskrivelse av tiltakene</a:t>
            </a:r>
          </a:p>
          <a:p>
            <a:r>
              <a:rPr lang="nb-NO" sz="1100" i="1" dirty="0" smtClean="0"/>
              <a:t>**pågående tiltak</a:t>
            </a:r>
            <a:endParaRPr lang="nb-NO" sz="20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28600" y="-152400"/>
            <a:ext cx="12661900" cy="7213600"/>
          </a:xfrm>
          <a:prstGeom prst="rect">
            <a:avLst/>
          </a:prstGeom>
          <a:solidFill>
            <a:schemeClr val="accent5">
              <a:lumMod val="20000"/>
              <a:lumOff val="80000"/>
              <a:alpha val="39608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70375" y="2222500"/>
            <a:ext cx="1026396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 smtClean="0">
                <a:solidFill>
                  <a:srgbClr val="002060"/>
                </a:solidFill>
              </a:rPr>
              <a:t>LANGSIKTIGE TILTAK</a:t>
            </a:r>
            <a:endParaRPr lang="en-US" sz="9600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28429" y="4038600"/>
            <a:ext cx="4735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002060"/>
                </a:solidFill>
              </a:rPr>
              <a:t>- FORSLAG TIL TILTAK FOR Å OPPNÅ MÅLBILDET -</a:t>
            </a:r>
            <a:endParaRPr lang="nb-NO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91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144839" y="1793173"/>
            <a:ext cx="2517570" cy="251757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4869884" y="1793173"/>
            <a:ext cx="2517570" cy="251757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8594930" y="1793173"/>
            <a:ext cx="2517570" cy="251757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69926" y="2572905"/>
            <a:ext cx="1667396" cy="14838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2800" dirty="0" smtClean="0">
                <a:latin typeface="Calibri" charset="0"/>
                <a:ea typeface="Calibri" charset="0"/>
                <a:cs typeface="Calibri" charset="0"/>
              </a:rPr>
              <a:t>Felles </a:t>
            </a:r>
          </a:p>
          <a:p>
            <a:pPr algn="ctr"/>
            <a:r>
              <a:rPr lang="nb-NO" sz="2800" dirty="0" smtClean="0">
                <a:latin typeface="Calibri" charset="0"/>
                <a:ea typeface="Calibri" charset="0"/>
                <a:cs typeface="Calibri" charset="0"/>
              </a:rPr>
              <a:t>nettside</a:t>
            </a:r>
            <a:endParaRPr lang="nb-NO" sz="2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115071" y="2572905"/>
            <a:ext cx="2106418" cy="7563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2800" dirty="0" smtClean="0">
                <a:latin typeface="Calibri" charset="0"/>
                <a:ea typeface="Calibri" charset="0"/>
                <a:cs typeface="Calibri" charset="0"/>
              </a:rPr>
              <a:t>Samordnet registrering</a:t>
            </a:r>
            <a:endParaRPr lang="nb-NO" sz="2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785430" y="2572905"/>
            <a:ext cx="2136570" cy="13127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2800" dirty="0">
                <a:latin typeface="Calibri" charset="0"/>
                <a:ea typeface="Calibri" charset="0"/>
                <a:cs typeface="Calibri" charset="0"/>
              </a:rPr>
              <a:t>L</a:t>
            </a:r>
            <a:r>
              <a:rPr lang="nb-NO" sz="2800" dirty="0" smtClean="0">
                <a:latin typeface="Calibri" charset="0"/>
                <a:ea typeface="Calibri" charset="0"/>
                <a:cs typeface="Calibri" charset="0"/>
              </a:rPr>
              <a:t>ovkrav til banker</a:t>
            </a:r>
            <a:endParaRPr lang="nb-NO" sz="2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18804" y="550079"/>
            <a:ext cx="4019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sz="2800" dirty="0" smtClean="0">
                <a:solidFill>
                  <a:srgbClr val="002060"/>
                </a:solidFill>
              </a:rPr>
              <a:t>Forslag til langsiktige tiltak</a:t>
            </a:r>
            <a:endParaRPr lang="nb-NO" sz="2800" dirty="0">
              <a:solidFill>
                <a:srgbClr val="00206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37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144839" y="1793173"/>
            <a:ext cx="2517570" cy="251757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869884" y="1793173"/>
            <a:ext cx="2517570" cy="251757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594930" y="1793173"/>
            <a:ext cx="2517570" cy="251757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69926" y="2572905"/>
            <a:ext cx="1667396" cy="14838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2800" dirty="0" smtClean="0">
                <a:latin typeface="Calibri" charset="0"/>
                <a:ea typeface="Calibri" charset="0"/>
                <a:cs typeface="Calibri" charset="0"/>
              </a:rPr>
              <a:t>Felles </a:t>
            </a:r>
          </a:p>
          <a:p>
            <a:pPr algn="ctr"/>
            <a:r>
              <a:rPr lang="nb-NO" sz="2800" dirty="0" smtClean="0">
                <a:latin typeface="Calibri" charset="0"/>
                <a:ea typeface="Calibri" charset="0"/>
                <a:cs typeface="Calibri" charset="0"/>
              </a:rPr>
              <a:t>nettside</a:t>
            </a:r>
            <a:endParaRPr lang="nb-NO" sz="2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115071" y="2572905"/>
            <a:ext cx="2106418" cy="7563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2800" dirty="0" smtClean="0">
                <a:solidFill>
                  <a:schemeClr val="bg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Samordnet registrering</a:t>
            </a:r>
            <a:endParaRPr lang="nb-NO" sz="2800" dirty="0">
              <a:solidFill>
                <a:schemeClr val="bg1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795590" y="2572905"/>
            <a:ext cx="2116250" cy="1312726"/>
          </a:xfrm>
          <a:prstGeom prst="rect">
            <a:avLst/>
          </a:prstGeom>
        </p:spPr>
        <p:txBody>
          <a:bodyPr/>
          <a:lstStyle>
            <a:defPPr>
              <a:defRPr lang="nb-NO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800">
                <a:solidFill>
                  <a:schemeClr val="bg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nb-NO" dirty="0"/>
              <a:t>L</a:t>
            </a:r>
            <a:r>
              <a:rPr lang="nb-NO" dirty="0" smtClean="0"/>
              <a:t>ovkrav </a:t>
            </a:r>
            <a:r>
              <a:rPr lang="nb-NO" dirty="0"/>
              <a:t>til banker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20045" y="550079"/>
            <a:ext cx="5017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sz="2800" dirty="0" smtClean="0">
                <a:solidFill>
                  <a:srgbClr val="002060"/>
                </a:solidFill>
              </a:rPr>
              <a:t>Løsningsforslag for felles nettside</a:t>
            </a:r>
            <a:endParaRPr lang="nb-NO" sz="2800" dirty="0">
              <a:solidFill>
                <a:srgbClr val="00206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58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8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560" name="think-cell Slide" r:id="rId4" imgW="530" imgH="528" progId="TCLayout.ActiveDocument.1">
                  <p:embed/>
                </p:oleObj>
              </mc:Choice>
              <mc:Fallback>
                <p:oleObj name="think-cell Slide" r:id="rId4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7899400" y="1659466"/>
          <a:ext cx="3835400" cy="242146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917700"/>
                <a:gridCol w="1917700"/>
              </a:tblGrid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HOVEDANSVARLIG: 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dirty="0" smtClean="0"/>
                        <a:t>Avklares</a:t>
                      </a:r>
                      <a:r>
                        <a:rPr lang="nb-NO" sz="1400" b="0" baseline="0" dirty="0" smtClean="0"/>
                        <a:t> i forprosjekt</a:t>
                      </a:r>
                      <a:endParaRPr lang="nb-NO" sz="14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UTFØRER: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dirty="0" smtClean="0"/>
                        <a:t>Avklares</a:t>
                      </a:r>
                      <a:r>
                        <a:rPr lang="nb-NO" sz="1400" b="0" baseline="0" dirty="0" smtClean="0"/>
                        <a:t> i forprosjekt</a:t>
                      </a:r>
                      <a:endParaRPr lang="nb-NO" sz="14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KONSULTERES: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dirty="0" smtClean="0"/>
                        <a:t>Avklares</a:t>
                      </a:r>
                      <a:r>
                        <a:rPr lang="nb-NO" sz="1400" b="0" baseline="0" dirty="0" smtClean="0"/>
                        <a:t> i forprosjekt</a:t>
                      </a:r>
                      <a:endParaRPr lang="nb-NO" sz="14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INFORMERES: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b="0" dirty="0" smtClean="0"/>
                        <a:t>Avklares</a:t>
                      </a:r>
                      <a:r>
                        <a:rPr lang="nb-NO" sz="1400" b="0" baseline="0" dirty="0" smtClean="0"/>
                        <a:t> i forprosjekt</a:t>
                      </a:r>
                      <a:endParaRPr lang="nb-NO" sz="1400" b="0" dirty="0" smtClean="0"/>
                    </a:p>
                    <a:p>
                      <a:endParaRPr lang="nb-NO" sz="14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59624" y="640080"/>
            <a:ext cx="11912368" cy="4589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2000" dirty="0">
                <a:solidFill>
                  <a:schemeClr val="accent5">
                    <a:lumMod val="50000"/>
                  </a:schemeClr>
                </a:solidFill>
              </a:rPr>
              <a:t>Etablere én </a:t>
            </a:r>
            <a:r>
              <a:rPr lang="nb-NO" sz="2000" dirty="0" smtClean="0">
                <a:solidFill>
                  <a:schemeClr val="accent5">
                    <a:lumMod val="50000"/>
                  </a:schemeClr>
                </a:solidFill>
              </a:rPr>
              <a:t>felles nettside for informasjon om å flytte til og arbeide i Norge</a:t>
            </a:r>
            <a:endParaRPr lang="nb-NO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5533" y="1659468"/>
            <a:ext cx="7264400" cy="242146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b-NO" sz="1600" b="1" dirty="0" smtClean="0">
                <a:solidFill>
                  <a:schemeClr val="tx1"/>
                </a:solidFill>
              </a:rPr>
              <a:t>BESKRIVELSE</a:t>
            </a:r>
          </a:p>
          <a:p>
            <a:r>
              <a:rPr lang="nb-NO" sz="1400" dirty="0">
                <a:solidFill>
                  <a:schemeClr val="tx1"/>
                </a:solidFill>
              </a:rPr>
              <a:t>Det bør etableres én felles nettside </a:t>
            </a:r>
            <a:r>
              <a:rPr lang="nb-NO" sz="1400" dirty="0" smtClean="0">
                <a:solidFill>
                  <a:schemeClr val="tx1"/>
                </a:solidFill>
              </a:rPr>
              <a:t>med veiledning for arbeidsinnvandrere til Norge.</a:t>
            </a:r>
          </a:p>
          <a:p>
            <a:endParaRPr lang="nb-NO" sz="1200" dirty="0" smtClean="0">
              <a:solidFill>
                <a:schemeClr val="tx1"/>
              </a:solidFill>
            </a:endParaRPr>
          </a:p>
          <a:p>
            <a:r>
              <a:rPr lang="nb-NO" sz="1400" dirty="0" smtClean="0">
                <a:solidFill>
                  <a:schemeClr val="tx1"/>
                </a:solidFill>
              </a:rPr>
              <a:t>Formålet er å gjøre </a:t>
            </a:r>
            <a:r>
              <a:rPr lang="nb-NO" sz="1400" dirty="0">
                <a:solidFill>
                  <a:schemeClr val="tx1"/>
                </a:solidFill>
              </a:rPr>
              <a:t>det enkelt å finne og forstå informasjon om å flytte til og arbeide i Norge. </a:t>
            </a:r>
            <a:endParaRPr lang="nb-NO" sz="1400" dirty="0" smtClean="0">
              <a:solidFill>
                <a:schemeClr val="tx1"/>
              </a:solidFill>
            </a:endParaRPr>
          </a:p>
          <a:p>
            <a:endParaRPr lang="nb-NO" sz="1200" b="1" dirty="0" smtClean="0">
              <a:solidFill>
                <a:schemeClr val="tx1"/>
              </a:solidFill>
            </a:endParaRPr>
          </a:p>
          <a:p>
            <a:r>
              <a:rPr lang="nb-NO" sz="1400" dirty="0" smtClean="0">
                <a:solidFill>
                  <a:schemeClr val="tx1"/>
                </a:solidFill>
              </a:rPr>
              <a:t>Nettsiden bør inneholde informasjon fra alle offentlige etater. Én mulighet for å oppnå dette kan være en</a:t>
            </a:r>
            <a:r>
              <a:rPr lang="nb-NO" sz="1400" dirty="0">
                <a:solidFill>
                  <a:schemeClr val="tx1"/>
                </a:solidFill>
              </a:rPr>
              <a:t> </a:t>
            </a:r>
            <a:r>
              <a:rPr lang="nb-NO" sz="1400" dirty="0" smtClean="0">
                <a:solidFill>
                  <a:schemeClr val="tx1"/>
                </a:solidFill>
              </a:rPr>
              <a:t>sammenslåing av Ny i Norge- og </a:t>
            </a:r>
            <a:r>
              <a:rPr lang="nb-NO" sz="1400" dirty="0" err="1" smtClean="0">
                <a:solidFill>
                  <a:schemeClr val="tx1"/>
                </a:solidFill>
              </a:rPr>
              <a:t>Work</a:t>
            </a:r>
            <a:r>
              <a:rPr lang="nb-NO" sz="1400" dirty="0" smtClean="0">
                <a:solidFill>
                  <a:schemeClr val="tx1"/>
                </a:solidFill>
              </a:rPr>
              <a:t> in Norway-nettsider, samt eventuelt innhold fra andre offentlige sider. En skisse for mulig løsning beskrives i påfølgende sider. </a:t>
            </a:r>
          </a:p>
          <a:p>
            <a:endParaRPr lang="nb-NO" sz="1200" dirty="0" smtClean="0">
              <a:solidFill>
                <a:schemeClr val="tx1"/>
              </a:solidFill>
            </a:endParaRPr>
          </a:p>
          <a:p>
            <a:r>
              <a:rPr lang="nb-NO" sz="1400" dirty="0" smtClean="0">
                <a:solidFill>
                  <a:schemeClr val="tx1"/>
                </a:solidFill>
              </a:rPr>
              <a:t>Det anbefales å etablere et forprosjekt for tiltaket for å utrede og detaljere målgruppe, brukerbehov, løsning, organisering og finansiering av utviklingsarbeid samt forvaltningsmodell.</a:t>
            </a:r>
          </a:p>
          <a:p>
            <a:endParaRPr lang="nb-NO" sz="1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99399" y="1659469"/>
            <a:ext cx="3894667" cy="242146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5533" y="4299857"/>
            <a:ext cx="7264400" cy="234042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b-NO" sz="1600" b="1" dirty="0" smtClean="0">
                <a:solidFill>
                  <a:schemeClr val="tx1"/>
                </a:solidFill>
              </a:rPr>
              <a:t>GEVINST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Økt sannsynlighet for å tiltrekke arbeidskraft Norge har behov for</a:t>
            </a:r>
            <a:endParaRPr lang="nb-NO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>
                <a:solidFill>
                  <a:schemeClr val="tx1"/>
                </a:solidFill>
              </a:rPr>
              <a:t>F</a:t>
            </a:r>
            <a:r>
              <a:rPr lang="nb-NO" sz="1400" dirty="0" smtClean="0">
                <a:solidFill>
                  <a:schemeClr val="tx1"/>
                </a:solidFill>
              </a:rPr>
              <a:t>ærre </a:t>
            </a:r>
            <a:r>
              <a:rPr lang="nb-NO" sz="1400" dirty="0">
                <a:solidFill>
                  <a:schemeClr val="tx1"/>
                </a:solidFill>
              </a:rPr>
              <a:t>henvendelser til etater fra arbeidsinnvandrere, og redusert tidsbruk knyttet til </a:t>
            </a:r>
            <a:r>
              <a:rPr lang="nb-NO" sz="1400" dirty="0" smtClean="0">
                <a:solidFill>
                  <a:schemeClr val="tx1"/>
                </a:solidFill>
              </a:rPr>
              <a:t>dette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Økt bevissthet for arbeidsinnvandrere om deres rettigheter og plikter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>
                <a:solidFill>
                  <a:schemeClr val="tx1"/>
                </a:solidFill>
              </a:rPr>
              <a:t>Redusert sannsynlighet for </a:t>
            </a:r>
            <a:r>
              <a:rPr lang="nb-NO" sz="1400" dirty="0" smtClean="0">
                <a:solidFill>
                  <a:schemeClr val="tx1"/>
                </a:solidFill>
              </a:rPr>
              <a:t>ubevisste lovbrudd fra arbeidsinnvandrernes side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Raskere etablering av arbeidsinnvandrere</a:t>
            </a:r>
            <a:endParaRPr lang="nb-NO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Redusert sannsynlighet for feil i registreringer og rapporteringer fra arbeidsinnvandrere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Spart </a:t>
            </a:r>
            <a:r>
              <a:rPr lang="nb-NO" sz="1400" dirty="0">
                <a:solidFill>
                  <a:schemeClr val="tx1"/>
                </a:solidFill>
              </a:rPr>
              <a:t>tid på vedlikehold av informasjon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1400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14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1400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917071" y="4524543"/>
            <a:ext cx="0" cy="1908000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963069" y="5506063"/>
            <a:ext cx="1908000" cy="0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147743" y="4298064"/>
            <a:ext cx="1538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000" dirty="0" smtClean="0"/>
              <a:t>Enkel å gjennomføre</a:t>
            </a:r>
            <a:endParaRPr lang="nb-NO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9147744" y="6394065"/>
            <a:ext cx="1538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000" dirty="0" smtClean="0"/>
              <a:t>Vanskelig å gjennomføre</a:t>
            </a:r>
            <a:endParaRPr lang="nb-NO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8151802" y="5382952"/>
            <a:ext cx="8685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b-NO" sz="1000" dirty="0" smtClean="0"/>
              <a:t>Liten gevinst</a:t>
            </a:r>
            <a:endParaRPr lang="nb-NO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10771866" y="5382952"/>
            <a:ext cx="8685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b-NO" sz="1000" dirty="0" smtClean="0"/>
              <a:t>Stor gevinst</a:t>
            </a:r>
            <a:endParaRPr lang="nb-NO" sz="10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-10357" y="-1"/>
            <a:ext cx="5345837" cy="288000"/>
            <a:chOff x="6367481" y="314017"/>
            <a:chExt cx="5824519" cy="252000"/>
          </a:xfrm>
        </p:grpSpPr>
        <p:sp>
          <p:nvSpPr>
            <p:cNvPr id="21" name="Rectangle 20"/>
            <p:cNvSpPr/>
            <p:nvPr/>
          </p:nvSpPr>
          <p:spPr>
            <a:xfrm>
              <a:off x="6367481" y="314017"/>
              <a:ext cx="1922235" cy="25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>
                  <a:solidFill>
                    <a:schemeClr val="bg1"/>
                  </a:solidFill>
                </a:rPr>
                <a:t>Kort sikt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318623" y="314017"/>
              <a:ext cx="1922235" cy="25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 smtClean="0">
                  <a:solidFill>
                    <a:schemeClr val="bg1"/>
                  </a:solidFill>
                </a:rPr>
                <a:t>Mellomlang sikt</a:t>
              </a:r>
              <a:endParaRPr lang="nb-NO" sz="1400" dirty="0">
                <a:solidFill>
                  <a:schemeClr val="bg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0269765" y="314017"/>
              <a:ext cx="1922235" cy="252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>
                  <a:solidFill>
                    <a:schemeClr val="bg1"/>
                  </a:solidFill>
                </a:rPr>
                <a:t>Lang sikt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69</a:t>
            </a:fld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0586720" y="6106160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4031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6525" y="917405"/>
            <a:ext cx="9801266" cy="10356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1400" b="1" dirty="0" smtClean="0">
                <a:solidFill>
                  <a:schemeClr val="tx1"/>
                </a:solidFill>
              </a:rPr>
              <a:t>Arbeidet med brukerreisen «Ny i Norge» omfattet følgende aktiviteter:</a:t>
            </a:r>
          </a:p>
          <a:p>
            <a:endParaRPr lang="nb-NO" sz="1400" b="1" dirty="0" smtClean="0">
              <a:solidFill>
                <a:schemeClr val="tx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nb-NO" sz="1400" dirty="0" smtClean="0">
                <a:solidFill>
                  <a:schemeClr val="tx1"/>
                </a:solidFill>
              </a:rPr>
              <a:t>Innsiktsarbeid i dagens brukerreise for å identifisere viktige utfordringer og behov</a:t>
            </a:r>
          </a:p>
          <a:p>
            <a:pPr marL="800100" lvl="1" indent="-342900">
              <a:buFont typeface="+mj-lt"/>
              <a:buAutoNum type="arabicPeriod"/>
            </a:pPr>
            <a:r>
              <a:rPr lang="nb-NO" sz="1400" dirty="0">
                <a:solidFill>
                  <a:schemeClr val="tx1"/>
                </a:solidFill>
              </a:rPr>
              <a:t>Utarbeidelse av designprinsipper for </a:t>
            </a:r>
            <a:r>
              <a:rPr lang="nb-NO" sz="1400" dirty="0" smtClean="0">
                <a:solidFill>
                  <a:schemeClr val="tx1"/>
                </a:solidFill>
              </a:rPr>
              <a:t>tjenesteutvikling</a:t>
            </a:r>
            <a:endParaRPr lang="nb-NO" sz="1400" dirty="0">
              <a:solidFill>
                <a:schemeClr val="tx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nb-NO" sz="1400" dirty="0" smtClean="0">
                <a:solidFill>
                  <a:schemeClr val="tx1"/>
                </a:solidFill>
              </a:rPr>
              <a:t>Utarbeidelse av målbilde for brukerreisen </a:t>
            </a:r>
          </a:p>
          <a:p>
            <a:pPr marL="800100" lvl="1" indent="-342900">
              <a:buFont typeface="+mj-lt"/>
              <a:buAutoNum type="arabicPeriod"/>
            </a:pPr>
            <a:r>
              <a:rPr lang="nb-NO" sz="1400" dirty="0" smtClean="0">
                <a:solidFill>
                  <a:schemeClr val="tx1"/>
                </a:solidFill>
              </a:rPr>
              <a:t>Utarbeidelse av tiltak for å oppnå målbildet på kort, </a:t>
            </a:r>
            <a:r>
              <a:rPr lang="nb-NO" sz="1400" dirty="0">
                <a:solidFill>
                  <a:schemeClr val="tx1"/>
                </a:solidFill>
              </a:rPr>
              <a:t>m</a:t>
            </a:r>
            <a:r>
              <a:rPr lang="nb-NO" sz="1400" dirty="0" smtClean="0">
                <a:solidFill>
                  <a:schemeClr val="tx1"/>
                </a:solidFill>
              </a:rPr>
              <a:t>ellomlang og lang sikt </a:t>
            </a:r>
          </a:p>
          <a:p>
            <a:endParaRPr lang="nb-NO" sz="1400" dirty="0" smtClean="0">
              <a:solidFill>
                <a:schemeClr val="tx1"/>
              </a:solidFill>
            </a:endParaRPr>
          </a:p>
          <a:p>
            <a:endParaRPr lang="nb-NO" sz="14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9449" y="4607509"/>
            <a:ext cx="2793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b="1" dirty="0" smtClean="0"/>
              <a:t>Følgende aktører deltok i arbeidet:</a:t>
            </a:r>
            <a:endParaRPr lang="nb-NO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19449" y="5037206"/>
            <a:ext cx="27935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/>
              <a:t>KS (prosjekteier)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/>
              <a:t>Oslo kommune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/>
              <a:t>Skatteetaten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/>
              <a:t>NAV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/>
              <a:t>SUA</a:t>
            </a:r>
            <a:endParaRPr lang="nb-NO" sz="1400" dirty="0"/>
          </a:p>
          <a:p>
            <a:endParaRPr lang="nb-NO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2887211" y="5037206"/>
            <a:ext cx="27935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err="1" smtClean="0"/>
              <a:t>Difi</a:t>
            </a:r>
            <a:endParaRPr lang="nb-NO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/>
              <a:t>UDI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/>
              <a:t>Arbeidstilsynet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/>
              <a:t>Politidirektoratet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/>
              <a:t>Politiet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1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7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16524" y="217655"/>
            <a:ext cx="11630067" cy="775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2200" b="1" dirty="0" smtClean="0">
                <a:solidFill>
                  <a:schemeClr val="accent5">
                    <a:lumMod val="50000"/>
                  </a:schemeClr>
                </a:solidFill>
              </a:rPr>
              <a:t>KORT OM ARBEIDET MED BRUKERREISEN «NY I NORGE»</a:t>
            </a:r>
            <a:endParaRPr lang="nb-NO" sz="2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16525" y="2508047"/>
            <a:ext cx="9801266" cy="1779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1400" b="1" dirty="0" smtClean="0">
                <a:solidFill>
                  <a:schemeClr val="tx1"/>
                </a:solidFill>
              </a:rPr>
              <a:t>Aktivitetene ble utført gjennom:</a:t>
            </a:r>
          </a:p>
          <a:p>
            <a:endParaRPr lang="nb-NO" sz="1400" b="1" dirty="0" smtClean="0">
              <a:solidFill>
                <a:schemeClr val="tx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nb-NO" sz="1400" dirty="0" smtClean="0">
                <a:solidFill>
                  <a:schemeClr val="tx1"/>
                </a:solidFill>
              </a:rPr>
              <a:t>Intervjuer med arbeidsinnvandrere, offentlige ansatte og næringsliv</a:t>
            </a:r>
          </a:p>
          <a:p>
            <a:pPr marL="800100" lvl="1" indent="-342900">
              <a:buFont typeface="+mj-lt"/>
              <a:buAutoNum type="arabicPeriod"/>
            </a:pPr>
            <a:r>
              <a:rPr lang="nb-NO" sz="1400" dirty="0" smtClean="0">
                <a:solidFill>
                  <a:schemeClr val="tx1"/>
                </a:solidFill>
              </a:rPr>
              <a:t>Observasjoner av forskjellige steg i brukerreisen</a:t>
            </a:r>
          </a:p>
          <a:p>
            <a:pPr marL="800100" lvl="1" indent="-342900">
              <a:buFont typeface="+mj-lt"/>
              <a:buAutoNum type="arabicPeriod"/>
            </a:pPr>
            <a:r>
              <a:rPr lang="nb-NO" sz="1400" dirty="0">
                <a:solidFill>
                  <a:schemeClr val="tx1"/>
                </a:solidFill>
              </a:rPr>
              <a:t>Innsamling av innspill </a:t>
            </a:r>
            <a:r>
              <a:rPr lang="nb-NO" sz="1400" dirty="0" smtClean="0">
                <a:solidFill>
                  <a:schemeClr val="tx1"/>
                </a:solidFill>
              </a:rPr>
              <a:t>fra offentlige ansatte per </a:t>
            </a:r>
            <a:r>
              <a:rPr lang="nb-NO" sz="1400" dirty="0">
                <a:solidFill>
                  <a:schemeClr val="tx1"/>
                </a:solidFill>
              </a:rPr>
              <a:t>epost</a:t>
            </a:r>
          </a:p>
          <a:p>
            <a:pPr marL="800100" lvl="1" indent="-342900">
              <a:buFont typeface="+mj-lt"/>
              <a:buAutoNum type="arabicPeriod"/>
            </a:pPr>
            <a:r>
              <a:rPr lang="nb-NO" sz="1400" dirty="0" smtClean="0">
                <a:solidFill>
                  <a:schemeClr val="tx1"/>
                </a:solidFill>
              </a:rPr>
              <a:t>Profesjonell vurdering av dagens analoge og digitale tjenester for arbeidsinnvandrere</a:t>
            </a:r>
          </a:p>
          <a:p>
            <a:pPr marL="800100" lvl="1" indent="-342900">
              <a:buFont typeface="+mj-lt"/>
              <a:buAutoNum type="arabicPeriod"/>
            </a:pPr>
            <a:r>
              <a:rPr lang="nb-NO" sz="1400" dirty="0" smtClean="0">
                <a:solidFill>
                  <a:schemeClr val="tx1"/>
                </a:solidFill>
              </a:rPr>
              <a:t>Innhenting av relevante inspirasjonscaser fra utlandet</a:t>
            </a:r>
          </a:p>
          <a:p>
            <a:pPr marL="800100" lvl="1" indent="-342900">
              <a:buFont typeface="+mj-lt"/>
              <a:buAutoNum type="arabicPeriod"/>
            </a:pPr>
            <a:r>
              <a:rPr lang="nb-NO" sz="1400" dirty="0" smtClean="0">
                <a:solidFill>
                  <a:schemeClr val="tx1"/>
                </a:solidFill>
              </a:rPr>
              <a:t>Tre arbeidsmøter med offentlige aktører som deltar i brukerreisen</a:t>
            </a:r>
          </a:p>
          <a:p>
            <a:endParaRPr lang="nb-NO" sz="1400" dirty="0" smtClean="0">
              <a:solidFill>
                <a:schemeClr val="tx1"/>
              </a:solidFill>
            </a:endParaRPr>
          </a:p>
          <a:p>
            <a:endParaRPr lang="nb-NO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78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97840" y="1492994"/>
            <a:ext cx="745744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nb-NO" sz="1600" dirty="0"/>
              <a:t>Være den eneste offisielle informasjonssiden om å flytte til og arbeide i </a:t>
            </a:r>
            <a:r>
              <a:rPr lang="nb-NO" sz="1600" dirty="0" smtClean="0"/>
              <a:t>Norge</a:t>
            </a:r>
          </a:p>
          <a:p>
            <a:pPr marL="342900" indent="-342900">
              <a:buFont typeface="Arial" charset="0"/>
              <a:buChar char="•"/>
            </a:pPr>
            <a:endParaRPr lang="nb-NO" sz="1600" dirty="0" smtClean="0"/>
          </a:p>
          <a:p>
            <a:pPr marL="342900" indent="-342900">
              <a:buFont typeface="Arial" charset="0"/>
              <a:buChar char="•"/>
            </a:pPr>
            <a:r>
              <a:rPr lang="nb-NO" sz="1600" dirty="0" smtClean="0"/>
              <a:t>Dekke </a:t>
            </a:r>
            <a:r>
              <a:rPr lang="nb-NO" sz="1600" dirty="0"/>
              <a:t>arbeidsinnvandrerens informasjonsbehov gjennom hele </a:t>
            </a:r>
            <a:r>
              <a:rPr lang="nb-NO" sz="1600" dirty="0" smtClean="0"/>
              <a:t>brukerreisen, fra man vurderer å flytte til Norge for å arbeide, til man har levert den </a:t>
            </a:r>
            <a:r>
              <a:rPr lang="nb-NO" sz="1600" dirty="0"/>
              <a:t>første </a:t>
            </a:r>
            <a:r>
              <a:rPr lang="nb-NO" sz="1600" dirty="0" smtClean="0"/>
              <a:t>skattemeldingen</a:t>
            </a:r>
            <a:endParaRPr lang="nb-NO" sz="1600" dirty="0"/>
          </a:p>
          <a:p>
            <a:pPr marL="342900" indent="-342900">
              <a:buFont typeface="Arial" charset="0"/>
              <a:buChar char="•"/>
            </a:pPr>
            <a:endParaRPr lang="nb-NO" sz="1600" dirty="0" smtClean="0"/>
          </a:p>
          <a:p>
            <a:pPr marL="342900" indent="-342900">
              <a:buFont typeface="Arial" charset="0"/>
              <a:buChar char="•"/>
            </a:pPr>
            <a:r>
              <a:rPr lang="nb-NO" sz="1600" dirty="0" smtClean="0"/>
              <a:t>Sende brukeren til </a:t>
            </a:r>
            <a:r>
              <a:rPr lang="nb-NO" sz="1600" dirty="0"/>
              <a:t>andre relevante </a:t>
            </a:r>
            <a:r>
              <a:rPr lang="nb-NO" sz="1600" dirty="0" smtClean="0"/>
              <a:t>kilder ved </a:t>
            </a:r>
            <a:r>
              <a:rPr lang="nb-NO" sz="1600" dirty="0"/>
              <a:t>behov for detaljert </a:t>
            </a:r>
            <a:r>
              <a:rPr lang="nb-NO" sz="1600" dirty="0" smtClean="0"/>
              <a:t>informasjon</a:t>
            </a:r>
            <a:endParaRPr lang="nb-NO" sz="1600" dirty="0"/>
          </a:p>
          <a:p>
            <a:pPr marL="342900" indent="-342900">
              <a:buFont typeface="Arial" charset="0"/>
              <a:buChar char="•"/>
            </a:pPr>
            <a:endParaRPr lang="nb-NO" sz="1600" dirty="0"/>
          </a:p>
          <a:p>
            <a:pPr marL="342900" indent="-342900">
              <a:buFont typeface="Arial" charset="0"/>
              <a:buChar char="•"/>
            </a:pPr>
            <a:r>
              <a:rPr lang="nb-NO" sz="1600" dirty="0"/>
              <a:t>Ha en tydelig profil og oppleves som tillitsvekkende og innbydende</a:t>
            </a:r>
          </a:p>
          <a:p>
            <a:pPr marL="342900" indent="-342900">
              <a:buFont typeface="Arial" charset="0"/>
              <a:buChar char="•"/>
            </a:pPr>
            <a:endParaRPr lang="nb-NO" sz="1600" dirty="0"/>
          </a:p>
          <a:p>
            <a:pPr marL="342900" indent="-342900">
              <a:buFont typeface="Arial" charset="0"/>
              <a:buChar char="•"/>
            </a:pPr>
            <a:r>
              <a:rPr lang="nb-NO" sz="1600" dirty="0"/>
              <a:t>Ha et brukerrettet </a:t>
            </a:r>
            <a:r>
              <a:rPr lang="nb-NO" sz="1600" dirty="0" smtClean="0"/>
              <a:t>språk og format </a:t>
            </a:r>
            <a:r>
              <a:rPr lang="nb-NO" sz="1600" dirty="0"/>
              <a:t>som </a:t>
            </a:r>
            <a:r>
              <a:rPr lang="nb-NO" sz="1600" dirty="0" smtClean="0"/>
              <a:t>gjør det enkelt for brukerne </a:t>
            </a:r>
            <a:r>
              <a:rPr lang="nb-NO" sz="1600" dirty="0"/>
              <a:t>å løse oppgavene sine</a:t>
            </a:r>
          </a:p>
          <a:p>
            <a:pPr marL="342900" indent="-342900">
              <a:buFont typeface="Arial" charset="0"/>
              <a:buChar char="•"/>
            </a:pPr>
            <a:endParaRPr lang="nb-NO" sz="1600" dirty="0"/>
          </a:p>
          <a:p>
            <a:pPr marL="342900" indent="-342900">
              <a:buFont typeface="Arial" charset="0"/>
              <a:buChar char="•"/>
            </a:pPr>
            <a:r>
              <a:rPr lang="nb-NO" sz="1600" dirty="0"/>
              <a:t>Være tilgjengelig på flere språk</a:t>
            </a:r>
          </a:p>
          <a:p>
            <a:pPr marL="342900" indent="-342900">
              <a:buFont typeface="Arial" charset="0"/>
              <a:buChar char="•"/>
            </a:pPr>
            <a:endParaRPr lang="nb-NO" sz="1600" dirty="0">
              <a:latin typeface="Calibri Light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nb-NO" sz="1600" dirty="0"/>
              <a:t>Være lett å finne gjennom søkemotorer og </a:t>
            </a:r>
            <a:r>
              <a:rPr lang="nb-NO" sz="1600" dirty="0" smtClean="0"/>
              <a:t>anbefalinger fra eget nettverk og offentlige etater</a:t>
            </a:r>
            <a:endParaRPr lang="nb-NO" sz="1600" dirty="0" smtClean="0">
              <a:solidFill>
                <a:srgbClr val="00B050"/>
              </a:solidFill>
              <a:latin typeface="Calibri Ligh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7839" y="686555"/>
            <a:ext cx="4413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dirty="0" smtClean="0">
                <a:solidFill>
                  <a:srgbClr val="002060"/>
                </a:solidFill>
              </a:rPr>
              <a:t>Nettsiden bør...</a:t>
            </a:r>
          </a:p>
          <a:p>
            <a:endParaRPr lang="nb-NO" sz="2800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53" t="13148" r="9369" b="35000"/>
          <a:stretch/>
        </p:blipFill>
        <p:spPr>
          <a:xfrm>
            <a:off x="8610600" y="1640661"/>
            <a:ext cx="3088355" cy="3556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1746" y="1435003"/>
            <a:ext cx="110900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b="1" dirty="0" smtClean="0"/>
              <a:t>1) Nettsiden er et rent informasjonsnettsted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600" dirty="0" smtClean="0"/>
              <a:t>Nettsiden inneholder generiske lenker til tjenester og skjema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600" dirty="0" smtClean="0"/>
              <a:t>Arbeidsinnvandrere kan opprette en egen bruker for å kunne lagre og endre informasjon i planleggingsverktøyet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600" dirty="0" smtClean="0"/>
              <a:t>Arbeidsinnvandrere kan også bruke elektronisk identitet fra sitt hjemland for å logge seg inn</a:t>
            </a:r>
            <a:endParaRPr lang="nb-NO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681746" y="2854283"/>
            <a:ext cx="107771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b="1" dirty="0" smtClean="0"/>
              <a:t>2) Nettsiden er et informasjonsnettsted med innhenting av brev/varsler fra </a:t>
            </a:r>
            <a:r>
              <a:rPr lang="nb-NO" sz="1600" b="1" dirty="0" err="1" smtClean="0"/>
              <a:t>Altinn</a:t>
            </a:r>
            <a:r>
              <a:rPr lang="nb-NO" sz="1600" b="1" dirty="0" smtClean="0"/>
              <a:t>, Selfservice.udi.no og andre relevante tjenester</a:t>
            </a:r>
            <a:endParaRPr lang="nb-NO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600" dirty="0" smtClean="0"/>
              <a:t>Nettsiden inneholder personalisert innhold med lenker til tjenester og skjemaer som er relevante for brukeren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600" dirty="0" smtClean="0"/>
              <a:t>Arbeidsinnvandrere bruker elektronisk identitet fra sitt hjemland for å logge seg inn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600" dirty="0" smtClean="0"/>
              <a:t>Nettsiden henter brev/varsler fra </a:t>
            </a:r>
            <a:r>
              <a:rPr lang="nb-NO" sz="1600" dirty="0" err="1" smtClean="0"/>
              <a:t>Altinn</a:t>
            </a:r>
            <a:r>
              <a:rPr lang="nb-NO" sz="1600" dirty="0" smtClean="0"/>
              <a:t>, selfservice.udi.no og andre relevante tjenester. Når brukeren trykker på brev/varsel for å åpne det, sendes hun/han til en relevant ekstern tjeneste</a:t>
            </a:r>
            <a:endParaRPr lang="nb-NO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681746" y="4766005"/>
            <a:ext cx="94113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b="1" dirty="0" smtClean="0"/>
              <a:t>3) Nettsiden er et informasjonsnettsted med innebygde tjenester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600" dirty="0" smtClean="0"/>
              <a:t>Brukeren tilbys personalisert innhold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600" dirty="0" smtClean="0"/>
              <a:t>Alt oppleves som fra samme avsender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600" dirty="0" smtClean="0"/>
              <a:t>Arbeidsinnvandrere bruker elektronisk identitet fra sitt hjemland for å logge seg inn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600" dirty="0" err="1" smtClean="0"/>
              <a:t>Altinn</a:t>
            </a:r>
            <a:r>
              <a:rPr lang="nb-NO" sz="1600" dirty="0" smtClean="0"/>
              <a:t>, Selfservice.udi.no og andre relevante tjenester er tilgjengelige direkte i nettsiden. Brukeren sendes ikke til eksterne tjenester </a:t>
            </a:r>
            <a:endParaRPr lang="nb-NO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97840" y="686554"/>
            <a:ext cx="92480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dirty="0" smtClean="0">
                <a:solidFill>
                  <a:srgbClr val="002060"/>
                </a:solidFill>
              </a:rPr>
              <a:t>Tre alternative muligheter for nettsiden</a:t>
            </a:r>
          </a:p>
          <a:p>
            <a:endParaRPr lang="nb-NO" sz="2800" dirty="0">
              <a:solidFill>
                <a:srgbClr val="00206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56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272" y="-500970"/>
            <a:ext cx="12599004" cy="70398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62638" y="5100904"/>
            <a:ext cx="21114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" dirty="0">
                <a:solidFill>
                  <a:prstClr val="black"/>
                </a:solidFill>
                <a:latin typeface="Calibri" panose="020F0502020204030204"/>
                <a:hlinkClick r:id="rId3" invalidUrl="https://www.newzealandnow.govt.nz/?utm_source=newzealand.com&amp;utm_medium=Referral&amp;utm_content=Original&amp;utm_campaign=newzealand.com referral"/>
              </a:rPr>
              <a:t>New Zealands nettside for arbeidsinnvandring</a:t>
            </a:r>
            <a:endParaRPr lang="nb-NO"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99095" y="5369978"/>
            <a:ext cx="13644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" dirty="0">
                <a:solidFill>
                  <a:prstClr val="black"/>
                </a:solidFill>
                <a:latin typeface="Calibri" panose="020F0502020204030204"/>
                <a:hlinkClick r:id="rId4"/>
              </a:rPr>
              <a:t>Sweden.se om svensk kultur</a:t>
            </a:r>
            <a:endParaRPr lang="nb-NO"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095" y="5637307"/>
            <a:ext cx="17411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" dirty="0">
                <a:solidFill>
                  <a:prstClr val="black"/>
                </a:solidFill>
                <a:latin typeface="Calibri" panose="020F0502020204030204"/>
                <a:hlinkClick r:id="rId5"/>
              </a:rPr>
              <a:t>Workinestonia.com om å bo i Estland</a:t>
            </a:r>
            <a:endParaRPr lang="nb-NO"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TextBox 5">
            <a:hlinkClick r:id="rId6"/>
          </p:cNvPr>
          <p:cNvSpPr txBox="1"/>
          <p:nvPr/>
        </p:nvSpPr>
        <p:spPr>
          <a:xfrm>
            <a:off x="5884479" y="5100904"/>
            <a:ext cx="20249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" dirty="0">
                <a:solidFill>
                  <a:prstClr val="black"/>
                </a:solidFill>
                <a:latin typeface="Calibri" panose="020F0502020204030204"/>
                <a:hlinkClick r:id="rId6"/>
              </a:rPr>
              <a:t>Bransjer som trenger arbeidskraft i Tyskland</a:t>
            </a:r>
            <a:endParaRPr lang="nb-NO"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TextBox 6">
            <a:hlinkClick r:id="rId6"/>
          </p:cNvPr>
          <p:cNvSpPr txBox="1"/>
          <p:nvPr/>
        </p:nvSpPr>
        <p:spPr>
          <a:xfrm>
            <a:off x="5884477" y="5369978"/>
            <a:ext cx="22044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" dirty="0">
                <a:solidFill>
                  <a:prstClr val="black"/>
                </a:solidFill>
                <a:latin typeface="Calibri" panose="020F0502020204030204"/>
                <a:hlinkClick r:id="rId7"/>
              </a:rPr>
              <a:t>Bransjer som trenger arbeidskraft i New Zealand</a:t>
            </a:r>
            <a:endParaRPr lang="nb-NO"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TextBox 7">
            <a:hlinkClick r:id="rId6"/>
          </p:cNvPr>
          <p:cNvSpPr txBox="1"/>
          <p:nvPr/>
        </p:nvSpPr>
        <p:spPr>
          <a:xfrm>
            <a:off x="8545888" y="5100904"/>
            <a:ext cx="22044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" dirty="0">
                <a:solidFill>
                  <a:prstClr val="black"/>
                </a:solidFill>
                <a:latin typeface="Calibri" panose="020F0502020204030204"/>
                <a:hlinkClick r:id="rId8"/>
              </a:rPr>
              <a:t>Plannleggingsverktøy for å flytte til New Zealand</a:t>
            </a:r>
            <a:endParaRPr lang="nb-NO"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TextBox 8">
            <a:hlinkClick r:id="rId6"/>
          </p:cNvPr>
          <p:cNvSpPr txBox="1"/>
          <p:nvPr/>
        </p:nvSpPr>
        <p:spPr>
          <a:xfrm>
            <a:off x="8545888" y="5369978"/>
            <a:ext cx="19656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" dirty="0">
                <a:solidFill>
                  <a:prstClr val="black"/>
                </a:solidFill>
                <a:latin typeface="Calibri" panose="020F0502020204030204"/>
                <a:hlinkClick r:id="rId9"/>
              </a:rPr>
              <a:t>Plannleggingsverktøy for å flytte til Estland</a:t>
            </a:r>
            <a:endParaRPr lang="nb-NO"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TextBox 10">
            <a:hlinkClick r:id="rId6"/>
          </p:cNvPr>
          <p:cNvSpPr txBox="1"/>
          <p:nvPr/>
        </p:nvSpPr>
        <p:spPr>
          <a:xfrm>
            <a:off x="8545888" y="5637307"/>
            <a:ext cx="19623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" dirty="0">
                <a:solidFill>
                  <a:prstClr val="black"/>
                </a:solidFill>
                <a:latin typeface="Calibri" panose="020F0502020204030204"/>
                <a:hlinkClick r:id="rId10"/>
              </a:rPr>
              <a:t>Plannleggingsverktøy for å flytte til Sverige</a:t>
            </a:r>
            <a:endParaRPr lang="nb-NO"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99096" y="5100904"/>
            <a:ext cx="13179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" dirty="0">
                <a:solidFill>
                  <a:prstClr val="black"/>
                </a:solidFill>
                <a:latin typeface="Calibri" panose="020F0502020204030204"/>
                <a:hlinkClick r:id="rId11"/>
              </a:rPr>
              <a:t>Hvorfor velge New Zealand</a:t>
            </a:r>
            <a:endParaRPr lang="nb-NO"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62637" y="5369978"/>
            <a:ext cx="18341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" dirty="0">
                <a:solidFill>
                  <a:prstClr val="black"/>
                </a:solidFill>
                <a:latin typeface="Calibri" panose="020F0502020204030204"/>
                <a:hlinkClick r:id="rId12"/>
              </a:rPr>
              <a:t>Sveiges nettside for arbeidsinnvandring</a:t>
            </a:r>
            <a:endParaRPr lang="nb-NO"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62637" y="5637307"/>
            <a:ext cx="18726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" dirty="0">
                <a:solidFill>
                  <a:prstClr val="black"/>
                </a:solidFill>
                <a:latin typeface="Calibri" panose="020F0502020204030204"/>
                <a:hlinkClick r:id="rId13"/>
              </a:rPr>
              <a:t>Estlands nettside for arbeidsinnvandring</a:t>
            </a:r>
            <a:endParaRPr lang="nb-NO"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" name="TextBox 16">
            <a:hlinkClick r:id="rId6"/>
          </p:cNvPr>
          <p:cNvSpPr txBox="1"/>
          <p:nvPr/>
        </p:nvSpPr>
        <p:spPr>
          <a:xfrm>
            <a:off x="5892996" y="5637307"/>
            <a:ext cx="17844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" dirty="0">
                <a:solidFill>
                  <a:prstClr val="black"/>
                </a:solidFill>
                <a:latin typeface="Calibri" panose="020F0502020204030204"/>
                <a:hlinkClick r:id="rId14"/>
              </a:rPr>
              <a:t>«Skill shortage checker»i New Zealand</a:t>
            </a:r>
            <a:endParaRPr lang="nb-NO"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TextBox 17">
            <a:hlinkClick r:id="rId6"/>
          </p:cNvPr>
          <p:cNvSpPr txBox="1"/>
          <p:nvPr/>
        </p:nvSpPr>
        <p:spPr>
          <a:xfrm>
            <a:off x="5892997" y="5920918"/>
            <a:ext cx="15632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" dirty="0">
                <a:solidFill>
                  <a:prstClr val="black"/>
                </a:solidFill>
                <a:latin typeface="Calibri" panose="020F0502020204030204"/>
                <a:hlinkClick r:id="rId15"/>
              </a:rPr>
              <a:t>Om levekostander i New Zealand</a:t>
            </a:r>
            <a:endParaRPr lang="nb-NO"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3748" y="376867"/>
            <a:ext cx="1344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 smtClean="0">
                <a:solidFill>
                  <a:srgbClr val="002060"/>
                </a:solidFill>
                <a:latin typeface="Calibri" panose="020F0502020204030204"/>
              </a:rPr>
              <a:t>Fase i brukereisen</a:t>
            </a:r>
            <a:endParaRPr lang="nb-NO" sz="12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4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329" y="-495516"/>
            <a:ext cx="12632924" cy="7058834"/>
          </a:xfrm>
          <a:prstGeom prst="rect">
            <a:avLst/>
          </a:prstGeom>
        </p:spPr>
      </p:pic>
      <p:sp>
        <p:nvSpPr>
          <p:cNvPr id="3" name="TextBox 2">
            <a:hlinkClick r:id="rId3"/>
          </p:cNvPr>
          <p:cNvSpPr txBox="1"/>
          <p:nvPr/>
        </p:nvSpPr>
        <p:spPr>
          <a:xfrm>
            <a:off x="1988263" y="5106685"/>
            <a:ext cx="26629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" dirty="0">
                <a:solidFill>
                  <a:prstClr val="black"/>
                </a:solidFill>
                <a:latin typeface="Calibri" panose="020F0502020204030204"/>
                <a:hlinkClick r:id="rId4"/>
              </a:rPr>
              <a:t>Interaktivt plannleggingsverktøy for å flytte til New Zealand</a:t>
            </a:r>
            <a:endParaRPr lang="nb-NO"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3">
            <a:hlinkClick r:id="rId3"/>
          </p:cNvPr>
          <p:cNvSpPr txBox="1"/>
          <p:nvPr/>
        </p:nvSpPr>
        <p:spPr>
          <a:xfrm>
            <a:off x="1988263" y="5375759"/>
            <a:ext cx="19656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" dirty="0">
                <a:solidFill>
                  <a:prstClr val="black"/>
                </a:solidFill>
                <a:latin typeface="Calibri" panose="020F0502020204030204"/>
                <a:hlinkClick r:id="rId5"/>
              </a:rPr>
              <a:t>Plannleggingsverktøy for å flytte til Estland</a:t>
            </a:r>
            <a:endParaRPr lang="nb-NO"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Box 4">
            <a:hlinkClick r:id="rId3"/>
          </p:cNvPr>
          <p:cNvSpPr txBox="1"/>
          <p:nvPr/>
        </p:nvSpPr>
        <p:spPr>
          <a:xfrm>
            <a:off x="6599262" y="5375759"/>
            <a:ext cx="14526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" dirty="0">
                <a:solidFill>
                  <a:prstClr val="black"/>
                </a:solidFill>
                <a:latin typeface="Calibri" panose="020F0502020204030204"/>
                <a:hlinkClick r:id="rId6"/>
              </a:rPr>
              <a:t>Informasjon om bolig i Estland</a:t>
            </a:r>
            <a:endParaRPr lang="nb-NO"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TextBox 5">
            <a:hlinkClick r:id="rId3"/>
          </p:cNvPr>
          <p:cNvSpPr txBox="1"/>
          <p:nvPr/>
        </p:nvSpPr>
        <p:spPr>
          <a:xfrm>
            <a:off x="9154186" y="5106685"/>
            <a:ext cx="20505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" dirty="0">
                <a:solidFill>
                  <a:prstClr val="black"/>
                </a:solidFill>
                <a:latin typeface="Calibri" panose="020F0502020204030204"/>
                <a:hlinkClick r:id="rId7"/>
              </a:rPr>
              <a:t>Informasjon om å slå seg til ro i New Zealand</a:t>
            </a:r>
            <a:endParaRPr lang="nb-NO"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TextBox 6">
            <a:hlinkClick r:id="rId3"/>
          </p:cNvPr>
          <p:cNvSpPr txBox="1"/>
          <p:nvPr/>
        </p:nvSpPr>
        <p:spPr>
          <a:xfrm>
            <a:off x="6599263" y="5106685"/>
            <a:ext cx="16914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" dirty="0">
                <a:solidFill>
                  <a:prstClr val="black"/>
                </a:solidFill>
                <a:latin typeface="Calibri" panose="020F0502020204030204"/>
                <a:hlinkClick r:id="rId8"/>
              </a:rPr>
              <a:t>Informasjon om bolig i New Zealand</a:t>
            </a:r>
            <a:endParaRPr lang="nb-NO"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54185" y="5375759"/>
            <a:ext cx="14221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" dirty="0">
                <a:solidFill>
                  <a:prstClr val="black"/>
                </a:solidFill>
                <a:latin typeface="Calibri" panose="020F0502020204030204"/>
                <a:hlinkClick r:id="rId9"/>
              </a:rPr>
              <a:t>Informasjon om svensk kultur</a:t>
            </a:r>
            <a:endParaRPr lang="nb-NO"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3748" y="376867"/>
            <a:ext cx="1344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 smtClean="0">
                <a:solidFill>
                  <a:srgbClr val="002060"/>
                </a:solidFill>
                <a:latin typeface="Calibri" panose="020F0502020204030204"/>
              </a:rPr>
              <a:t>Fase i brukereisen</a:t>
            </a:r>
            <a:endParaRPr lang="nb-NO" sz="12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74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000" y="-501526"/>
            <a:ext cx="12600000" cy="70404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66116" y="5106095"/>
            <a:ext cx="12554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" dirty="0">
                <a:solidFill>
                  <a:prstClr val="black"/>
                </a:solidFill>
                <a:latin typeface="Calibri" panose="020F0502020204030204"/>
                <a:hlinkClick r:id="rId4"/>
              </a:rPr>
              <a:t>Historie om å lære svensk</a:t>
            </a:r>
            <a:endParaRPr lang="nb-NO"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66118" y="5356336"/>
            <a:ext cx="10342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" dirty="0">
                <a:solidFill>
                  <a:prstClr val="black"/>
                </a:solidFill>
                <a:latin typeface="Calibri" panose="020F0502020204030204"/>
                <a:hlinkClick r:id="rId5"/>
              </a:rPr>
              <a:t>Enkel svensk ordbok</a:t>
            </a:r>
            <a:endParaRPr lang="nb-NO"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66116" y="5618587"/>
            <a:ext cx="15103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" dirty="0">
                <a:solidFill>
                  <a:prstClr val="black"/>
                </a:solidFill>
                <a:latin typeface="Calibri" panose="020F0502020204030204"/>
                <a:hlinkClick r:id="rId6"/>
              </a:rPr>
              <a:t>New Zealand om å lære engelsk</a:t>
            </a:r>
            <a:endParaRPr lang="nb-NO"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66118" y="5854937"/>
            <a:ext cx="11913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" dirty="0">
                <a:solidFill>
                  <a:prstClr val="black"/>
                </a:solidFill>
                <a:latin typeface="Calibri" panose="020F0502020204030204"/>
                <a:hlinkClick r:id="rId7"/>
              </a:rPr>
              <a:t>Estland om å lære estisk</a:t>
            </a:r>
            <a:endParaRPr lang="nb-NO"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29561" y="5106095"/>
            <a:ext cx="15263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" dirty="0">
                <a:solidFill>
                  <a:prstClr val="black"/>
                </a:solidFill>
                <a:latin typeface="Calibri" panose="020F0502020204030204"/>
                <a:hlinkClick r:id="rId8"/>
              </a:rPr>
              <a:t>Finne å søke jobb i New Zealand</a:t>
            </a:r>
            <a:endParaRPr lang="nb-NO"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29560" y="5356336"/>
            <a:ext cx="16289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" dirty="0">
                <a:solidFill>
                  <a:prstClr val="black"/>
                </a:solidFill>
                <a:latin typeface="Calibri" panose="020F0502020204030204"/>
                <a:hlinkClick r:id="rId9"/>
              </a:rPr>
              <a:t>Om å finne og søke jobb i Tyskland</a:t>
            </a:r>
            <a:endParaRPr lang="nb-NO"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55908" y="5106095"/>
            <a:ext cx="10695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" dirty="0">
                <a:solidFill>
                  <a:prstClr val="black"/>
                </a:solidFill>
                <a:latin typeface="Calibri" panose="020F0502020204030204"/>
                <a:hlinkClick r:id="rId10"/>
              </a:rPr>
              <a:t>Kontakt </a:t>
            </a:r>
            <a:r>
              <a:rPr lang="nb-NO" sz="800" dirty="0" smtClean="0">
                <a:solidFill>
                  <a:prstClr val="black"/>
                </a:solidFill>
                <a:latin typeface="Calibri" panose="020F0502020204030204"/>
                <a:hlinkClick r:id="rId10"/>
              </a:rPr>
              <a:t>New </a:t>
            </a:r>
            <a:r>
              <a:rPr lang="nb-NO" sz="800" dirty="0">
                <a:solidFill>
                  <a:prstClr val="black"/>
                </a:solidFill>
                <a:latin typeface="Calibri" panose="020F0502020204030204"/>
                <a:hlinkClick r:id="rId10"/>
              </a:rPr>
              <a:t>Z</a:t>
            </a:r>
            <a:r>
              <a:rPr lang="nb-NO" sz="800" dirty="0" smtClean="0">
                <a:solidFill>
                  <a:prstClr val="black"/>
                </a:solidFill>
                <a:latin typeface="Calibri" panose="020F0502020204030204"/>
                <a:hlinkClick r:id="rId10"/>
              </a:rPr>
              <a:t>ealand</a:t>
            </a:r>
            <a:endParaRPr lang="nb-NO"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55908" y="5356336"/>
            <a:ext cx="24929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" dirty="0">
                <a:solidFill>
                  <a:prstClr val="black"/>
                </a:solidFill>
                <a:latin typeface="Calibri" panose="020F0502020204030204"/>
                <a:hlinkClick r:id="rId11"/>
              </a:rPr>
              <a:t>New </a:t>
            </a:r>
            <a:r>
              <a:rPr lang="nb-NO" sz="800" dirty="0" smtClean="0">
                <a:solidFill>
                  <a:prstClr val="black"/>
                </a:solidFill>
                <a:latin typeface="Calibri" panose="020F0502020204030204"/>
                <a:hlinkClick r:id="rId11"/>
              </a:rPr>
              <a:t>Zealand </a:t>
            </a:r>
            <a:r>
              <a:rPr lang="nb-NO" sz="800" dirty="0">
                <a:solidFill>
                  <a:prstClr val="black"/>
                </a:solidFill>
                <a:latin typeface="Calibri" panose="020F0502020204030204"/>
                <a:hlinkClick r:id="rId11"/>
              </a:rPr>
              <a:t>på Facebook for deg som vurderer å flytte</a:t>
            </a:r>
            <a:endParaRPr lang="nb-NO"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55908" y="5618587"/>
            <a:ext cx="23679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" dirty="0">
                <a:solidFill>
                  <a:prstClr val="black"/>
                </a:solidFill>
                <a:latin typeface="Calibri" panose="020F0502020204030204"/>
                <a:hlinkClick r:id="rId12"/>
              </a:rPr>
              <a:t>New </a:t>
            </a:r>
            <a:r>
              <a:rPr lang="nb-NO" sz="800" dirty="0" smtClean="0">
                <a:solidFill>
                  <a:prstClr val="black"/>
                </a:solidFill>
                <a:latin typeface="Calibri" panose="020F0502020204030204"/>
                <a:hlinkClick r:id="rId12"/>
              </a:rPr>
              <a:t>Zealand </a:t>
            </a:r>
            <a:r>
              <a:rPr lang="nb-NO" sz="800" dirty="0">
                <a:solidFill>
                  <a:prstClr val="black"/>
                </a:solidFill>
                <a:latin typeface="Calibri" panose="020F0502020204030204"/>
                <a:hlinkClick r:id="rId12"/>
              </a:rPr>
              <a:t>på Facebook for deg som er ny i </a:t>
            </a:r>
            <a:r>
              <a:rPr lang="nb-NO" sz="800" dirty="0" smtClean="0">
                <a:solidFill>
                  <a:prstClr val="black"/>
                </a:solidFill>
                <a:latin typeface="Calibri" panose="020F0502020204030204"/>
                <a:hlinkClick r:id="rId12"/>
              </a:rPr>
              <a:t>landet</a:t>
            </a:r>
            <a:endParaRPr lang="nb-NO"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24293" y="5106095"/>
            <a:ext cx="13789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" dirty="0" smtClean="0">
                <a:solidFill>
                  <a:prstClr val="black"/>
                </a:solidFill>
                <a:latin typeface="Calibri" panose="020F0502020204030204"/>
                <a:hlinkClick r:id="rId13"/>
              </a:rPr>
              <a:t>Arbeidskontrakter </a:t>
            </a:r>
            <a:r>
              <a:rPr lang="nb-NO" sz="800" dirty="0">
                <a:solidFill>
                  <a:prstClr val="black"/>
                </a:solidFill>
                <a:latin typeface="Calibri" panose="020F0502020204030204"/>
                <a:hlinkClick r:id="rId13"/>
              </a:rPr>
              <a:t>i Tyskland</a:t>
            </a:r>
            <a:endParaRPr lang="nb-NO"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29561" y="5618587"/>
            <a:ext cx="15696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" dirty="0">
                <a:solidFill>
                  <a:prstClr val="black"/>
                </a:solidFill>
                <a:latin typeface="Calibri" panose="020F0502020204030204"/>
                <a:hlinkClick r:id="rId14"/>
              </a:rPr>
              <a:t>Om å finne og søke jobb i Estland</a:t>
            </a:r>
            <a:endParaRPr lang="nb-NO"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533650" y="5356336"/>
            <a:ext cx="15696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" dirty="0">
                <a:solidFill>
                  <a:prstClr val="black"/>
                </a:solidFill>
                <a:latin typeface="Calibri" panose="020F0502020204030204"/>
                <a:hlinkClick r:id="rId15"/>
              </a:rPr>
              <a:t>Arbeidsrettigheter i New Zealand</a:t>
            </a:r>
            <a:endParaRPr lang="nb-NO"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29561" y="5854937"/>
            <a:ext cx="24721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" dirty="0">
                <a:solidFill>
                  <a:prstClr val="black"/>
                </a:solidFill>
                <a:latin typeface="Calibri" panose="020F0502020204030204"/>
                <a:hlinkClick r:id="rId16"/>
              </a:rPr>
              <a:t>Kommunikasjonskurs for innvandrere til </a:t>
            </a:r>
            <a:r>
              <a:rPr lang="nb-NO" sz="800" dirty="0" smtClean="0">
                <a:solidFill>
                  <a:prstClr val="black"/>
                </a:solidFill>
                <a:latin typeface="Calibri" panose="020F0502020204030204"/>
                <a:hlinkClick r:id="rId16"/>
              </a:rPr>
              <a:t>New Zealand</a:t>
            </a:r>
            <a:endParaRPr lang="nb-NO"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29563" y="6076801"/>
            <a:ext cx="15728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" dirty="0">
                <a:solidFill>
                  <a:prstClr val="black"/>
                </a:solidFill>
                <a:latin typeface="Calibri" panose="020F0502020204030204"/>
                <a:hlinkClick r:id="rId17"/>
              </a:rPr>
              <a:t>Visum-veileder for </a:t>
            </a:r>
            <a:r>
              <a:rPr lang="nb-NO" sz="800" dirty="0" smtClean="0">
                <a:solidFill>
                  <a:prstClr val="black"/>
                </a:solidFill>
                <a:latin typeface="Calibri" panose="020F0502020204030204"/>
                <a:hlinkClick r:id="rId17"/>
              </a:rPr>
              <a:t>New Zealand</a:t>
            </a:r>
            <a:endParaRPr lang="nb-NO"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955907" y="5854937"/>
            <a:ext cx="19207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" dirty="0">
                <a:solidFill>
                  <a:prstClr val="black"/>
                </a:solidFill>
                <a:latin typeface="Calibri" panose="020F0502020204030204"/>
                <a:hlinkClick r:id="rId18"/>
              </a:rPr>
              <a:t>Apples supportforum med godkjente svar</a:t>
            </a:r>
            <a:endParaRPr lang="nb-NO"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955907" y="6076801"/>
            <a:ext cx="20297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" dirty="0">
                <a:solidFill>
                  <a:prstClr val="black"/>
                </a:solidFill>
                <a:latin typeface="Calibri" panose="020F0502020204030204"/>
                <a:hlinkClick r:id="rId19"/>
              </a:rPr>
              <a:t>Gjensidige bruker </a:t>
            </a:r>
            <a:r>
              <a:rPr lang="nb-NO" sz="800" dirty="0" err="1">
                <a:solidFill>
                  <a:prstClr val="black"/>
                </a:solidFill>
                <a:latin typeface="Calibri" panose="020F0502020204030204"/>
                <a:hlinkClick r:id="rId19"/>
              </a:rPr>
              <a:t>chatbots</a:t>
            </a:r>
            <a:r>
              <a:rPr lang="nb-NO" sz="800" dirty="0">
                <a:solidFill>
                  <a:prstClr val="black"/>
                </a:solidFill>
                <a:latin typeface="Calibri" panose="020F0502020204030204"/>
                <a:hlinkClick r:id="rId19"/>
              </a:rPr>
              <a:t> til forsikringssalg</a:t>
            </a:r>
            <a:endParaRPr lang="nb-NO"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3748" y="376867"/>
            <a:ext cx="1344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 smtClean="0">
                <a:solidFill>
                  <a:srgbClr val="002060"/>
                </a:solidFill>
                <a:latin typeface="Calibri" panose="020F0502020204030204"/>
              </a:rPr>
              <a:t>Fase i brukereisen</a:t>
            </a:r>
            <a:endParaRPr lang="nb-NO" sz="12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2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5"/>
          <a:stretch/>
        </p:blipFill>
        <p:spPr>
          <a:xfrm>
            <a:off x="-204000" y="381963"/>
            <a:ext cx="12600000" cy="6162141"/>
          </a:xfrm>
          <a:prstGeom prst="rect">
            <a:avLst/>
          </a:prstGeom>
        </p:spPr>
      </p:pic>
      <p:sp>
        <p:nvSpPr>
          <p:cNvPr id="8" name="TextBox 7">
            <a:hlinkClick r:id="rId3"/>
          </p:cNvPr>
          <p:cNvSpPr txBox="1"/>
          <p:nvPr/>
        </p:nvSpPr>
        <p:spPr>
          <a:xfrm>
            <a:off x="1615755" y="5141264"/>
            <a:ext cx="2214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>
                <a:solidFill>
                  <a:prstClr val="black"/>
                </a:solidFill>
                <a:latin typeface="Calibri" panose="020F0502020204030204"/>
                <a:hlinkClick r:id="rId4"/>
              </a:rPr>
              <a:t>Interaktivt plannleggingsverktøy for å flytte til New Zealand</a:t>
            </a:r>
            <a:endParaRPr lang="nb-NO"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TextBox 8">
            <a:hlinkClick r:id="rId3"/>
          </p:cNvPr>
          <p:cNvSpPr txBox="1"/>
          <p:nvPr/>
        </p:nvSpPr>
        <p:spPr>
          <a:xfrm>
            <a:off x="10055743" y="5141264"/>
            <a:ext cx="12907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" dirty="0">
                <a:solidFill>
                  <a:prstClr val="black"/>
                </a:solidFill>
                <a:latin typeface="Calibri" panose="020F0502020204030204"/>
                <a:hlinkClick r:id="rId5"/>
              </a:rPr>
              <a:t>Estlands velkomstprogram</a:t>
            </a:r>
            <a:endParaRPr lang="nb-NO"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extBox 9">
            <a:hlinkClick r:id="rId3"/>
          </p:cNvPr>
          <p:cNvSpPr txBox="1"/>
          <p:nvPr/>
        </p:nvSpPr>
        <p:spPr>
          <a:xfrm>
            <a:off x="8096295" y="5141264"/>
            <a:ext cx="13612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" dirty="0">
                <a:solidFill>
                  <a:prstClr val="black"/>
                </a:solidFill>
                <a:latin typeface="Calibri" panose="020F0502020204030204"/>
                <a:hlinkClick r:id="rId6"/>
              </a:rPr>
              <a:t>Om skattesystemet i Sverige</a:t>
            </a:r>
            <a:endParaRPr lang="nb-NO"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TextBox 10">
            <a:hlinkClick r:id="rId3"/>
          </p:cNvPr>
          <p:cNvSpPr txBox="1"/>
          <p:nvPr/>
        </p:nvSpPr>
        <p:spPr>
          <a:xfrm>
            <a:off x="8096295" y="5391154"/>
            <a:ext cx="16033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" dirty="0">
                <a:solidFill>
                  <a:prstClr val="black"/>
                </a:solidFill>
                <a:latin typeface="Calibri" panose="020F0502020204030204"/>
                <a:hlinkClick r:id="rId7"/>
              </a:rPr>
              <a:t>Om skattesystemet i New Zealand</a:t>
            </a:r>
            <a:endParaRPr lang="nb-NO"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23990" y="5141264"/>
            <a:ext cx="15792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" dirty="0">
                <a:solidFill>
                  <a:prstClr val="black"/>
                </a:solidFill>
                <a:latin typeface="Calibri" panose="020F0502020204030204"/>
                <a:hlinkClick r:id="rId8"/>
              </a:rPr>
              <a:t>Visum-veileder for </a:t>
            </a:r>
            <a:r>
              <a:rPr lang="nb-NO" sz="800" dirty="0" smtClean="0">
                <a:solidFill>
                  <a:prstClr val="black"/>
                </a:solidFill>
                <a:latin typeface="Calibri" panose="020F0502020204030204"/>
                <a:hlinkClick r:id="rId8"/>
              </a:rPr>
              <a:t>New Zealand</a:t>
            </a:r>
            <a:endParaRPr lang="nb-NO"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23990" y="5391154"/>
            <a:ext cx="15696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" dirty="0">
                <a:solidFill>
                  <a:prstClr val="black"/>
                </a:solidFill>
                <a:latin typeface="Calibri" panose="020F0502020204030204"/>
                <a:hlinkClick r:id="rId9"/>
              </a:rPr>
              <a:t>Om å få arbeidstillatelse i Sverige</a:t>
            </a:r>
            <a:endParaRPr lang="nb-NO" sz="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3748" y="376867"/>
            <a:ext cx="1344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 smtClean="0">
                <a:solidFill>
                  <a:srgbClr val="002060"/>
                </a:solidFill>
                <a:latin typeface="Calibri" panose="020F0502020204030204"/>
              </a:rPr>
              <a:t>Fase i brukereisen</a:t>
            </a:r>
            <a:endParaRPr lang="nb-NO" sz="1200" b="1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45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40" y="275155"/>
            <a:ext cx="11462264" cy="618914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Rectangle 6"/>
          <p:cNvSpPr/>
          <p:nvPr/>
        </p:nvSpPr>
        <p:spPr>
          <a:xfrm>
            <a:off x="-228601" y="4889500"/>
            <a:ext cx="4632325" cy="1104900"/>
          </a:xfrm>
          <a:prstGeom prst="rect">
            <a:avLst/>
          </a:prstGeom>
          <a:solidFill>
            <a:srgbClr val="FFFFFF">
              <a:alpha val="99216"/>
            </a:srgb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2128" y="5079472"/>
            <a:ext cx="37947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Inspirasjon</a:t>
            </a:r>
          </a:p>
          <a:p>
            <a:endParaRPr lang="nb-NO" sz="1200" b="1" dirty="0" smtClean="0"/>
          </a:p>
          <a:p>
            <a:r>
              <a:rPr lang="nb-NO" dirty="0" err="1" smtClean="0"/>
              <a:t>www.newzealandnow.govt.nz</a:t>
            </a:r>
            <a:r>
              <a:rPr lang="nb-NO" dirty="0"/>
              <a:t>/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3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24" y="254000"/>
            <a:ext cx="11285274" cy="7188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228600" y="4889500"/>
            <a:ext cx="4632325" cy="1104900"/>
          </a:xfrm>
          <a:prstGeom prst="rect">
            <a:avLst/>
          </a:prstGeom>
          <a:solidFill>
            <a:srgbClr val="FFFFFF">
              <a:alpha val="99216"/>
            </a:srgb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4620" y="5072618"/>
            <a:ext cx="41071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Inspirasjon</a:t>
            </a:r>
          </a:p>
          <a:p>
            <a:endParaRPr lang="nb-NO" sz="1200" b="1" dirty="0" smtClean="0"/>
          </a:p>
          <a:p>
            <a:r>
              <a:rPr lang="nb-NO" dirty="0" err="1" smtClean="0"/>
              <a:t>sweden.se</a:t>
            </a:r>
            <a:r>
              <a:rPr lang="nb-NO" dirty="0" smtClean="0"/>
              <a:t>/</a:t>
            </a:r>
            <a:r>
              <a:rPr lang="nb-NO" dirty="0" err="1" smtClean="0"/>
              <a:t>collection</a:t>
            </a:r>
            <a:r>
              <a:rPr lang="nb-NO" dirty="0" smtClean="0"/>
              <a:t>/</a:t>
            </a:r>
            <a:r>
              <a:rPr lang="nb-NO" dirty="0" err="1" smtClean="0"/>
              <a:t>working</a:t>
            </a:r>
            <a:r>
              <a:rPr lang="nb-NO" dirty="0" smtClean="0"/>
              <a:t>-in-</a:t>
            </a:r>
            <a:r>
              <a:rPr lang="nb-NO" dirty="0" err="1" smtClean="0"/>
              <a:t>sweden</a:t>
            </a:r>
            <a:r>
              <a:rPr lang="nb-NO" dirty="0"/>
              <a:t>/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22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39700"/>
            <a:ext cx="9321820" cy="685800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-228601" y="4889500"/>
            <a:ext cx="4632325" cy="1104900"/>
          </a:xfrm>
          <a:prstGeom prst="rect">
            <a:avLst/>
          </a:prstGeom>
          <a:solidFill>
            <a:srgbClr val="FFFFFF">
              <a:alpha val="99216"/>
            </a:srgb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4620" y="5072618"/>
            <a:ext cx="49758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 smtClean="0"/>
              <a:t>Inspirasjon</a:t>
            </a:r>
          </a:p>
          <a:p>
            <a:endParaRPr lang="nb-NO" sz="1200" b="1" dirty="0" smtClean="0"/>
          </a:p>
          <a:p>
            <a:r>
              <a:rPr lang="en-US" dirty="0" err="1" smtClean="0"/>
              <a:t>www.workinestonia.com</a:t>
            </a:r>
            <a:r>
              <a:rPr lang="en-US" dirty="0"/>
              <a:t>/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71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144839" y="1793173"/>
            <a:ext cx="2517570" cy="251757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869884" y="1793173"/>
            <a:ext cx="2517570" cy="251757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594930" y="1793173"/>
            <a:ext cx="2517570" cy="251757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69926" y="2572905"/>
            <a:ext cx="1667396" cy="1483838"/>
          </a:xfrm>
          <a:prstGeom prst="rect">
            <a:avLst/>
          </a:prstGeom>
        </p:spPr>
        <p:txBody>
          <a:bodyPr/>
          <a:lstStyle>
            <a:defPPr>
              <a:defRPr lang="nb-NO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800">
                <a:solidFill>
                  <a:schemeClr val="bg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nb-NO" dirty="0"/>
              <a:t>Felles </a:t>
            </a:r>
          </a:p>
          <a:p>
            <a:r>
              <a:rPr lang="nb-NO" dirty="0"/>
              <a:t>nettside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115071" y="2572905"/>
            <a:ext cx="2106418" cy="756354"/>
          </a:xfrm>
          <a:prstGeom prst="rect">
            <a:avLst/>
          </a:prstGeom>
        </p:spPr>
        <p:txBody>
          <a:bodyPr/>
          <a:lstStyle>
            <a:defPPr>
              <a:defRPr lang="nb-NO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8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nb-NO" dirty="0"/>
              <a:t>Samordnet registrering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956010" y="2572905"/>
            <a:ext cx="1795410" cy="13127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2800" dirty="0" smtClean="0">
                <a:solidFill>
                  <a:schemeClr val="bg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Lovkrav til banker</a:t>
            </a:r>
            <a:endParaRPr lang="nb-NO" sz="2800" dirty="0">
              <a:solidFill>
                <a:schemeClr val="bg1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69870" y="550079"/>
            <a:ext cx="6317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sz="2800" dirty="0" smtClean="0">
                <a:solidFill>
                  <a:srgbClr val="002060"/>
                </a:solidFill>
              </a:rPr>
              <a:t>Løsningsforslag for samordnet registrering</a:t>
            </a:r>
            <a:endParaRPr lang="nb-NO" sz="2800" dirty="0">
              <a:solidFill>
                <a:srgbClr val="00206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8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16524" y="217655"/>
            <a:ext cx="11630067" cy="775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2200" b="1" dirty="0" smtClean="0">
                <a:solidFill>
                  <a:schemeClr val="accent5">
                    <a:lumMod val="50000"/>
                  </a:schemeClr>
                </a:solidFill>
              </a:rPr>
              <a:t>INNHOLD:</a:t>
            </a:r>
            <a:endParaRPr lang="nb-NO" sz="2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80720" y="992906"/>
            <a:ext cx="8658587" cy="540000"/>
            <a:chOff x="680720" y="992906"/>
            <a:chExt cx="8314330" cy="540000"/>
          </a:xfrm>
        </p:grpSpPr>
        <p:sp>
          <p:nvSpPr>
            <p:cNvPr id="6" name="Oval 5"/>
            <p:cNvSpPr/>
            <p:nvPr/>
          </p:nvSpPr>
          <p:spPr>
            <a:xfrm>
              <a:off x="680720" y="992906"/>
              <a:ext cx="540000" cy="54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396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>
                      <a:lumMod val="75000"/>
                    </a:schemeClr>
                  </a:solidFill>
                </a:rPr>
                <a:t>1</a:t>
              </a:r>
              <a:endParaRPr 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392549" y="1078240"/>
              <a:ext cx="76025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nb-NO" dirty="0" smtClean="0">
                  <a:solidFill>
                    <a:schemeClr val="bg1">
                      <a:lumMod val="75000"/>
                    </a:schemeClr>
                  </a:solidFill>
                </a:rPr>
                <a:t>Sammendrag……………………………………………………………………………………………….side 03  </a:t>
              </a:r>
              <a:endParaRPr lang="nb-NO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80720" y="1886813"/>
            <a:ext cx="8729611" cy="540000"/>
            <a:chOff x="680720" y="992906"/>
            <a:chExt cx="8322368" cy="540000"/>
          </a:xfrm>
        </p:grpSpPr>
        <p:sp>
          <p:nvSpPr>
            <p:cNvPr id="11" name="Oval 10"/>
            <p:cNvSpPr/>
            <p:nvPr/>
          </p:nvSpPr>
          <p:spPr>
            <a:xfrm>
              <a:off x="680720" y="992906"/>
              <a:ext cx="540000" cy="54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396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>
                      <a:lumMod val="75000"/>
                    </a:schemeClr>
                  </a:solidFill>
                </a:rPr>
                <a:t>2</a:t>
              </a:r>
              <a:endParaRPr 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92550" y="1078240"/>
              <a:ext cx="761053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nb-NO" dirty="0" smtClean="0">
                  <a:solidFill>
                    <a:schemeClr val="bg1">
                      <a:lumMod val="75000"/>
                    </a:schemeClr>
                  </a:solidFill>
                </a:rPr>
                <a:t>Innledning…………………………………………………………………………………………………..side 05</a:t>
              </a:r>
              <a:endParaRPr lang="nb-NO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80720" y="2780720"/>
            <a:ext cx="8493760" cy="540000"/>
            <a:chOff x="680720" y="992906"/>
            <a:chExt cx="8493760" cy="540000"/>
          </a:xfrm>
        </p:grpSpPr>
        <p:sp>
          <p:nvSpPr>
            <p:cNvPr id="14" name="Oval 13"/>
            <p:cNvSpPr/>
            <p:nvPr/>
          </p:nvSpPr>
          <p:spPr>
            <a:xfrm>
              <a:off x="680720" y="992906"/>
              <a:ext cx="540000" cy="54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396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3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392550" y="1078240"/>
              <a:ext cx="778193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nb-NO" dirty="0" smtClean="0"/>
                <a:t>Innsikt i dagens utfordringer og behov……………………………………………………….side 08</a:t>
              </a:r>
              <a:endParaRPr lang="nb-NO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80720" y="3674627"/>
            <a:ext cx="8493760" cy="540000"/>
            <a:chOff x="680720" y="992906"/>
            <a:chExt cx="8097520" cy="540000"/>
          </a:xfrm>
        </p:grpSpPr>
        <p:sp>
          <p:nvSpPr>
            <p:cNvPr id="17" name="Oval 16"/>
            <p:cNvSpPr/>
            <p:nvPr/>
          </p:nvSpPr>
          <p:spPr>
            <a:xfrm>
              <a:off x="680720" y="992906"/>
              <a:ext cx="540000" cy="54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396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>
                      <a:lumMod val="75000"/>
                    </a:schemeClr>
                  </a:solidFill>
                </a:rPr>
                <a:t>4</a:t>
              </a:r>
              <a:endParaRPr 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392550" y="1078240"/>
              <a:ext cx="738569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nb-NO" dirty="0">
                  <a:solidFill>
                    <a:schemeClr val="bg1">
                      <a:lumMod val="75000"/>
                    </a:schemeClr>
                  </a:solidFill>
                </a:rPr>
                <a:t>Designprinsipper og </a:t>
              </a:r>
              <a:r>
                <a:rPr lang="nb-NO" dirty="0" err="1">
                  <a:solidFill>
                    <a:schemeClr val="bg1">
                      <a:lumMod val="75000"/>
                    </a:schemeClr>
                  </a:solidFill>
                </a:rPr>
                <a:t>målbilde</a:t>
              </a:r>
              <a:r>
                <a:rPr lang="nb-NO" dirty="0" smtClean="0">
                  <a:solidFill>
                    <a:schemeClr val="bg1">
                      <a:lumMod val="75000"/>
                    </a:schemeClr>
                  </a:solidFill>
                </a:rPr>
                <a:t>.………………………………………………………………….side 48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80720" y="4568534"/>
            <a:ext cx="8493760" cy="540000"/>
            <a:chOff x="680720" y="992906"/>
            <a:chExt cx="8493760" cy="540000"/>
          </a:xfrm>
        </p:grpSpPr>
        <p:sp>
          <p:nvSpPr>
            <p:cNvPr id="20" name="Oval 19"/>
            <p:cNvSpPr/>
            <p:nvPr/>
          </p:nvSpPr>
          <p:spPr>
            <a:xfrm>
              <a:off x="680720" y="992906"/>
              <a:ext cx="540000" cy="54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396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>
                      <a:lumMod val="75000"/>
                    </a:schemeClr>
                  </a:solidFill>
                </a:rPr>
                <a:t>5</a:t>
              </a:r>
              <a:endParaRPr 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392550" y="1078240"/>
              <a:ext cx="778193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nb-NO" dirty="0" smtClean="0">
                  <a:solidFill>
                    <a:schemeClr val="bg1">
                      <a:lumMod val="75000"/>
                    </a:schemeClr>
                  </a:solidFill>
                </a:rPr>
                <a:t>Tiltaksforslag………………………………………………………………………………………………side 61</a:t>
              </a:r>
              <a:endParaRPr lang="nb-NO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80720" y="5462441"/>
            <a:ext cx="8493760" cy="540000"/>
            <a:chOff x="680720" y="992906"/>
            <a:chExt cx="8493760" cy="540000"/>
          </a:xfrm>
        </p:grpSpPr>
        <p:sp>
          <p:nvSpPr>
            <p:cNvPr id="23" name="Oval 22"/>
            <p:cNvSpPr/>
            <p:nvPr/>
          </p:nvSpPr>
          <p:spPr>
            <a:xfrm>
              <a:off x="680720" y="992906"/>
              <a:ext cx="540000" cy="54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396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>
                      <a:lumMod val="75000"/>
                    </a:schemeClr>
                  </a:solidFill>
                </a:rPr>
                <a:t>6</a:t>
              </a:r>
              <a:endParaRPr 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392550" y="1078240"/>
              <a:ext cx="778193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nb-NO" dirty="0" smtClean="0">
                  <a:solidFill>
                    <a:schemeClr val="bg1">
                      <a:lumMod val="75000"/>
                    </a:schemeClr>
                  </a:solidFill>
                </a:rPr>
                <a:t>Vedlegg……………………………………………………………………………………………………..side 84</a:t>
              </a:r>
              <a:endParaRPr lang="nb-NO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916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8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287" name="think-cell Slide" r:id="rId4" imgW="530" imgH="528" progId="TCLayout.ActiveDocument.1">
                  <p:embed/>
                </p:oleObj>
              </mc:Choice>
              <mc:Fallback>
                <p:oleObj name="think-cell Slide" r:id="rId4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238925"/>
              </p:ext>
            </p:extLst>
          </p:nvPr>
        </p:nvGraphicFramePr>
        <p:xfrm>
          <a:off x="7899400" y="1659466"/>
          <a:ext cx="3835400" cy="242146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917700"/>
                <a:gridCol w="1917700"/>
              </a:tblGrid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HOVEDANSVARLIG: 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dirty="0" smtClean="0">
                          <a:solidFill>
                            <a:schemeClr val="tx1"/>
                          </a:solidFill>
                        </a:rPr>
                        <a:t>Avklares i forprosjekt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UTFØRER: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dirty="0" smtClean="0">
                          <a:solidFill>
                            <a:schemeClr val="tx1"/>
                          </a:solidFill>
                        </a:rPr>
                        <a:t>Avklares i forprosjekt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KONSULTERES: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dirty="0" smtClean="0">
                          <a:solidFill>
                            <a:schemeClr val="tx1"/>
                          </a:solidFill>
                        </a:rPr>
                        <a:t>Avklares i forprosjekt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INFORMERES: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dirty="0" smtClean="0">
                          <a:solidFill>
                            <a:schemeClr val="tx1"/>
                          </a:solidFill>
                        </a:rPr>
                        <a:t>Avklares i forprosjekt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59624" y="697688"/>
            <a:ext cx="11912368" cy="401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2000" dirty="0">
                <a:solidFill>
                  <a:schemeClr val="accent5">
                    <a:lumMod val="50000"/>
                  </a:schemeClr>
                </a:solidFill>
              </a:rPr>
              <a:t>Etablere samordnet registrering av </a:t>
            </a:r>
            <a:r>
              <a:rPr lang="nb-NO" sz="2000" dirty="0" smtClean="0">
                <a:solidFill>
                  <a:schemeClr val="accent5">
                    <a:lumMod val="50000"/>
                  </a:schemeClr>
                </a:solidFill>
              </a:rPr>
              <a:t>arbeidssøkere </a:t>
            </a:r>
            <a:r>
              <a:rPr lang="nb-NO" sz="2000" dirty="0">
                <a:solidFill>
                  <a:schemeClr val="accent5">
                    <a:lumMod val="50000"/>
                  </a:schemeClr>
                </a:solidFill>
              </a:rPr>
              <a:t>på tvers av </a:t>
            </a:r>
            <a:r>
              <a:rPr lang="nb-NO" sz="2000" dirty="0" smtClean="0">
                <a:solidFill>
                  <a:schemeClr val="accent5">
                    <a:lumMod val="50000"/>
                  </a:schemeClr>
                </a:solidFill>
              </a:rPr>
              <a:t>Politiet/UDI, Skatteetaten </a:t>
            </a:r>
            <a:r>
              <a:rPr lang="nb-NO" sz="2000" dirty="0">
                <a:solidFill>
                  <a:schemeClr val="accent5">
                    <a:lumMod val="50000"/>
                  </a:schemeClr>
                </a:solidFill>
              </a:rPr>
              <a:t>og NAV </a:t>
            </a:r>
          </a:p>
        </p:txBody>
      </p:sp>
      <p:sp>
        <p:nvSpPr>
          <p:cNvPr id="6" name="Rectangle 5"/>
          <p:cNvSpPr/>
          <p:nvPr/>
        </p:nvSpPr>
        <p:spPr>
          <a:xfrm>
            <a:off x="245533" y="1659468"/>
            <a:ext cx="7264400" cy="242146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b-NO" sz="1600" b="1" dirty="0" smtClean="0">
                <a:solidFill>
                  <a:schemeClr val="tx1"/>
                </a:solidFill>
              </a:rPr>
              <a:t>BESKRIVELSE</a:t>
            </a:r>
          </a:p>
          <a:p>
            <a:r>
              <a:rPr lang="nb-NO" sz="1400" dirty="0">
                <a:solidFill>
                  <a:schemeClr val="tx1"/>
                </a:solidFill>
              </a:rPr>
              <a:t>Det bør etableres en samordnet registrering av arbeidssøkere på tvers av Politiet, Skatteetaten og NAV</a:t>
            </a:r>
            <a:r>
              <a:rPr lang="nb-NO" sz="1400" dirty="0" smtClean="0">
                <a:solidFill>
                  <a:schemeClr val="tx1"/>
                </a:solidFill>
              </a:rPr>
              <a:t>.</a:t>
            </a:r>
          </a:p>
          <a:p>
            <a:endParaRPr lang="nb-NO" sz="1400" dirty="0" smtClean="0">
              <a:solidFill>
                <a:schemeClr val="tx1"/>
              </a:solidFill>
            </a:endParaRPr>
          </a:p>
          <a:p>
            <a:r>
              <a:rPr lang="nb-NO" sz="1400" dirty="0" smtClean="0">
                <a:solidFill>
                  <a:schemeClr val="tx1"/>
                </a:solidFill>
              </a:rPr>
              <a:t>Formålet med </a:t>
            </a:r>
            <a:r>
              <a:rPr lang="nb-NO" sz="1400" dirty="0">
                <a:solidFill>
                  <a:schemeClr val="tx1"/>
                </a:solidFill>
              </a:rPr>
              <a:t>tiltaket er å gjøre registreringsprosessen enkel og effektiv for </a:t>
            </a:r>
            <a:r>
              <a:rPr lang="nb-NO" sz="1400" dirty="0" smtClean="0">
                <a:solidFill>
                  <a:schemeClr val="tx1"/>
                </a:solidFill>
              </a:rPr>
              <a:t>arbeidsinnvandrer </a:t>
            </a:r>
            <a:r>
              <a:rPr lang="nb-NO" sz="1400" dirty="0">
                <a:solidFill>
                  <a:schemeClr val="tx1"/>
                </a:solidFill>
              </a:rPr>
              <a:t>og offentlige etater.</a:t>
            </a:r>
          </a:p>
          <a:p>
            <a:endParaRPr lang="nb-NO" sz="1400" dirty="0">
              <a:solidFill>
                <a:schemeClr val="tx1"/>
              </a:solidFill>
            </a:endParaRPr>
          </a:p>
          <a:p>
            <a:r>
              <a:rPr lang="nb-NO" sz="1400" dirty="0" smtClean="0">
                <a:solidFill>
                  <a:schemeClr val="tx1"/>
                </a:solidFill>
              </a:rPr>
              <a:t>Det anbefales å etablere et forprosjekt for å </a:t>
            </a:r>
            <a:r>
              <a:rPr lang="nb-NO" sz="1400" dirty="0">
                <a:solidFill>
                  <a:schemeClr val="tx1"/>
                </a:solidFill>
              </a:rPr>
              <a:t>utrede og detaljere alternative konsepter for registreringsprosessen, avklare organisering og finansiering for </a:t>
            </a:r>
            <a:r>
              <a:rPr lang="nb-NO" sz="1400" dirty="0" smtClean="0">
                <a:solidFill>
                  <a:schemeClr val="tx1"/>
                </a:solidFill>
              </a:rPr>
              <a:t>tiltaket. Forprosjektet bør ta utgangspunkt i målbildet skissert i denne rapporten (se side 57-60).</a:t>
            </a:r>
          </a:p>
          <a:p>
            <a:endParaRPr lang="nb-NO" sz="1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99399" y="1659469"/>
            <a:ext cx="3894667" cy="242146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5533" y="4299857"/>
            <a:ext cx="7264400" cy="234042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b-NO" sz="1600" b="1" dirty="0" smtClean="0">
                <a:solidFill>
                  <a:schemeClr val="tx1"/>
                </a:solidFill>
              </a:rPr>
              <a:t>GEVINST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Økt andel arbeidssøkere som registrerer seg hos offentlige etater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>
                <a:solidFill>
                  <a:schemeClr val="tx1"/>
                </a:solidFill>
              </a:rPr>
              <a:t>Enklere og mer effektiv prosess for arbeidsinnvandrer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Spart tid for offentlige etater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Færre </a:t>
            </a:r>
            <a:r>
              <a:rPr lang="nb-NO" sz="1400" dirty="0">
                <a:solidFill>
                  <a:schemeClr val="tx1"/>
                </a:solidFill>
              </a:rPr>
              <a:t>feil i registreringsprosessen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Økt kvalitet på data om arbeidsinnvandrere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Redusert sannsynlighet for ubevisste lovbrudd fra arbeidsinnvandrerens side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Økt samarbeid mellom Skatteetaten, Politiet og NAV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1400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917071" y="4524543"/>
            <a:ext cx="0" cy="1908000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963069" y="5506063"/>
            <a:ext cx="1908000" cy="0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147743" y="4298064"/>
            <a:ext cx="1538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000" dirty="0" smtClean="0"/>
              <a:t>Enkel å gjennomføre</a:t>
            </a:r>
            <a:endParaRPr lang="nb-NO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9147744" y="6394065"/>
            <a:ext cx="1538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000" dirty="0" smtClean="0"/>
              <a:t>Vanskelig å gjennomføre</a:t>
            </a:r>
            <a:endParaRPr lang="nb-NO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8151802" y="5382952"/>
            <a:ext cx="8685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b-NO" sz="1000" dirty="0" smtClean="0"/>
              <a:t>Liten gevinst</a:t>
            </a:r>
            <a:endParaRPr lang="nb-NO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10771866" y="5382952"/>
            <a:ext cx="8685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b-NO" sz="1000" dirty="0" smtClean="0"/>
              <a:t>Stor gevinst</a:t>
            </a:r>
            <a:endParaRPr lang="nb-NO" sz="10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-10357" y="-1"/>
            <a:ext cx="5345837" cy="288000"/>
            <a:chOff x="6367481" y="314017"/>
            <a:chExt cx="5824519" cy="252000"/>
          </a:xfrm>
        </p:grpSpPr>
        <p:sp>
          <p:nvSpPr>
            <p:cNvPr id="21" name="Rectangle 20"/>
            <p:cNvSpPr/>
            <p:nvPr/>
          </p:nvSpPr>
          <p:spPr>
            <a:xfrm>
              <a:off x="6367481" y="314017"/>
              <a:ext cx="1922235" cy="25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>
                  <a:solidFill>
                    <a:schemeClr val="bg1"/>
                  </a:solidFill>
                </a:rPr>
                <a:t>Kort sikt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318623" y="314017"/>
              <a:ext cx="1922235" cy="25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 smtClean="0">
                  <a:solidFill>
                    <a:schemeClr val="bg1"/>
                  </a:solidFill>
                </a:rPr>
                <a:t>Mellomlang </a:t>
              </a:r>
              <a:r>
                <a:rPr lang="nb-NO" sz="1400" dirty="0">
                  <a:solidFill>
                    <a:schemeClr val="bg1"/>
                  </a:solidFill>
                </a:rPr>
                <a:t>sikt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0269765" y="314017"/>
              <a:ext cx="1922235" cy="252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>
                  <a:solidFill>
                    <a:schemeClr val="bg1"/>
                  </a:solidFill>
                </a:rPr>
                <a:t>Lang sikt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80</a:t>
            </a:fld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0586720" y="6106160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6735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144839" y="1793173"/>
            <a:ext cx="2517570" cy="251757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869884" y="1793173"/>
            <a:ext cx="2517570" cy="251757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594930" y="1793173"/>
            <a:ext cx="2517570" cy="251757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69926" y="2572905"/>
            <a:ext cx="1667396" cy="1483838"/>
          </a:xfrm>
          <a:prstGeom prst="rect">
            <a:avLst/>
          </a:prstGeom>
        </p:spPr>
        <p:txBody>
          <a:bodyPr/>
          <a:lstStyle>
            <a:defPPr>
              <a:defRPr lang="nb-NO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800">
                <a:solidFill>
                  <a:schemeClr val="bg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nb-NO" dirty="0"/>
              <a:t>Felles </a:t>
            </a:r>
          </a:p>
          <a:p>
            <a:r>
              <a:rPr lang="nb-NO" dirty="0"/>
              <a:t>nettside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115071" y="2572905"/>
            <a:ext cx="2106418" cy="756354"/>
          </a:xfrm>
          <a:prstGeom prst="rect">
            <a:avLst/>
          </a:prstGeom>
        </p:spPr>
        <p:txBody>
          <a:bodyPr/>
          <a:lstStyle>
            <a:defPPr>
              <a:defRPr lang="nb-NO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800">
                <a:solidFill>
                  <a:schemeClr val="bg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nb-NO" dirty="0"/>
              <a:t>Samordnet registrering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956010" y="2572905"/>
            <a:ext cx="1795410" cy="13127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2800" dirty="0" smtClean="0">
                <a:latin typeface="Calibri" charset="0"/>
                <a:ea typeface="Calibri" charset="0"/>
                <a:cs typeface="Calibri" charset="0"/>
              </a:rPr>
              <a:t>Lovkrav til banker</a:t>
            </a:r>
            <a:endParaRPr lang="nb-NO" sz="2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56084" y="550079"/>
            <a:ext cx="61452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sz="2800" dirty="0" smtClean="0">
                <a:solidFill>
                  <a:srgbClr val="002060"/>
                </a:solidFill>
              </a:rPr>
              <a:t>Løsningsforslag for lovgivning til bankene</a:t>
            </a:r>
            <a:endParaRPr lang="nb-NO" sz="2800" dirty="0">
              <a:solidFill>
                <a:srgbClr val="00206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0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8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12" name="think-cell Slide" r:id="rId4" imgW="530" imgH="528" progId="TCLayout.ActiveDocument.1">
                  <p:embed/>
                </p:oleObj>
              </mc:Choice>
              <mc:Fallback>
                <p:oleObj name="think-cell Slide" r:id="rId4" imgW="530" imgH="52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860042"/>
              </p:ext>
            </p:extLst>
          </p:nvPr>
        </p:nvGraphicFramePr>
        <p:xfrm>
          <a:off x="7899400" y="1659466"/>
          <a:ext cx="3835400" cy="276098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016760"/>
                <a:gridCol w="1818640"/>
              </a:tblGrid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HOVEDANSVARLIG:</a:t>
                      </a:r>
                    </a:p>
                    <a:p>
                      <a:r>
                        <a:rPr lang="nb-NO" sz="1400" b="0" dirty="0" smtClean="0"/>
                        <a:t>(for å løfte</a:t>
                      </a:r>
                      <a:r>
                        <a:rPr lang="nb-NO" sz="1400" b="0" baseline="0" dirty="0" smtClean="0"/>
                        <a:t> opp behovet)</a:t>
                      </a:r>
                      <a:r>
                        <a:rPr lang="nb-NO" sz="1400" b="0" dirty="0" smtClean="0"/>
                        <a:t> </a:t>
                      </a:r>
                      <a:endParaRPr lang="nb-NO" sz="14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dirty="0" smtClean="0">
                          <a:solidFill>
                            <a:srgbClr val="FF0000"/>
                          </a:solidFill>
                        </a:rPr>
                        <a:t>Problemet</a:t>
                      </a:r>
                      <a:r>
                        <a:rPr lang="nb-NO" sz="1400" b="0" baseline="0" dirty="0" smtClean="0">
                          <a:solidFill>
                            <a:srgbClr val="FF0000"/>
                          </a:solidFill>
                        </a:rPr>
                        <a:t> ligger utenfor det deltakende etaters myndighetsområde</a:t>
                      </a:r>
                      <a:endParaRPr lang="nb-NO" sz="1400" b="0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UTFØRER: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dirty="0" smtClean="0">
                          <a:solidFill>
                            <a:schemeClr val="tx1"/>
                          </a:solidFill>
                        </a:rPr>
                        <a:t>Finansdepartementet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r>
                        <a:rPr lang="nb-NO" sz="1400" b="1" dirty="0" smtClean="0"/>
                        <a:t>KONSULTERES: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dirty="0" smtClean="0">
                          <a:solidFill>
                            <a:schemeClr val="tx1"/>
                          </a:solidFill>
                        </a:rPr>
                        <a:t>NAV, UDI,</a:t>
                      </a:r>
                      <a:r>
                        <a:rPr lang="nb-NO" sz="1400" b="0" baseline="0" dirty="0" smtClean="0">
                          <a:solidFill>
                            <a:schemeClr val="tx1"/>
                          </a:solidFill>
                        </a:rPr>
                        <a:t> Politiet, </a:t>
                      </a:r>
                      <a:r>
                        <a:rPr lang="nb-NO" sz="1400" b="0" baseline="0" dirty="0" err="1" smtClean="0">
                          <a:solidFill>
                            <a:schemeClr val="tx1"/>
                          </a:solidFill>
                        </a:rPr>
                        <a:t>IMDi</a:t>
                      </a:r>
                      <a:endParaRPr lang="nb-NO" sz="1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367">
                <a:tc>
                  <a:txBody>
                    <a:bodyPr/>
                    <a:lstStyle/>
                    <a:p>
                      <a:endParaRPr lang="nb-NO" sz="1400" b="1" dirty="0" smtClean="0"/>
                    </a:p>
                    <a:p>
                      <a:r>
                        <a:rPr lang="nb-NO" sz="1400" b="1" dirty="0" smtClean="0"/>
                        <a:t>INFORMERES</a:t>
                      </a:r>
                      <a:r>
                        <a:rPr lang="nb-NO" sz="1400" b="1" dirty="0" smtClean="0"/>
                        <a:t>:</a:t>
                      </a:r>
                      <a:endParaRPr lang="nb-NO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nb-NO" sz="14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nb-NO" sz="1400" b="0" dirty="0" smtClean="0">
                          <a:solidFill>
                            <a:schemeClr val="tx1"/>
                          </a:solidFill>
                        </a:rPr>
                        <a:t>Banker</a:t>
                      </a:r>
                      <a:endParaRPr lang="nb-NO" sz="1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59624" y="697688"/>
            <a:ext cx="11912368" cy="401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2000" dirty="0">
                <a:solidFill>
                  <a:srgbClr val="002060"/>
                </a:solidFill>
              </a:rPr>
              <a:t>Gi tydelige føringer til banker </a:t>
            </a:r>
            <a:r>
              <a:rPr lang="nb-NO" sz="2000" dirty="0" smtClean="0">
                <a:solidFill>
                  <a:srgbClr val="002060"/>
                </a:solidFill>
              </a:rPr>
              <a:t>om åpning </a:t>
            </a:r>
            <a:r>
              <a:rPr lang="nb-NO" sz="2000" dirty="0">
                <a:solidFill>
                  <a:srgbClr val="002060"/>
                </a:solidFill>
              </a:rPr>
              <a:t>av bankkonto med D-nummer </a:t>
            </a:r>
            <a:endParaRPr lang="nb-NO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5533" y="1659468"/>
            <a:ext cx="7264400" cy="242146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b-NO" sz="1600" b="1" dirty="0" smtClean="0">
                <a:solidFill>
                  <a:schemeClr val="tx1"/>
                </a:solidFill>
              </a:rPr>
              <a:t>BESKRIVELSE</a:t>
            </a:r>
          </a:p>
          <a:p>
            <a:r>
              <a:rPr lang="nb-NO" sz="1400" dirty="0" smtClean="0">
                <a:solidFill>
                  <a:schemeClr val="tx1"/>
                </a:solidFill>
              </a:rPr>
              <a:t>Det er behov for å endre regelverket, slik at bankene får tydelige retningslinjer for hvem som har rett til bankkonto i Norge, og i hvilke situasjoner avslag kan gis. </a:t>
            </a:r>
          </a:p>
          <a:p>
            <a:endParaRPr lang="nb-NO" sz="1400" dirty="0">
              <a:solidFill>
                <a:schemeClr val="tx1"/>
              </a:solidFill>
            </a:endParaRPr>
          </a:p>
          <a:p>
            <a:r>
              <a:rPr lang="nb-NO" sz="1400" dirty="0" smtClean="0">
                <a:solidFill>
                  <a:schemeClr val="tx1"/>
                </a:solidFill>
              </a:rPr>
              <a:t>Formålet med tiltaket </a:t>
            </a:r>
            <a:r>
              <a:rPr lang="nb-NO" sz="1400" dirty="0">
                <a:solidFill>
                  <a:schemeClr val="tx1"/>
                </a:solidFill>
              </a:rPr>
              <a:t>er </a:t>
            </a:r>
            <a:r>
              <a:rPr lang="nb-NO" sz="1400" dirty="0" smtClean="0">
                <a:solidFill>
                  <a:schemeClr val="tx1"/>
                </a:solidFill>
              </a:rPr>
              <a:t>å sikre </a:t>
            </a:r>
            <a:r>
              <a:rPr lang="nb-NO" sz="1400" dirty="0">
                <a:solidFill>
                  <a:schemeClr val="tx1"/>
                </a:solidFill>
              </a:rPr>
              <a:t>at arbeidsinnvandrere har mulighet til å åpne bankkonto med D-nummer.</a:t>
            </a:r>
          </a:p>
          <a:p>
            <a:endParaRPr lang="nb-NO" sz="1400" dirty="0">
              <a:solidFill>
                <a:schemeClr val="tx1"/>
              </a:solidFill>
            </a:endParaRPr>
          </a:p>
          <a:p>
            <a:r>
              <a:rPr lang="nb-NO" sz="1400" dirty="0" smtClean="0">
                <a:solidFill>
                  <a:schemeClr val="tx1"/>
                </a:solidFill>
              </a:rPr>
              <a:t>Dette </a:t>
            </a:r>
            <a:r>
              <a:rPr lang="nb-NO" sz="1400" dirty="0">
                <a:solidFill>
                  <a:schemeClr val="tx1"/>
                </a:solidFill>
              </a:rPr>
              <a:t>prosjektet </a:t>
            </a:r>
            <a:r>
              <a:rPr lang="nb-NO" sz="1400" dirty="0" smtClean="0">
                <a:solidFill>
                  <a:schemeClr val="tx1"/>
                </a:solidFill>
              </a:rPr>
              <a:t>har skissert behovet for endringer i lovverket – se påfølgende </a:t>
            </a:r>
            <a:r>
              <a:rPr lang="nb-NO" sz="1400" dirty="0">
                <a:solidFill>
                  <a:schemeClr val="tx1"/>
                </a:solidFill>
              </a:rPr>
              <a:t>sider</a:t>
            </a:r>
            <a:r>
              <a:rPr lang="nb-NO" sz="1400" dirty="0" smtClean="0">
                <a:solidFill>
                  <a:schemeClr val="tx1"/>
                </a:solidFill>
              </a:rPr>
              <a:t>. Behovet må løftes opp til Finansdepartementet og utredes videre.</a:t>
            </a:r>
            <a:endParaRPr lang="nb-NO" sz="1400" dirty="0">
              <a:solidFill>
                <a:schemeClr val="tx1"/>
              </a:solidFill>
            </a:endParaRPr>
          </a:p>
          <a:p>
            <a:endParaRPr lang="nb-NO" sz="14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1400" dirty="0" smtClean="0">
              <a:solidFill>
                <a:schemeClr val="tx1"/>
              </a:solidFill>
            </a:endParaRPr>
          </a:p>
          <a:p>
            <a:endParaRPr lang="nb-NO" sz="1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99399" y="1659469"/>
            <a:ext cx="3894667" cy="242146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5533" y="4299857"/>
            <a:ext cx="7264400" cy="234042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b-NO" sz="1600" b="1" dirty="0" smtClean="0">
                <a:solidFill>
                  <a:schemeClr val="tx1"/>
                </a:solidFill>
              </a:rPr>
              <a:t>GEVINST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Unngått diskriminering av arbeidsinnvandrere ved opprettelse av bankkonto</a:t>
            </a:r>
            <a:endParaRPr lang="nb-NO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Redusert sannsynlighet for at arbeidsinnvandrere blir utnyttet eller lurt av personer som tilbyr tilgang til sine kontoer eller støtte til opprettelse av konto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Arbeidsinnvandrere kan bli raskere selvstendig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Arbeidsinnvandrere slipper gebyr for bruk av utenlandsk konto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Mulighet for arbeidsinnvandrer til å leie bolig tidligere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400" dirty="0" smtClean="0">
                <a:solidFill>
                  <a:schemeClr val="tx1"/>
                </a:solidFill>
              </a:rPr>
              <a:t>Økt kontroll over pengestrømmer og redusert sannsynlighet for økonomisk kriminalitet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1400" dirty="0" smtClean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917071" y="4524543"/>
            <a:ext cx="0" cy="1908000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963069" y="5506063"/>
            <a:ext cx="1908000" cy="0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147743" y="4298064"/>
            <a:ext cx="1538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000" dirty="0" smtClean="0"/>
              <a:t>Enkel å gjennomføre</a:t>
            </a:r>
            <a:endParaRPr lang="nb-NO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9147744" y="6394065"/>
            <a:ext cx="1538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000" dirty="0" smtClean="0"/>
              <a:t>Vanskelig å gjennomføre</a:t>
            </a:r>
            <a:endParaRPr lang="nb-NO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8151802" y="5382952"/>
            <a:ext cx="8685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b-NO" sz="1000" dirty="0" smtClean="0"/>
              <a:t>Liten gevinst</a:t>
            </a:r>
            <a:endParaRPr lang="nb-NO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10771866" y="5382952"/>
            <a:ext cx="8685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b-NO" sz="1000" dirty="0" smtClean="0"/>
              <a:t>Stor gevinst</a:t>
            </a:r>
            <a:endParaRPr lang="nb-NO" sz="10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-10357" y="-1"/>
            <a:ext cx="5345837" cy="288000"/>
            <a:chOff x="6367481" y="314017"/>
            <a:chExt cx="5824519" cy="252000"/>
          </a:xfrm>
        </p:grpSpPr>
        <p:sp>
          <p:nvSpPr>
            <p:cNvPr id="21" name="Rectangle 20"/>
            <p:cNvSpPr/>
            <p:nvPr/>
          </p:nvSpPr>
          <p:spPr>
            <a:xfrm>
              <a:off x="6367481" y="314017"/>
              <a:ext cx="1922235" cy="25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>
                  <a:solidFill>
                    <a:schemeClr val="bg1"/>
                  </a:solidFill>
                </a:rPr>
                <a:t>Kort sikt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318623" y="314017"/>
              <a:ext cx="1922235" cy="25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 smtClean="0">
                  <a:solidFill>
                    <a:schemeClr val="bg1"/>
                  </a:solidFill>
                </a:rPr>
                <a:t>Mellomlang </a:t>
              </a:r>
              <a:r>
                <a:rPr lang="nb-NO" sz="1400" dirty="0">
                  <a:solidFill>
                    <a:schemeClr val="bg1"/>
                  </a:solidFill>
                </a:rPr>
                <a:t>sikt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0269765" y="314017"/>
              <a:ext cx="1922235" cy="252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400" dirty="0">
                  <a:solidFill>
                    <a:schemeClr val="bg1"/>
                  </a:solidFill>
                </a:rPr>
                <a:t>Lang sikt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82</a:t>
            </a:fld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0586720" y="6106160"/>
            <a:ext cx="144000" cy="14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4665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97839" y="1411714"/>
            <a:ext cx="7599681" cy="5309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nb-NO" sz="1200" b="1" dirty="0" smtClean="0"/>
              <a:t>Lovendringene bør sikte mot å: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b-NO" sz="1200" dirty="0" smtClean="0"/>
              <a:t>Tydeliggjøre krav </a:t>
            </a:r>
            <a:r>
              <a:rPr lang="nb-NO" sz="1200" dirty="0"/>
              <a:t>som bankene kan stille til personer med D-nummer som ønsker å opprette en bankkonto </a:t>
            </a:r>
            <a:r>
              <a:rPr lang="nb-NO" sz="1200" dirty="0" smtClean="0"/>
              <a:t>(begrense </a:t>
            </a:r>
            <a:r>
              <a:rPr lang="nb-NO" sz="1200" dirty="0"/>
              <a:t>rom for forskjellige tolkninger</a:t>
            </a:r>
            <a:r>
              <a:rPr lang="nb-NO" sz="1200" dirty="0" smtClean="0"/>
              <a:t>)</a:t>
            </a:r>
            <a:endParaRPr lang="nb-NO" sz="12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b-NO" sz="1200" dirty="0"/>
              <a:t>Sikre at bankene dokumenterer at de har tilstrekkelig grunnlag for å gi avslag på å opprette </a:t>
            </a:r>
            <a:r>
              <a:rPr lang="nb-NO" sz="1200" dirty="0" smtClean="0"/>
              <a:t>bankkonto</a:t>
            </a:r>
            <a:endParaRPr lang="nb-NO" sz="12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b-NO" sz="1200" dirty="0"/>
              <a:t>Sikre at arbeidsinnvandrere får god informasjon om sine klagemuligheter ved avslag om opprettelse av </a:t>
            </a:r>
            <a:r>
              <a:rPr lang="nb-NO" sz="1200" dirty="0" smtClean="0"/>
              <a:t>bankkonto</a:t>
            </a:r>
            <a:endParaRPr lang="nb-NO" sz="12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nb-NO" sz="1200" b="1" dirty="0" smtClean="0"/>
          </a:p>
          <a:p>
            <a:pPr>
              <a:spcBef>
                <a:spcPts val="600"/>
              </a:spcBef>
            </a:pPr>
            <a:r>
              <a:rPr lang="nb-NO" sz="1200" b="1" dirty="0" smtClean="0"/>
              <a:t>Lover og forskrifter som blir berørt:</a:t>
            </a:r>
          </a:p>
          <a:p>
            <a:pPr>
              <a:spcBef>
                <a:spcPts val="600"/>
              </a:spcBef>
            </a:pPr>
            <a:r>
              <a:rPr lang="nb-NO" sz="1200" b="1" i="1" dirty="0" smtClean="0"/>
              <a:t>Finansavtaleloven med forskrifter</a:t>
            </a:r>
            <a:r>
              <a:rPr lang="nb-NO" sz="1200" i="1" dirty="0" smtClean="0"/>
              <a:t>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b-NO" sz="1200" dirty="0"/>
              <a:t>Vurdere behov for å </a:t>
            </a:r>
            <a:r>
              <a:rPr lang="nb-NO" sz="1200" dirty="0" smtClean="0"/>
              <a:t>konkretisere i ytterligere grad hva </a:t>
            </a:r>
            <a:r>
              <a:rPr lang="nb-NO" sz="1200" dirty="0"/>
              <a:t>som er en saklig grunn for </a:t>
            </a:r>
            <a:r>
              <a:rPr lang="nb-NO" sz="1200" dirty="0" smtClean="0"/>
              <a:t>å avslå opprettelse av bankkonto</a:t>
            </a:r>
            <a:endParaRPr lang="nb-NO" sz="12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b-NO" sz="1200" dirty="0" smtClean="0"/>
              <a:t>Vurdere behov for å stille krav til bankene om skriftlig begrunnelse på avslag med informasjon om </a:t>
            </a:r>
            <a:r>
              <a:rPr lang="nb-NO" sz="1200" dirty="0"/>
              <a:t>klagemuligheter til </a:t>
            </a:r>
            <a:r>
              <a:rPr lang="nb-NO" sz="1200" dirty="0" smtClean="0"/>
              <a:t>søkere</a:t>
            </a:r>
            <a:endParaRPr lang="nb-NO" sz="1200" dirty="0"/>
          </a:p>
          <a:p>
            <a:pPr>
              <a:spcBef>
                <a:spcPts val="600"/>
              </a:spcBef>
            </a:pPr>
            <a:r>
              <a:rPr lang="nb-NO" sz="1200" b="1" i="1" dirty="0" smtClean="0"/>
              <a:t>Hvitvaskingsloven med forskrifter</a:t>
            </a:r>
            <a:endParaRPr lang="nb-NO" sz="1200" i="1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b-NO" sz="1200" dirty="0"/>
              <a:t>Vurdere behov for å konkretisere hva som er gyldig formål og tilsiktede art for bankkonto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b-NO" sz="1200" dirty="0"/>
              <a:t>Vurdere behov for å konkretisere hva som er tilstrekkelig grunnlag for mistanke om hvitvasking og økonomisk kriminalitet ved opprettelse av bankkonto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b-NO" sz="1200" dirty="0"/>
              <a:t>Vurdere behov for å fastsette hvorvidt personer med D-nummer skal behandles ulikt fra personer med fødselsnummer ved opprettelse av </a:t>
            </a:r>
            <a:r>
              <a:rPr lang="nb-NO" sz="1200" dirty="0" smtClean="0"/>
              <a:t>bankkonto</a:t>
            </a:r>
          </a:p>
          <a:p>
            <a:pPr>
              <a:spcBef>
                <a:spcPts val="600"/>
              </a:spcBef>
            </a:pPr>
            <a:r>
              <a:rPr lang="nb-NO" sz="1200" b="1" i="1" dirty="0" smtClean="0"/>
              <a:t>Nye forskrifter</a:t>
            </a:r>
            <a:endParaRPr lang="nb-NO" sz="1200" i="1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b-NO" sz="1200" dirty="0"/>
              <a:t>Vurdere behov for </a:t>
            </a:r>
            <a:r>
              <a:rPr lang="nb-NO" sz="1200" dirty="0" smtClean="0"/>
              <a:t>nye forskrifter som kan forbedre tilgang til banktjenester for personer med D-nummer. Det kan for eksempel utarbeides en ny forskrift med hjemmel i finansavtaleloven for håndtering av kunder med midlertidig opphold i Norge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nb-NO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497840" y="686554"/>
            <a:ext cx="8503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dirty="0" smtClean="0">
                <a:solidFill>
                  <a:srgbClr val="002060"/>
                </a:solidFill>
              </a:rPr>
              <a:t>Behov for endringer i lovkrav til bankene</a:t>
            </a:r>
          </a:p>
          <a:p>
            <a:endParaRPr lang="nb-NO" sz="2800" dirty="0">
              <a:solidFill>
                <a:srgbClr val="002060"/>
              </a:solidFill>
            </a:endParaRPr>
          </a:p>
        </p:txBody>
      </p:sp>
      <p:pic>
        <p:nvPicPr>
          <p:cNvPr id="166914" name="Picture 2" descr="Image result for norsk lovve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025" y="1697952"/>
            <a:ext cx="2200848" cy="307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83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0033000" y="3806419"/>
            <a:ext cx="1815040" cy="2300023"/>
            <a:chOff x="9456073" y="87218"/>
            <a:chExt cx="2549447" cy="3106885"/>
          </a:xfrm>
        </p:grpSpPr>
        <p:sp>
          <p:nvSpPr>
            <p:cNvPr id="6" name="Rectangle 5"/>
            <p:cNvSpPr/>
            <p:nvPr/>
          </p:nvSpPr>
          <p:spPr>
            <a:xfrm>
              <a:off x="9456073" y="87218"/>
              <a:ext cx="2549447" cy="3106885"/>
            </a:xfrm>
            <a:prstGeom prst="rect">
              <a:avLst/>
            </a:prstGeom>
            <a:solidFill>
              <a:srgbClr val="F0F4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0235" y="622451"/>
              <a:ext cx="2265172" cy="222064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9736029" y="349492"/>
              <a:ext cx="18735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600" dirty="0" smtClean="0"/>
                <a:t>Kravliste:</a:t>
              </a:r>
              <a:endParaRPr lang="nb-NO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98134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84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16524" y="217655"/>
            <a:ext cx="11630067" cy="775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2200" b="1" dirty="0" smtClean="0">
                <a:solidFill>
                  <a:schemeClr val="accent5">
                    <a:lumMod val="50000"/>
                  </a:schemeClr>
                </a:solidFill>
              </a:rPr>
              <a:t>INNHOLD:</a:t>
            </a:r>
            <a:endParaRPr lang="nb-NO" sz="2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80720" y="992906"/>
            <a:ext cx="8782876" cy="540000"/>
            <a:chOff x="680720" y="992906"/>
            <a:chExt cx="8433677" cy="540000"/>
          </a:xfrm>
        </p:grpSpPr>
        <p:sp>
          <p:nvSpPr>
            <p:cNvPr id="6" name="Oval 5"/>
            <p:cNvSpPr/>
            <p:nvPr/>
          </p:nvSpPr>
          <p:spPr>
            <a:xfrm>
              <a:off x="680720" y="992906"/>
              <a:ext cx="540000" cy="54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396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>
                      <a:lumMod val="75000"/>
                    </a:schemeClr>
                  </a:solidFill>
                </a:rPr>
                <a:t>1</a:t>
              </a:r>
              <a:endParaRPr 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392550" y="1078240"/>
              <a:ext cx="772184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nb-NO" dirty="0" smtClean="0">
                  <a:solidFill>
                    <a:schemeClr val="bg1">
                      <a:lumMod val="75000"/>
                    </a:schemeClr>
                  </a:solidFill>
                </a:rPr>
                <a:t>Sammendrag……………………………………………………………………………………………….side 03  </a:t>
              </a:r>
              <a:endParaRPr lang="nb-NO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80720" y="1886813"/>
            <a:ext cx="8889408" cy="540000"/>
            <a:chOff x="680720" y="992906"/>
            <a:chExt cx="8474711" cy="540000"/>
          </a:xfrm>
        </p:grpSpPr>
        <p:sp>
          <p:nvSpPr>
            <p:cNvPr id="11" name="Oval 10"/>
            <p:cNvSpPr/>
            <p:nvPr/>
          </p:nvSpPr>
          <p:spPr>
            <a:xfrm>
              <a:off x="680720" y="992906"/>
              <a:ext cx="540000" cy="54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396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>
                      <a:lumMod val="75000"/>
                    </a:schemeClr>
                  </a:solidFill>
                </a:rPr>
                <a:t>2</a:t>
              </a:r>
              <a:endParaRPr 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92550" y="1078240"/>
              <a:ext cx="77628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nb-NO" dirty="0" smtClean="0">
                  <a:solidFill>
                    <a:schemeClr val="bg1">
                      <a:lumMod val="75000"/>
                    </a:schemeClr>
                  </a:solidFill>
                </a:rPr>
                <a:t>Innledning…………………………………………………………………………………………………..side 05</a:t>
              </a:r>
              <a:endParaRPr lang="nb-NO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80720" y="2780720"/>
            <a:ext cx="8493760" cy="540000"/>
            <a:chOff x="680720" y="992906"/>
            <a:chExt cx="8493760" cy="540000"/>
          </a:xfrm>
        </p:grpSpPr>
        <p:sp>
          <p:nvSpPr>
            <p:cNvPr id="14" name="Oval 13"/>
            <p:cNvSpPr/>
            <p:nvPr/>
          </p:nvSpPr>
          <p:spPr>
            <a:xfrm>
              <a:off x="680720" y="992906"/>
              <a:ext cx="540000" cy="54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396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>
                      <a:lumMod val="75000"/>
                    </a:schemeClr>
                  </a:solidFill>
                </a:rPr>
                <a:t>3</a:t>
              </a:r>
              <a:endParaRPr 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392550" y="1078240"/>
              <a:ext cx="778193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nb-NO" dirty="0" smtClean="0">
                  <a:solidFill>
                    <a:schemeClr val="bg1">
                      <a:lumMod val="75000"/>
                    </a:schemeClr>
                  </a:solidFill>
                </a:rPr>
                <a:t>Innsikt i dagens utfordringer og behov……………………………………………………….side 08</a:t>
              </a:r>
              <a:endParaRPr lang="nb-NO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80720" y="3674627"/>
            <a:ext cx="8493760" cy="540000"/>
            <a:chOff x="680720" y="992906"/>
            <a:chExt cx="8097520" cy="540000"/>
          </a:xfrm>
        </p:grpSpPr>
        <p:sp>
          <p:nvSpPr>
            <p:cNvPr id="17" name="Oval 16"/>
            <p:cNvSpPr/>
            <p:nvPr/>
          </p:nvSpPr>
          <p:spPr>
            <a:xfrm>
              <a:off x="680720" y="992906"/>
              <a:ext cx="540000" cy="54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396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>
                      <a:lumMod val="75000"/>
                    </a:schemeClr>
                  </a:solidFill>
                </a:rPr>
                <a:t>4</a:t>
              </a:r>
              <a:endParaRPr 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392550" y="1078240"/>
              <a:ext cx="738569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nb-NO" dirty="0" smtClean="0">
                  <a:solidFill>
                    <a:schemeClr val="bg1">
                      <a:lumMod val="75000"/>
                    </a:schemeClr>
                  </a:solidFill>
                </a:rPr>
                <a:t>Designprinsipper og </a:t>
              </a:r>
              <a:r>
                <a:rPr lang="nb-NO" dirty="0" err="1" smtClean="0">
                  <a:solidFill>
                    <a:schemeClr val="bg1">
                      <a:lumMod val="75000"/>
                    </a:schemeClr>
                  </a:solidFill>
                </a:rPr>
                <a:t>målbilde</a:t>
              </a:r>
              <a:r>
                <a:rPr lang="nb-NO" dirty="0" smtClean="0">
                  <a:solidFill>
                    <a:schemeClr val="bg1">
                      <a:lumMod val="75000"/>
                    </a:schemeClr>
                  </a:solidFill>
                </a:rPr>
                <a:t>…………………………………………………………………….side 48</a:t>
              </a:r>
              <a:endParaRPr lang="nb-NO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80720" y="4568534"/>
            <a:ext cx="8493760" cy="540000"/>
            <a:chOff x="680720" y="992906"/>
            <a:chExt cx="8493760" cy="540000"/>
          </a:xfrm>
        </p:grpSpPr>
        <p:sp>
          <p:nvSpPr>
            <p:cNvPr id="20" name="Oval 19"/>
            <p:cNvSpPr/>
            <p:nvPr/>
          </p:nvSpPr>
          <p:spPr>
            <a:xfrm>
              <a:off x="680720" y="992906"/>
              <a:ext cx="540000" cy="54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396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>
                      <a:lumMod val="75000"/>
                    </a:schemeClr>
                  </a:solidFill>
                </a:rPr>
                <a:t>5</a:t>
              </a:r>
              <a:endParaRPr 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392550" y="1078240"/>
              <a:ext cx="778193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nb-NO" dirty="0" smtClean="0">
                  <a:solidFill>
                    <a:schemeClr val="bg1">
                      <a:lumMod val="75000"/>
                    </a:schemeClr>
                  </a:solidFill>
                </a:rPr>
                <a:t>Tiltaksforslag………………………………………………………………………………………………side 61</a:t>
              </a:r>
              <a:endParaRPr lang="nb-NO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80720" y="5462441"/>
            <a:ext cx="8493760" cy="540000"/>
            <a:chOff x="680720" y="992906"/>
            <a:chExt cx="8493760" cy="540000"/>
          </a:xfrm>
        </p:grpSpPr>
        <p:sp>
          <p:nvSpPr>
            <p:cNvPr id="23" name="Oval 22"/>
            <p:cNvSpPr/>
            <p:nvPr/>
          </p:nvSpPr>
          <p:spPr>
            <a:xfrm>
              <a:off x="680720" y="992906"/>
              <a:ext cx="540000" cy="54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396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6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392550" y="1078240"/>
              <a:ext cx="778193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nb-NO" dirty="0" smtClean="0"/>
                <a:t>Vedlegg……………………………………………………………………………………………………..side 84</a:t>
              </a:r>
              <a:endParaRPr lang="nb-NO" dirty="0"/>
            </a:p>
          </p:txBody>
        </p:sp>
      </p:grpSp>
    </p:spTree>
    <p:extLst>
      <p:ext uri="{BB962C8B-B14F-4D97-AF65-F5344CB8AC3E}">
        <p14:creationId xmlns:p14="http://schemas.microsoft.com/office/powerpoint/2010/main" val="313862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28600" y="-152400"/>
            <a:ext cx="12661900" cy="7213600"/>
          </a:xfrm>
          <a:prstGeom prst="rect">
            <a:avLst/>
          </a:prstGeom>
          <a:solidFill>
            <a:schemeClr val="accent5">
              <a:lumMod val="20000"/>
              <a:lumOff val="80000"/>
              <a:alpha val="39608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435796" y="2222500"/>
            <a:ext cx="533312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 smtClean="0">
                <a:solidFill>
                  <a:srgbClr val="002060"/>
                </a:solidFill>
              </a:rPr>
              <a:t>VEDLEGG 1</a:t>
            </a:r>
            <a:endParaRPr lang="en-US" sz="8800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60538" y="4038600"/>
            <a:ext cx="1270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002060"/>
                </a:solidFill>
              </a:rPr>
              <a:t>- </a:t>
            </a:r>
            <a:r>
              <a:rPr lang="nb-NO" dirty="0" err="1" smtClean="0">
                <a:solidFill>
                  <a:srgbClr val="002060"/>
                </a:solidFill>
              </a:rPr>
              <a:t>Personas</a:t>
            </a:r>
            <a:r>
              <a:rPr lang="nb-NO" dirty="0" smtClean="0">
                <a:solidFill>
                  <a:srgbClr val="002060"/>
                </a:solidFill>
              </a:rPr>
              <a:t> -</a:t>
            </a:r>
            <a:endParaRPr lang="nb-NO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51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502524" y="2193878"/>
            <a:ext cx="6412354" cy="2886122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1600" dirty="0">
                <a:latin typeface="+mn-lt"/>
              </a:rPr>
              <a:t>Hva er </a:t>
            </a:r>
            <a:r>
              <a:rPr lang="nb-NO" sz="1600" dirty="0" smtClean="0">
                <a:latin typeface="+mn-lt"/>
              </a:rPr>
              <a:t>personas?</a:t>
            </a:r>
            <a:endParaRPr lang="nb-NO" sz="1600" dirty="0">
              <a:latin typeface="+mn-lt"/>
            </a:endParaRPr>
          </a:p>
          <a:p>
            <a:endParaRPr lang="nb-NO" sz="1600" dirty="0">
              <a:latin typeface="+mn-lt"/>
            </a:endParaRPr>
          </a:p>
          <a:p>
            <a:endParaRPr lang="nb-NO" sz="1600" dirty="0">
              <a:latin typeface="+mn-lt"/>
            </a:endParaRPr>
          </a:p>
          <a:p>
            <a:r>
              <a:rPr lang="nb-NO" sz="1600" dirty="0"/>
              <a:t>Personas </a:t>
            </a:r>
            <a:r>
              <a:rPr lang="nb-NO" sz="1600" dirty="0" smtClean="0"/>
              <a:t>representerer </a:t>
            </a:r>
            <a:r>
              <a:rPr lang="nb-NO" sz="1600" dirty="0"/>
              <a:t>tjenestens målgruppe. </a:t>
            </a:r>
            <a:r>
              <a:rPr lang="nb-NO" sz="1600" dirty="0" smtClean="0"/>
              <a:t>En </a:t>
            </a:r>
            <a:r>
              <a:rPr lang="nb-NO" sz="1600" dirty="0" err="1"/>
              <a:t>persona</a:t>
            </a:r>
            <a:r>
              <a:rPr lang="nb-NO" sz="1600" dirty="0"/>
              <a:t> representerer ikke én bestemt person, men er en sammensetning av ulike historier og opplevelser som </a:t>
            </a:r>
            <a:r>
              <a:rPr lang="nb-NO" sz="1600" dirty="0" smtClean="0"/>
              <a:t>ble </a:t>
            </a:r>
            <a:r>
              <a:rPr lang="nb-NO" sz="1600" dirty="0"/>
              <a:t>avdekket i innsiktsarbeidet. </a:t>
            </a:r>
            <a:endParaRPr lang="nb-NO" sz="1600" dirty="0" smtClean="0"/>
          </a:p>
          <a:p>
            <a:endParaRPr lang="nb-NO" sz="1600" dirty="0" smtClean="0"/>
          </a:p>
          <a:p>
            <a:r>
              <a:rPr lang="nb-NO" sz="1600" dirty="0" smtClean="0"/>
              <a:t>Vi </a:t>
            </a:r>
            <a:r>
              <a:rPr lang="nb-NO" sz="1600" dirty="0"/>
              <a:t>bruker personas for å oppsummere det vi har lært på en måte som er enkel å </a:t>
            </a:r>
            <a:r>
              <a:rPr lang="nb-NO" sz="1600" dirty="0" smtClean="0"/>
              <a:t>forstå. Personas skal bidra til å gjøre det enklere å sette seg inn i målgruppens situasjon.</a:t>
            </a:r>
            <a:endParaRPr lang="nb-NO" sz="1600" dirty="0"/>
          </a:p>
          <a:p>
            <a:endParaRPr lang="nb-NO" sz="1600" dirty="0" smtClean="0">
              <a:latin typeface="+mn-lt"/>
            </a:endParaRPr>
          </a:p>
          <a:p>
            <a:r>
              <a:rPr lang="nb-NO" sz="1600" dirty="0" smtClean="0"/>
              <a:t> </a:t>
            </a:r>
            <a:r>
              <a:rPr lang="nb-NO" sz="1600" dirty="0"/>
              <a:t>Vi bruker ikke personas isteden for å gå ut å snakke med virkelige brukere.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17A3-2867-4632-BDF6-533F100CE7B0}" type="slidenum">
              <a:rPr lang="en-US" smtClean="0"/>
              <a:t>86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02524" y="745143"/>
            <a:ext cx="6596776" cy="775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2200" dirty="0" smtClean="0">
                <a:solidFill>
                  <a:schemeClr val="tx1"/>
                </a:solidFill>
              </a:rPr>
              <a:t>PERSONAS</a:t>
            </a:r>
          </a:p>
          <a:p>
            <a:r>
              <a:rPr lang="nb-NO" sz="2000" dirty="0" smtClean="0">
                <a:solidFill>
                  <a:schemeClr val="tx1"/>
                </a:solidFill>
              </a:rPr>
              <a:t>Det er utarbeidet fire personas basert på innsiktsgrunnlaget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9463903" y="1845362"/>
            <a:ext cx="1374037" cy="1374037"/>
            <a:chOff x="1391477" y="881098"/>
            <a:chExt cx="2488760" cy="2488760"/>
          </a:xfrm>
        </p:grpSpPr>
        <p:sp>
          <p:nvSpPr>
            <p:cNvPr id="13" name="Oval 12"/>
            <p:cNvSpPr/>
            <p:nvPr/>
          </p:nvSpPr>
          <p:spPr>
            <a:xfrm>
              <a:off x="1391477" y="881098"/>
              <a:ext cx="2488760" cy="2488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6247" y="925868"/>
              <a:ext cx="2399221" cy="2399221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9440278" y="3378179"/>
            <a:ext cx="1376126" cy="1376126"/>
            <a:chOff x="1391477" y="113718"/>
            <a:chExt cx="2488760" cy="2488760"/>
          </a:xfrm>
        </p:grpSpPr>
        <p:sp>
          <p:nvSpPr>
            <p:cNvPr id="19" name="Oval 18"/>
            <p:cNvSpPr/>
            <p:nvPr/>
          </p:nvSpPr>
          <p:spPr>
            <a:xfrm>
              <a:off x="1391477" y="113718"/>
              <a:ext cx="2488760" cy="2488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9847" y="158076"/>
              <a:ext cx="2397600" cy="2397600"/>
            </a:xfrm>
            <a:prstGeom prst="rect">
              <a:avLst/>
            </a:prstGeom>
          </p:spPr>
        </p:pic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872" y="3408469"/>
            <a:ext cx="1317458" cy="131554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142" y="1870079"/>
            <a:ext cx="1324188" cy="132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2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405517" y="1451127"/>
            <a:ext cx="2511066" cy="503095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733632" y="136140"/>
            <a:ext cx="1722585" cy="1722585"/>
            <a:chOff x="1391477" y="881098"/>
            <a:chExt cx="2488760" cy="2488760"/>
          </a:xfrm>
        </p:grpSpPr>
        <p:sp>
          <p:nvSpPr>
            <p:cNvPr id="30" name="Oval 29"/>
            <p:cNvSpPr/>
            <p:nvPr/>
          </p:nvSpPr>
          <p:spPr>
            <a:xfrm>
              <a:off x="1391477" y="881098"/>
              <a:ext cx="2488760" cy="2488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6247" y="925868"/>
              <a:ext cx="2399221" cy="239922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685" y="1750012"/>
            <a:ext cx="1278698" cy="566756"/>
          </a:xfrm>
        </p:spPr>
        <p:txBody>
          <a:bodyPr>
            <a:normAutofit/>
          </a:bodyPr>
          <a:lstStyle/>
          <a:p>
            <a:pPr algn="ctr"/>
            <a:r>
              <a:rPr lang="en-US" sz="1800" b="1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Christina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0610" y="2682681"/>
            <a:ext cx="4575339" cy="2279861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1400"/>
              <a:t>Kan jeg bruke utdanningen min i Norge? Er det vits å søke relevante jobber uten å kunne norsk? Jeg vet ikke hva jeg skal gjøre.</a:t>
            </a:r>
          </a:p>
          <a:p>
            <a:pPr>
              <a:buFont typeface="Arial" charset="0"/>
              <a:buChar char="•"/>
            </a:pPr>
            <a:r>
              <a:rPr lang="en-US" sz="1400"/>
              <a:t>Hvordan kan jeg bli en del av samfunnet og få et sosialt liv? 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777" y="4782399"/>
            <a:ext cx="6550152" cy="1731264"/>
          </a:xfrm>
          <a:prstGeom prst="rect">
            <a:avLst/>
          </a:prstGeom>
        </p:spPr>
      </p:pic>
      <p:sp>
        <p:nvSpPr>
          <p:cNvPr id="35" name="Content Placeholder 2"/>
          <p:cNvSpPr txBox="1">
            <a:spLocks/>
          </p:cNvSpPr>
          <p:nvPr/>
        </p:nvSpPr>
        <p:spPr>
          <a:xfrm>
            <a:off x="510061" y="2537704"/>
            <a:ext cx="2406522" cy="5815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300" b="1"/>
              <a:t>Sveits 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300" b="1"/>
          </a:p>
          <a:p>
            <a:pPr marL="0" indent="0">
              <a:lnSpc>
                <a:spcPct val="100000"/>
              </a:lnSpc>
              <a:buNone/>
            </a:pPr>
            <a:r>
              <a:rPr lang="en-US" sz="1300" b="1"/>
              <a:t>Jurist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300" b="1"/>
          </a:p>
          <a:p>
            <a:pPr marL="0" indent="0">
              <a:lnSpc>
                <a:spcPct val="100000"/>
              </a:lnSpc>
              <a:buNone/>
            </a:pPr>
            <a:r>
              <a:rPr lang="en-US" sz="1300" b="1"/>
              <a:t>30 år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300" b="1"/>
          </a:p>
          <a:p>
            <a:pPr marL="0" indent="0">
              <a:lnSpc>
                <a:spcPct val="100000"/>
              </a:lnSpc>
              <a:buNone/>
            </a:pPr>
            <a:r>
              <a:rPr lang="en-US" sz="1300" b="1"/>
              <a:t>Flytende engelsk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300" b="1"/>
          </a:p>
          <a:p>
            <a:pPr marL="0" indent="0">
              <a:lnSpc>
                <a:spcPct val="100000"/>
              </a:lnSpc>
              <a:buNone/>
            </a:pPr>
            <a:r>
              <a:rPr lang="en-US" sz="1300" b="1"/>
              <a:t>Digital native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300" b="1"/>
          </a:p>
          <a:p>
            <a:pPr marL="0" indent="0">
              <a:lnSpc>
                <a:spcPct val="100000"/>
              </a:lnSpc>
              <a:buNone/>
            </a:pPr>
            <a:r>
              <a:rPr lang="en-US" sz="1300" b="1"/>
              <a:t>Kjenner ingen andre enn kjæresten i Norge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18280" y="177026"/>
            <a:ext cx="2919984" cy="2182368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9391729" y="623533"/>
            <a:ext cx="2394857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0182">
              <a:lnSpc>
                <a:spcPct val="120000"/>
              </a:lnSpc>
            </a:pPr>
            <a:r>
              <a:rPr lang="nb-NO" sz="1400" i="1" kern="0" dirty="0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  <a:sym typeface="Helvetica Light"/>
              </a:rPr>
              <a:t>«Jeg er usikker på om jeg </a:t>
            </a:r>
          </a:p>
          <a:p>
            <a:pPr algn="ctr" defTabSz="430182">
              <a:lnSpc>
                <a:spcPct val="120000"/>
              </a:lnSpc>
            </a:pPr>
            <a:r>
              <a:rPr lang="nb-NO" sz="1400" i="1" kern="0" dirty="0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  <a:sym typeface="Helvetica Light"/>
              </a:rPr>
              <a:t>skal satse på å få en relevant jobb, eller om jeg bare skal ta det jeg får..?»</a:t>
            </a:r>
          </a:p>
        </p:txBody>
      </p:sp>
      <p:sp>
        <p:nvSpPr>
          <p:cNvPr id="43" name="Title 1"/>
          <p:cNvSpPr txBox="1">
            <a:spLocks/>
          </p:cNvSpPr>
          <p:nvPr/>
        </p:nvSpPr>
        <p:spPr>
          <a:xfrm>
            <a:off x="3555777" y="4157707"/>
            <a:ext cx="3093830" cy="566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00" b="1">
                <a:solidFill>
                  <a:schemeClr val="bg2">
                    <a:lumMod val="25000"/>
                  </a:schemeClr>
                </a:solidFill>
                <a:latin typeface="+mn-lt"/>
                <a:ea typeface="Arial" charset="0"/>
                <a:cs typeface="Arial" charset="0"/>
              </a:rPr>
              <a:t>Informasjonsbehov over tid: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506403" y="2316768"/>
            <a:ext cx="1962451" cy="36818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Hjemland: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4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Yrke: 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4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Alder: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400" b="1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Språkferdigheter: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Digital kompetanse: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4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Nettverk: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512047" y="901373"/>
            <a:ext cx="56062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002060"/>
                </a:solidFill>
              </a:rPr>
              <a:t>Jeg vil flytte til Norge for å bo sammen med kjæresten min. Vi møttes i Australia.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3512047" y="601202"/>
            <a:ext cx="3027671" cy="2552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300" b="1"/>
              <a:t>MOTIVASJON: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3512047" y="2289704"/>
            <a:ext cx="3027671" cy="2552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300" b="1" dirty="0"/>
              <a:t>Om </a:t>
            </a:r>
            <a:r>
              <a:rPr lang="en-US" sz="1300" b="1" dirty="0" smtClean="0"/>
              <a:t>Christina:</a:t>
            </a:r>
            <a:endParaRPr lang="en-US" sz="1300" b="1" dirty="0"/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6830610" y="2289704"/>
            <a:ext cx="3027671" cy="2552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300" b="1"/>
              <a:t>Nøkkelspørsmål:</a:t>
            </a:r>
          </a:p>
        </p:txBody>
      </p:sp>
      <p:sp>
        <p:nvSpPr>
          <p:cNvPr id="7" name="Rectangle 6"/>
          <p:cNvSpPr/>
          <p:nvPr/>
        </p:nvSpPr>
        <p:spPr>
          <a:xfrm>
            <a:off x="3512047" y="2675188"/>
            <a:ext cx="298946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400" dirty="0" smtClean="0"/>
              <a:t>Behov for informasjon om Norge før hun reiser for å føle seg trygg. Siden Christina har få venner i Norge er internett en viktig informasjonskilde.</a:t>
            </a:r>
            <a:endParaRPr lang="nb-NO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64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405517" y="1451127"/>
            <a:ext cx="2511066" cy="503095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b-NO" dirty="0"/>
          </a:p>
        </p:txBody>
      </p:sp>
      <p:sp>
        <p:nvSpPr>
          <p:cNvPr id="9" name="Oval 8"/>
          <p:cNvSpPr/>
          <p:nvPr/>
        </p:nvSpPr>
        <p:spPr>
          <a:xfrm>
            <a:off x="731221" y="136141"/>
            <a:ext cx="1722585" cy="17225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06403" y="1736359"/>
            <a:ext cx="1278698" cy="566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1800" b="1" dirty="0" smtClean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Pawel</a:t>
            </a:r>
            <a:endParaRPr lang="nb-NO" sz="1800" b="1" dirty="0">
              <a:solidFill>
                <a:schemeClr val="bg2">
                  <a:lumMod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06403" y="2563482"/>
            <a:ext cx="2406522" cy="30970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b-NO" sz="1300" b="1" dirty="0" smtClean="0"/>
              <a:t>Polen</a:t>
            </a:r>
          </a:p>
          <a:p>
            <a:pPr marL="0" indent="0">
              <a:lnSpc>
                <a:spcPct val="100000"/>
              </a:lnSpc>
              <a:buNone/>
            </a:pPr>
            <a:endParaRPr lang="nb-NO" sz="1300" b="1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nb-NO" sz="1300" b="1" dirty="0" smtClean="0"/>
              <a:t>Videregående skole</a:t>
            </a:r>
          </a:p>
          <a:p>
            <a:pPr marL="0" indent="0">
              <a:lnSpc>
                <a:spcPct val="100000"/>
              </a:lnSpc>
              <a:buNone/>
            </a:pPr>
            <a:endParaRPr lang="nb-NO" sz="1300" b="1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nb-NO" sz="1300" b="1" dirty="0" smtClean="0"/>
              <a:t>24 år</a:t>
            </a:r>
          </a:p>
          <a:p>
            <a:pPr marL="0" indent="0">
              <a:lnSpc>
                <a:spcPct val="100000"/>
              </a:lnSpc>
              <a:buNone/>
            </a:pPr>
            <a:endParaRPr lang="nb-NO" sz="1300" b="1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nb-NO" sz="1300" b="1" dirty="0" smtClean="0"/>
              <a:t>God engelsk</a:t>
            </a:r>
          </a:p>
          <a:p>
            <a:pPr marL="0" indent="0">
              <a:lnSpc>
                <a:spcPct val="100000"/>
              </a:lnSpc>
              <a:buNone/>
            </a:pPr>
            <a:endParaRPr lang="nb-NO" sz="1200" b="1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nb-NO" sz="1300" b="1" dirty="0" smtClean="0"/>
              <a:t>Har smarttelefon. Deler en PC med kjæresten</a:t>
            </a:r>
          </a:p>
          <a:p>
            <a:pPr marL="0" indent="0">
              <a:lnSpc>
                <a:spcPct val="100000"/>
              </a:lnSpc>
              <a:buNone/>
            </a:pPr>
            <a:endParaRPr lang="nb-NO" sz="900" b="1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nb-NO" sz="1300" b="1" dirty="0" smtClean="0"/>
              <a:t>Har en god venn som bor i Oslo</a:t>
            </a:r>
            <a:endParaRPr lang="nb-NO" sz="1300" b="1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830610" y="2675188"/>
            <a:ext cx="5091878" cy="2985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nb-NO" sz="1400" dirty="0" smtClean="0"/>
              <a:t>Hvordan går jeg gå frem for å søke jobb, hva er vanlig?</a:t>
            </a:r>
          </a:p>
          <a:p>
            <a:pPr>
              <a:buFont typeface="Arial" charset="0"/>
              <a:buChar char="•"/>
            </a:pPr>
            <a:r>
              <a:rPr lang="nb-NO" sz="1400" dirty="0" smtClean="0"/>
              <a:t>Hvor finner jeg jobb der jeg ikke trenger å kunne norsk?</a:t>
            </a:r>
          </a:p>
          <a:p>
            <a:pPr>
              <a:buFont typeface="Arial" charset="0"/>
              <a:buChar char="•"/>
            </a:pPr>
            <a:r>
              <a:rPr lang="nb-NO" sz="1400" dirty="0" smtClean="0"/>
              <a:t>Hva vil jeg tjene i forhold til utgifter i Norge?</a:t>
            </a:r>
          </a:p>
          <a:p>
            <a:pPr>
              <a:buFont typeface="Arial" charset="0"/>
              <a:buChar char="•"/>
            </a:pPr>
            <a:r>
              <a:rPr lang="nb-NO" sz="1400" dirty="0" smtClean="0"/>
              <a:t>Hvordan får jeg tilbake 10 % av skatten?</a:t>
            </a:r>
          </a:p>
          <a:p>
            <a:pPr>
              <a:buFont typeface="Arial" charset="0"/>
              <a:buChar char="•"/>
            </a:pPr>
            <a:endParaRPr lang="nb-NO" sz="16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047" y="4925168"/>
            <a:ext cx="6550152" cy="173126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07844" y="433464"/>
            <a:ext cx="2654389" cy="1983865"/>
          </a:xfrm>
          <a:prstGeom prst="rect">
            <a:avLst/>
          </a:prstGeom>
        </p:spPr>
      </p:pic>
      <p:sp>
        <p:nvSpPr>
          <p:cNvPr id="26" name="Content Placeholder 2"/>
          <p:cNvSpPr txBox="1">
            <a:spLocks/>
          </p:cNvSpPr>
          <p:nvPr/>
        </p:nvSpPr>
        <p:spPr>
          <a:xfrm>
            <a:off x="502745" y="2316767"/>
            <a:ext cx="1962451" cy="3984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b-NO" sz="1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Hjemland:</a:t>
            </a:r>
          </a:p>
          <a:p>
            <a:pPr marL="0" indent="0">
              <a:lnSpc>
                <a:spcPct val="100000"/>
              </a:lnSpc>
              <a:buNone/>
            </a:pPr>
            <a:endParaRPr lang="nb-NO" sz="1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nb-NO" sz="1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Utdanning: </a:t>
            </a:r>
          </a:p>
          <a:p>
            <a:pPr marL="0" indent="0">
              <a:lnSpc>
                <a:spcPct val="100000"/>
              </a:lnSpc>
              <a:buNone/>
            </a:pPr>
            <a:endParaRPr lang="nb-NO" sz="1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nb-NO" sz="1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Alder:</a:t>
            </a:r>
          </a:p>
          <a:p>
            <a:pPr marL="0" indent="0">
              <a:lnSpc>
                <a:spcPct val="100000"/>
              </a:lnSpc>
              <a:buNone/>
            </a:pPr>
            <a:endParaRPr lang="nb-NO" sz="13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nb-NO" sz="1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Språkferdigheter: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1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sz="1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Digital kompetanse:</a:t>
            </a:r>
          </a:p>
          <a:p>
            <a:pPr marL="0" indent="0">
              <a:lnSpc>
                <a:spcPct val="100000"/>
              </a:lnSpc>
              <a:buNone/>
            </a:pPr>
            <a:endParaRPr lang="nb-NO" sz="1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nb-NO" sz="1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nb-NO" sz="1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Nettverk:</a:t>
            </a:r>
            <a:endParaRPr lang="nb-NO" sz="1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512047" y="901373"/>
            <a:ext cx="62110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 b="1" dirty="0" smtClean="0">
                <a:solidFill>
                  <a:srgbClr val="002060"/>
                </a:solidFill>
              </a:rPr>
              <a:t>Jeg vil jobbe 1 til 2 år i Norge for å spare nok penger til å starte pizza-restaurant hjemme</a:t>
            </a:r>
            <a:endParaRPr lang="nb-NO" sz="2400" b="1" dirty="0">
              <a:solidFill>
                <a:srgbClr val="002060"/>
              </a:solidFill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3512047" y="601202"/>
            <a:ext cx="3027671" cy="2552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b-NO" sz="1300" b="1" dirty="0" smtClean="0"/>
              <a:t>MOTIVASJON:</a:t>
            </a:r>
            <a:endParaRPr lang="nb-NO" sz="1300" b="1" dirty="0"/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3512047" y="2289704"/>
            <a:ext cx="3027671" cy="2552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b-NO" sz="1300" b="1" dirty="0" smtClean="0"/>
              <a:t>Om Pawel:</a:t>
            </a:r>
            <a:endParaRPr lang="nb-NO" sz="1300" b="1" dirty="0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6830610" y="2289704"/>
            <a:ext cx="3027671" cy="2552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b-NO" sz="1300" b="1" dirty="0" smtClean="0"/>
              <a:t>Nøkkelspørsmål:</a:t>
            </a:r>
            <a:endParaRPr lang="nb-NO" sz="1300" b="1" dirty="0"/>
          </a:p>
        </p:txBody>
      </p:sp>
      <p:sp>
        <p:nvSpPr>
          <p:cNvPr id="34" name="Rectangle 33"/>
          <p:cNvSpPr/>
          <p:nvPr/>
        </p:nvSpPr>
        <p:spPr>
          <a:xfrm>
            <a:off x="3512047" y="2675188"/>
            <a:ext cx="298946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400" dirty="0" smtClean="0"/>
              <a:t>Pawel flytter til Oslo sammen med kjæresten. Før de finner jobb skal de bo hos en venn. Både Pawel og kjæresten er ute etter en jobb som ikke krever norskkunnskaper.</a:t>
            </a:r>
            <a:endParaRPr lang="nb-NO" sz="1400" dirty="0"/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3512047" y="4575704"/>
            <a:ext cx="3027671" cy="2552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b-NO" sz="1300" b="1" dirty="0" smtClean="0"/>
              <a:t>Informasjonsbehov over tid:</a:t>
            </a:r>
            <a:endParaRPr lang="nb-NO" sz="1300" b="1" dirty="0"/>
          </a:p>
        </p:txBody>
      </p:sp>
      <p:sp>
        <p:nvSpPr>
          <p:cNvPr id="19" name="Rectangle 18"/>
          <p:cNvSpPr/>
          <p:nvPr/>
        </p:nvSpPr>
        <p:spPr>
          <a:xfrm>
            <a:off x="9537611" y="747938"/>
            <a:ext cx="2394857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0182">
              <a:lnSpc>
                <a:spcPct val="120000"/>
              </a:lnSpc>
            </a:pPr>
            <a:r>
              <a:rPr lang="nb-NO" sz="1400" i="1" kern="0" dirty="0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  <a:sym typeface="Helvetica Light"/>
              </a:rPr>
              <a:t>«Vi trenger svar på enkle spørsmål, som for eksempel om det er best å flytte  med bil eller fly»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86" y="167127"/>
            <a:ext cx="1680315" cy="168031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56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860264" y="337836"/>
            <a:ext cx="2919984" cy="2182368"/>
            <a:chOff x="12438878" y="-1495754"/>
            <a:chExt cx="2919984" cy="2182368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438878" y="-1495754"/>
              <a:ext cx="2919984" cy="2182368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12701441" y="-993773"/>
              <a:ext cx="239485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nb-NO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«Jeg har fått det mest av informasjonen om rettigheter og regler i Norge fra venner og </a:t>
              </a:r>
              <a:r>
                <a:rPr lang="nb-NO" sz="14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familie»</a:t>
              </a:r>
              <a:endParaRPr lang="nb-NO" sz="14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405517" y="1451127"/>
            <a:ext cx="2511066" cy="503095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b-NO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510060" y="2547568"/>
            <a:ext cx="2406522" cy="42091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b-NO" sz="1300" b="1" dirty="0" smtClean="0"/>
              <a:t>Polen</a:t>
            </a:r>
          </a:p>
          <a:p>
            <a:pPr marL="0" indent="0">
              <a:lnSpc>
                <a:spcPct val="100000"/>
              </a:lnSpc>
              <a:buNone/>
            </a:pPr>
            <a:endParaRPr lang="nb-NO" sz="1300" b="1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nb-NO" sz="1300" b="1" dirty="0" smtClean="0"/>
              <a:t>Håndverker</a:t>
            </a:r>
          </a:p>
          <a:p>
            <a:pPr marL="0" indent="0">
              <a:lnSpc>
                <a:spcPct val="100000"/>
              </a:lnSpc>
              <a:buNone/>
            </a:pPr>
            <a:endParaRPr lang="nb-NO" sz="1300" b="1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nb-NO" sz="1300" b="1" dirty="0" smtClean="0"/>
              <a:t>44 år</a:t>
            </a:r>
          </a:p>
          <a:p>
            <a:pPr marL="0" indent="0">
              <a:lnSpc>
                <a:spcPct val="100000"/>
              </a:lnSpc>
              <a:buNone/>
            </a:pPr>
            <a:endParaRPr lang="nb-NO" sz="1300" b="1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nb-NO" sz="1300" b="1" dirty="0" smtClean="0"/>
              <a:t>Noe engelsk</a:t>
            </a:r>
          </a:p>
          <a:p>
            <a:pPr marL="0" indent="0">
              <a:lnSpc>
                <a:spcPct val="100000"/>
              </a:lnSpc>
              <a:buNone/>
            </a:pPr>
            <a:endParaRPr lang="nb-NO" sz="1300" b="1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nb-NO" sz="1300" b="1" dirty="0" smtClean="0"/>
              <a:t>Har smarttelefon, men foretrekker en samtale</a:t>
            </a:r>
          </a:p>
          <a:p>
            <a:pPr marL="0" indent="0">
              <a:lnSpc>
                <a:spcPct val="100000"/>
              </a:lnSpc>
              <a:buNone/>
            </a:pPr>
            <a:endParaRPr lang="nb-NO" sz="400" b="1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nb-NO" sz="1300" b="1" dirty="0" smtClean="0"/>
              <a:t>Har flere fettere og mange venner som jobber i Norge</a:t>
            </a:r>
            <a:endParaRPr lang="nb-NO" sz="1300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743650" y="133522"/>
            <a:ext cx="1725204" cy="1725204"/>
            <a:chOff x="1391477" y="113718"/>
            <a:chExt cx="2488760" cy="2488760"/>
          </a:xfrm>
        </p:grpSpPr>
        <p:sp>
          <p:nvSpPr>
            <p:cNvPr id="10" name="Oval 9"/>
            <p:cNvSpPr/>
            <p:nvPr/>
          </p:nvSpPr>
          <p:spPr>
            <a:xfrm>
              <a:off x="1391477" y="113718"/>
              <a:ext cx="2488760" cy="2488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9847" y="158076"/>
              <a:ext cx="2397600" cy="2397600"/>
            </a:xfrm>
            <a:prstGeom prst="rect">
              <a:avLst/>
            </a:prstGeom>
          </p:spPr>
        </p:pic>
      </p:grpSp>
      <p:sp>
        <p:nvSpPr>
          <p:cNvPr id="12" name="Title 1"/>
          <p:cNvSpPr txBox="1">
            <a:spLocks/>
          </p:cNvSpPr>
          <p:nvPr/>
        </p:nvSpPr>
        <p:spPr>
          <a:xfrm>
            <a:off x="473555" y="1725757"/>
            <a:ext cx="1278698" cy="566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1800" b="1" dirty="0" smtClean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Jaroslaw</a:t>
            </a:r>
            <a:endParaRPr lang="nb-NO" sz="1800" b="1" dirty="0">
              <a:solidFill>
                <a:schemeClr val="bg2">
                  <a:lumMod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06403" y="2316768"/>
            <a:ext cx="1962451" cy="36818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nb-NO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Hjemland:</a:t>
            </a:r>
          </a:p>
          <a:p>
            <a:pPr marL="0" indent="0">
              <a:lnSpc>
                <a:spcPct val="120000"/>
              </a:lnSpc>
              <a:buNone/>
            </a:pPr>
            <a:endParaRPr lang="nb-NO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nb-NO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Yrke: </a:t>
            </a:r>
          </a:p>
          <a:p>
            <a:pPr marL="0" indent="0">
              <a:lnSpc>
                <a:spcPct val="120000"/>
              </a:lnSpc>
              <a:buNone/>
            </a:pPr>
            <a:endParaRPr lang="nb-NO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nb-NO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Alder:</a:t>
            </a:r>
          </a:p>
          <a:p>
            <a:pPr marL="0" indent="0">
              <a:lnSpc>
                <a:spcPct val="120000"/>
              </a:lnSpc>
              <a:buNone/>
            </a:pPr>
            <a:endParaRPr lang="nb-NO" sz="14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nb-NO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Språkferdigheter: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nb-NO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nb-NO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Digital kompetanse:</a:t>
            </a:r>
          </a:p>
          <a:p>
            <a:pPr marL="0" indent="0">
              <a:lnSpc>
                <a:spcPct val="120000"/>
              </a:lnSpc>
              <a:buNone/>
            </a:pPr>
            <a:endParaRPr lang="nb-NO" sz="21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nb-NO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Nettverk:</a:t>
            </a:r>
            <a:endParaRPr lang="nb-NO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830611" y="2668849"/>
            <a:ext cx="4687074" cy="2136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nb-NO" sz="1400" dirty="0" smtClean="0"/>
              <a:t>Hvilke registreringer kreves for å jobbe i Norge?</a:t>
            </a:r>
          </a:p>
          <a:p>
            <a:pPr>
              <a:buFont typeface="Arial" charset="0"/>
              <a:buChar char="•"/>
            </a:pPr>
            <a:r>
              <a:rPr lang="nb-NO" sz="1400" dirty="0" smtClean="0"/>
              <a:t>Hva kreves for å få personnummer? </a:t>
            </a:r>
          </a:p>
          <a:p>
            <a:pPr>
              <a:buFont typeface="Arial" charset="0"/>
              <a:buChar char="•"/>
            </a:pPr>
            <a:r>
              <a:rPr lang="nb-NO" sz="1400" dirty="0" smtClean="0"/>
              <a:t>Er det mer gunstig for meg å være registrert som pendler eller bosatt i Norge?</a:t>
            </a:r>
          </a:p>
          <a:p>
            <a:pPr>
              <a:buFont typeface="Arial" charset="0"/>
              <a:buChar char="•"/>
            </a:pPr>
            <a:r>
              <a:rPr lang="nb-NO" sz="1400" dirty="0" smtClean="0"/>
              <a:t>Hvorfor får jeg ikke åpnet bankkonto?</a:t>
            </a:r>
          </a:p>
          <a:p>
            <a:pPr>
              <a:buFont typeface="Arial" charset="0"/>
              <a:buChar char="•"/>
            </a:pPr>
            <a:r>
              <a:rPr lang="nb-NO" sz="1400" dirty="0" smtClean="0"/>
              <a:t>Hvor viktig er det å oppfylle alle krav, egentlig?</a:t>
            </a:r>
            <a:endParaRPr lang="nb-NO" sz="14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136" y="4830217"/>
            <a:ext cx="6550152" cy="172821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12047" y="901373"/>
            <a:ext cx="53271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002060"/>
                </a:solidFill>
              </a:rPr>
              <a:t>Jeg vil jobbe i Norge for å tjene penger til familien min som bor i Polen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512047" y="601202"/>
            <a:ext cx="3027671" cy="2552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300" b="1"/>
              <a:t>MOTIVASJON: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3512047" y="2289704"/>
            <a:ext cx="3027671" cy="2552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b-NO" sz="1300" b="1" dirty="0" smtClean="0"/>
              <a:t>Om Jaroslaw:</a:t>
            </a:r>
            <a:endParaRPr lang="nb-NO" sz="1300" b="1" dirty="0"/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6830610" y="2289704"/>
            <a:ext cx="3027671" cy="2552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b-NO" sz="1300" b="1" dirty="0" smtClean="0"/>
              <a:t>Nøkkelspørsmål:</a:t>
            </a:r>
            <a:endParaRPr lang="nb-NO" sz="1300" b="1" dirty="0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3512047" y="4575704"/>
            <a:ext cx="3027671" cy="2552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b-NO" sz="1300" b="1" dirty="0" smtClean="0"/>
              <a:t>Informasjonsbehov over tid:</a:t>
            </a:r>
            <a:endParaRPr lang="nb-NO" sz="1300" b="1" dirty="0"/>
          </a:p>
        </p:txBody>
      </p:sp>
      <p:sp>
        <p:nvSpPr>
          <p:cNvPr id="5" name="Rectangle 4"/>
          <p:cNvSpPr/>
          <p:nvPr/>
        </p:nvSpPr>
        <p:spPr>
          <a:xfrm>
            <a:off x="3512047" y="2665985"/>
            <a:ext cx="302767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400" dirty="0" smtClean="0"/>
              <a:t>Jaroslaw har et stort nettverk i Norge og var raskt i arbeid. Han har begrensede engelskkunnskaper og trenger informasjon om tjenester på sitt eget språk og bruker derfor polske nettsider for informasjon om Norge.</a:t>
            </a:r>
            <a:endParaRPr lang="nb-NO" sz="1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28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965496" y="3886644"/>
            <a:ext cx="209704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nb-NO" sz="5400" b="1" dirty="0" smtClean="0">
                <a:solidFill>
                  <a:srgbClr val="009B53"/>
                </a:solidFill>
              </a:rPr>
              <a:t>23 496</a:t>
            </a:r>
            <a:endParaRPr lang="nb-NO" sz="5400" dirty="0">
              <a:solidFill>
                <a:srgbClr val="009B53"/>
              </a:solidFill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214" y="2592558"/>
            <a:ext cx="861322" cy="8443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460" y="3570208"/>
            <a:ext cx="1021876" cy="10017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568" y="3247533"/>
            <a:ext cx="1164614" cy="11417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4" b="19315"/>
          <a:stretch/>
        </p:blipFill>
        <p:spPr>
          <a:xfrm>
            <a:off x="7769325" y="2876575"/>
            <a:ext cx="767493" cy="8082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736" y="2718437"/>
            <a:ext cx="1022713" cy="10017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704" y="3014747"/>
            <a:ext cx="1021876" cy="10017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104" y="2836948"/>
            <a:ext cx="1021876" cy="100177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16524" y="1006641"/>
            <a:ext cx="53214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nb-NO" sz="2400" dirty="0" smtClean="0"/>
              <a:t>Siden 2007 har arbeid har vært den viktigste innvandringsgrunnen, </a:t>
            </a:r>
          </a:p>
          <a:p>
            <a:pPr fontAlgn="base"/>
            <a:r>
              <a:rPr lang="nb-NO" sz="2400" dirty="0" smtClean="0"/>
              <a:t>etterfulgt av familieinnvandring.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16524" y="2292042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nb-NO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Kilde: </a:t>
            </a:r>
            <a:r>
              <a:rPr lang="nb-NO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https</a:t>
            </a:r>
            <a:r>
              <a:rPr lang="nb-NO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</a:t>
            </a:r>
            <a:r>
              <a:rPr lang="nb-NO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www.ssb.no</a:t>
            </a:r>
            <a:r>
              <a:rPr lang="nb-NO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/innvandring-og-innvandrere/</a:t>
            </a:r>
            <a:r>
              <a:rPr lang="nb-NO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nokkeltall</a:t>
            </a:r>
            <a:endParaRPr lang="nb-NO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402922" y="5231581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nb-NO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Kilde: </a:t>
            </a:r>
            <a:r>
              <a:rPr lang="nb-NO" sz="8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https</a:t>
            </a:r>
            <a:r>
              <a:rPr lang="nb-NO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://</a:t>
            </a:r>
            <a:r>
              <a:rPr lang="nb-NO" sz="8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www.udi.no</a:t>
            </a:r>
            <a:r>
              <a:rPr lang="nb-NO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/statistikk-og-analyse/statistikk/eos-registreringer-etter-statsborgerskap-og-formal-2016/</a:t>
            </a:r>
            <a:endParaRPr lang="nb-NO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475150" y="4810877"/>
            <a:ext cx="63452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 smtClean="0">
                <a:solidFill>
                  <a:srgbClr val="000000"/>
                </a:solidFill>
                <a:latin typeface="Arial" charset="0"/>
              </a:rPr>
              <a:t>EU/EØS-borgere registrerte seg i 2016 for å arbeide i Norge</a:t>
            </a:r>
            <a:endParaRPr lang="nb-NO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9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16524" y="217655"/>
            <a:ext cx="11630067" cy="775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2200" b="1" dirty="0" smtClean="0">
                <a:solidFill>
                  <a:schemeClr val="accent5">
                    <a:lumMod val="50000"/>
                  </a:schemeClr>
                </a:solidFill>
              </a:rPr>
              <a:t>ARBEIDSINNVANDRING I DAG</a:t>
            </a:r>
            <a:endParaRPr lang="nb-NO" sz="22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52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405517" y="1451127"/>
            <a:ext cx="2511066" cy="503095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b-NO" dirty="0"/>
          </a:p>
        </p:txBody>
      </p:sp>
      <p:sp>
        <p:nvSpPr>
          <p:cNvPr id="10" name="Oval 9"/>
          <p:cNvSpPr/>
          <p:nvPr/>
        </p:nvSpPr>
        <p:spPr>
          <a:xfrm>
            <a:off x="793090" y="177025"/>
            <a:ext cx="1675764" cy="16757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38" y="177025"/>
            <a:ext cx="1651654" cy="164925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92776" y="296439"/>
            <a:ext cx="3065411" cy="2291059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486158" y="1790521"/>
            <a:ext cx="1278698" cy="566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1800" b="1" dirty="0" err="1" smtClean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Marieta</a:t>
            </a:r>
            <a:endParaRPr lang="nb-NO" sz="1800" b="1" dirty="0">
              <a:solidFill>
                <a:schemeClr val="bg2">
                  <a:lumMod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511995" y="2572507"/>
            <a:ext cx="2305849" cy="3869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sz="1400" b="1" dirty="0" smtClean="0"/>
              <a:t>Hellas</a:t>
            </a:r>
          </a:p>
          <a:p>
            <a:pPr marL="0" indent="0">
              <a:buNone/>
            </a:pPr>
            <a:endParaRPr lang="nb-NO" sz="1400" b="1" dirty="0" smtClean="0"/>
          </a:p>
          <a:p>
            <a:pPr marL="0" indent="0">
              <a:buNone/>
            </a:pPr>
            <a:r>
              <a:rPr lang="nb-NO" sz="1400" b="1" dirty="0" smtClean="0"/>
              <a:t>Legeassistent</a:t>
            </a:r>
          </a:p>
          <a:p>
            <a:pPr marL="0" indent="0">
              <a:buNone/>
            </a:pPr>
            <a:endParaRPr lang="nb-NO" sz="1400" b="1" dirty="0" smtClean="0"/>
          </a:p>
          <a:p>
            <a:pPr marL="0" indent="0">
              <a:buNone/>
            </a:pPr>
            <a:r>
              <a:rPr lang="nb-NO" sz="1400" b="1" dirty="0" smtClean="0"/>
              <a:t>35 år</a:t>
            </a:r>
          </a:p>
          <a:p>
            <a:pPr marL="0" indent="0">
              <a:buNone/>
            </a:pPr>
            <a:endParaRPr lang="nb-NO" sz="1400" b="1" dirty="0" smtClean="0"/>
          </a:p>
          <a:p>
            <a:pPr marL="0" indent="0">
              <a:buNone/>
            </a:pPr>
            <a:r>
              <a:rPr lang="nb-NO" sz="1400" b="1" dirty="0" smtClean="0"/>
              <a:t>God engelsk</a:t>
            </a:r>
          </a:p>
          <a:p>
            <a:pPr marL="0" indent="0">
              <a:buNone/>
            </a:pPr>
            <a:endParaRPr lang="nb-NO" sz="1400" b="1" dirty="0" smtClean="0"/>
          </a:p>
          <a:p>
            <a:pPr marL="0" indent="0">
              <a:buNone/>
            </a:pPr>
            <a:r>
              <a:rPr lang="nb-NO" sz="1400" b="1" dirty="0" smtClean="0"/>
              <a:t>Har god kontroll</a:t>
            </a:r>
          </a:p>
          <a:p>
            <a:pPr marL="0" indent="0">
              <a:buNone/>
            </a:pPr>
            <a:endParaRPr lang="nb-NO" sz="1400" b="1" dirty="0" smtClean="0"/>
          </a:p>
          <a:p>
            <a:pPr marL="0" indent="0">
              <a:buNone/>
            </a:pPr>
            <a:r>
              <a:rPr lang="nb-NO" sz="1400" b="1" dirty="0" smtClean="0"/>
              <a:t>Kjenner ingen i Norge, men flytter med mann og to barn</a:t>
            </a:r>
            <a:endParaRPr lang="nb-NO" sz="1400" b="1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3512047" y="2696455"/>
            <a:ext cx="3403526" cy="20676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sz="1400" dirty="0" smtClean="0"/>
              <a:t>Mannen hennes fikk jobb i Norge og flyttet i forveien. </a:t>
            </a:r>
            <a:r>
              <a:rPr lang="nb-NO" sz="1400" dirty="0" err="1" smtClean="0"/>
              <a:t>Marieta</a:t>
            </a:r>
            <a:r>
              <a:rPr lang="nb-NO" sz="1400" dirty="0" smtClean="0"/>
              <a:t> trenger god og korrekt informasjon om Norge på nett, for hun har flere som avhenger av henne. Det er viktig at valgene hun tar er best mulige, og </a:t>
            </a:r>
            <a:r>
              <a:rPr lang="nb-NO" sz="1400" dirty="0" err="1" smtClean="0"/>
              <a:t>Marieta</a:t>
            </a:r>
            <a:r>
              <a:rPr lang="nb-NO" sz="1400" dirty="0" smtClean="0"/>
              <a:t> har derfor behov for noen å stille spørsmål til, og få råd fra. </a:t>
            </a:r>
            <a:endParaRPr lang="nb-NO" sz="1600" dirty="0"/>
          </a:p>
        </p:txBody>
      </p:sp>
      <p:sp>
        <p:nvSpPr>
          <p:cNvPr id="21" name="Rectangle 20"/>
          <p:cNvSpPr/>
          <p:nvPr/>
        </p:nvSpPr>
        <p:spPr>
          <a:xfrm>
            <a:off x="9285938" y="732095"/>
            <a:ext cx="259978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b-NO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«Vi kom til Norge 4.mars, </a:t>
            </a:r>
          </a:p>
          <a:p>
            <a:pPr algn="ctr"/>
            <a:r>
              <a:rPr lang="nb-NO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og mistet akkurat søknadsfristen for barnehageplass. Derfor måtte jeg vente ett år før jeg kunne begynne å søke </a:t>
            </a:r>
            <a:r>
              <a:rPr lang="nb-NO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jobb»</a:t>
            </a:r>
            <a:endParaRPr lang="nb-NO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456" y="4830217"/>
            <a:ext cx="6550152" cy="1728216"/>
          </a:xfrm>
          <a:prstGeom prst="rect">
            <a:avLst/>
          </a:prstGeom>
        </p:spPr>
      </p:pic>
      <p:sp>
        <p:nvSpPr>
          <p:cNvPr id="25" name="Content Placeholder 2"/>
          <p:cNvSpPr txBox="1">
            <a:spLocks/>
          </p:cNvSpPr>
          <p:nvPr/>
        </p:nvSpPr>
        <p:spPr>
          <a:xfrm>
            <a:off x="506403" y="2316768"/>
            <a:ext cx="1962451" cy="36818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nb-NO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Hjemland:</a:t>
            </a:r>
          </a:p>
          <a:p>
            <a:pPr marL="0" indent="0">
              <a:lnSpc>
                <a:spcPct val="120000"/>
              </a:lnSpc>
              <a:buNone/>
            </a:pPr>
            <a:endParaRPr lang="nb-NO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nb-NO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Yrke: </a:t>
            </a:r>
          </a:p>
          <a:p>
            <a:pPr marL="0" indent="0">
              <a:lnSpc>
                <a:spcPct val="120000"/>
              </a:lnSpc>
              <a:buNone/>
            </a:pPr>
            <a:endParaRPr lang="nb-NO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nb-NO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Alder:</a:t>
            </a:r>
          </a:p>
          <a:p>
            <a:pPr marL="0" indent="0">
              <a:lnSpc>
                <a:spcPct val="120000"/>
              </a:lnSpc>
              <a:buNone/>
            </a:pPr>
            <a:endParaRPr lang="nb-NO" sz="14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nb-NO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Språkferdigheter: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nb-NO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nb-NO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Digital kompetanse:</a:t>
            </a:r>
          </a:p>
          <a:p>
            <a:pPr marL="0" indent="0">
              <a:lnSpc>
                <a:spcPct val="120000"/>
              </a:lnSpc>
              <a:buNone/>
            </a:pPr>
            <a:endParaRPr lang="nb-NO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nb-NO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Nettverk:</a:t>
            </a:r>
            <a:endParaRPr lang="nb-NO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512047" y="901373"/>
            <a:ext cx="51784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 b="1" dirty="0" smtClean="0">
                <a:solidFill>
                  <a:srgbClr val="002060"/>
                </a:solidFill>
              </a:rPr>
              <a:t>Vi flytter til Norge for å gi familien vår en framtid og et trygt liv</a:t>
            </a:r>
            <a:endParaRPr lang="nb-NO" sz="2400" b="1" dirty="0">
              <a:solidFill>
                <a:srgbClr val="002060"/>
              </a:solidFill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3512047" y="601202"/>
            <a:ext cx="3027671" cy="2552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b-NO" sz="1300" b="1" dirty="0" smtClean="0"/>
              <a:t>MOTIVASJON:</a:t>
            </a:r>
            <a:endParaRPr lang="nb-NO" sz="1300" b="1" dirty="0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3512047" y="2289704"/>
            <a:ext cx="3027671" cy="2552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b-NO" sz="1300" b="1" dirty="0" smtClean="0"/>
              <a:t>Om </a:t>
            </a:r>
            <a:r>
              <a:rPr lang="nb-NO" sz="1300" b="1" dirty="0" err="1" smtClean="0"/>
              <a:t>Marieta</a:t>
            </a:r>
            <a:r>
              <a:rPr lang="nb-NO" sz="1300" b="1" dirty="0" smtClean="0"/>
              <a:t>:</a:t>
            </a:r>
            <a:endParaRPr lang="nb-NO" sz="1300" b="1" dirty="0"/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7233920" y="2289704"/>
            <a:ext cx="3027671" cy="2552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b-NO" sz="1300" b="1" dirty="0" smtClean="0"/>
              <a:t>Nøkkelspørsmål:</a:t>
            </a:r>
            <a:endParaRPr lang="nb-NO" sz="1300" b="1" dirty="0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3512047" y="4575704"/>
            <a:ext cx="3027671" cy="2552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nb-NO" sz="1300" b="1" dirty="0" smtClean="0"/>
              <a:t>Informasjonsbehov over tid:</a:t>
            </a:r>
            <a:endParaRPr lang="nb-NO" sz="1300" b="1" dirty="0"/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7233919" y="2696455"/>
            <a:ext cx="4748107" cy="20676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nb-NO" sz="1400" dirty="0" smtClean="0"/>
              <a:t>Hvordan fungerer skolesystemet i Norge?</a:t>
            </a:r>
          </a:p>
          <a:p>
            <a:pPr>
              <a:buFont typeface="Arial" charset="0"/>
              <a:buChar char="•"/>
            </a:pPr>
            <a:r>
              <a:rPr lang="nb-NO" sz="1400" dirty="0" smtClean="0"/>
              <a:t>Hvilke norskkurs er best?</a:t>
            </a:r>
          </a:p>
          <a:p>
            <a:pPr>
              <a:buFont typeface="Arial" charset="0"/>
              <a:buChar char="•"/>
            </a:pPr>
            <a:r>
              <a:rPr lang="nb-NO" sz="1400" dirty="0" smtClean="0"/>
              <a:t>Hvem kan være en god rådgiver for meg?</a:t>
            </a:r>
          </a:p>
          <a:p>
            <a:pPr>
              <a:buFont typeface="Arial" charset="0"/>
              <a:buChar char="•"/>
            </a:pPr>
            <a:r>
              <a:rPr lang="nb-NO" sz="1400" dirty="0" smtClean="0"/>
              <a:t>Hvilke helsetjenester har jeg krav på?</a:t>
            </a:r>
          </a:p>
          <a:p>
            <a:pPr>
              <a:buFont typeface="Arial" charset="0"/>
              <a:buChar char="•"/>
            </a:pPr>
            <a:r>
              <a:rPr lang="nb-NO" sz="1400" dirty="0" smtClean="0"/>
              <a:t>Hvordan fungerer arbeidslivet i samspill med familielivet?</a:t>
            </a:r>
            <a:endParaRPr lang="nb-NO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7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28600" y="-152400"/>
            <a:ext cx="12661900" cy="7213600"/>
          </a:xfrm>
          <a:prstGeom prst="rect">
            <a:avLst/>
          </a:prstGeom>
          <a:solidFill>
            <a:schemeClr val="accent5">
              <a:lumMod val="20000"/>
              <a:lumOff val="80000"/>
              <a:alpha val="39608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435796" y="2222500"/>
            <a:ext cx="533312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 smtClean="0">
                <a:solidFill>
                  <a:srgbClr val="002060"/>
                </a:solidFill>
              </a:rPr>
              <a:t>VEDLEGG 2</a:t>
            </a:r>
            <a:endParaRPr lang="en-US" sz="8800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76506" y="4038600"/>
            <a:ext cx="5438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002060"/>
                </a:solidFill>
              </a:rPr>
              <a:t>- Vurdering av dagens nettsider for arbeidsinnvandrere -</a:t>
            </a:r>
            <a:endParaRPr lang="nb-NO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8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5471354" y="-594762"/>
            <a:ext cx="10115145" cy="538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b-NO" sz="2200" b="1" dirty="0">
              <a:latin typeface="+mn-lt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413507" y="3013313"/>
            <a:ext cx="8781784" cy="31805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grpSp>
        <p:nvGrpSpPr>
          <p:cNvPr id="2" name="Group 1"/>
          <p:cNvGrpSpPr/>
          <p:nvPr/>
        </p:nvGrpSpPr>
        <p:grpSpPr>
          <a:xfrm>
            <a:off x="129916" y="1686012"/>
            <a:ext cx="1476000" cy="378504"/>
            <a:chOff x="129916" y="1686012"/>
            <a:chExt cx="1476000" cy="378504"/>
          </a:xfrm>
        </p:grpSpPr>
        <p:sp>
          <p:nvSpPr>
            <p:cNvPr id="14" name="Rectangle 13"/>
            <p:cNvSpPr/>
            <p:nvPr/>
          </p:nvSpPr>
          <p:spPr>
            <a:xfrm>
              <a:off x="129916" y="1686012"/>
              <a:ext cx="1476000" cy="378504"/>
            </a:xfrm>
            <a:custGeom>
              <a:avLst/>
              <a:gdLst>
                <a:gd name="connsiteX0" fmla="*/ 0 w 1485041"/>
                <a:gd name="connsiteY0" fmla="*/ 0 h 428282"/>
                <a:gd name="connsiteX1" fmla="*/ 1485041 w 1485041"/>
                <a:gd name="connsiteY1" fmla="*/ 0 h 428282"/>
                <a:gd name="connsiteX2" fmla="*/ 1485041 w 1485041"/>
                <a:gd name="connsiteY2" fmla="*/ 428282 h 428282"/>
                <a:gd name="connsiteX3" fmla="*/ 0 w 1485041"/>
                <a:gd name="connsiteY3" fmla="*/ 428282 h 428282"/>
                <a:gd name="connsiteX4" fmla="*/ 0 w 1485041"/>
                <a:gd name="connsiteY4" fmla="*/ 0 h 428282"/>
                <a:gd name="connsiteX0" fmla="*/ 0 w 1498791"/>
                <a:gd name="connsiteY0" fmla="*/ 0 h 435157"/>
                <a:gd name="connsiteX1" fmla="*/ 1485041 w 1498791"/>
                <a:gd name="connsiteY1" fmla="*/ 0 h 435157"/>
                <a:gd name="connsiteX2" fmla="*/ 1485041 w 1498791"/>
                <a:gd name="connsiteY2" fmla="*/ 428282 h 435157"/>
                <a:gd name="connsiteX3" fmla="*/ 1498791 w 1498791"/>
                <a:gd name="connsiteY3" fmla="*/ 435157 h 435157"/>
                <a:gd name="connsiteX4" fmla="*/ 0 w 1498791"/>
                <a:gd name="connsiteY4" fmla="*/ 428282 h 435157"/>
                <a:gd name="connsiteX5" fmla="*/ 0 w 1498791"/>
                <a:gd name="connsiteY5" fmla="*/ 0 h 435157"/>
                <a:gd name="connsiteX0" fmla="*/ 0 w 1612041"/>
                <a:gd name="connsiteY0" fmla="*/ 0 h 435157"/>
                <a:gd name="connsiteX1" fmla="*/ 1485041 w 1612041"/>
                <a:gd name="connsiteY1" fmla="*/ 0 h 435157"/>
                <a:gd name="connsiteX2" fmla="*/ 1612041 w 1612041"/>
                <a:gd name="connsiteY2" fmla="*/ 231432 h 435157"/>
                <a:gd name="connsiteX3" fmla="*/ 1498791 w 1612041"/>
                <a:gd name="connsiteY3" fmla="*/ 435157 h 435157"/>
                <a:gd name="connsiteX4" fmla="*/ 0 w 1612041"/>
                <a:gd name="connsiteY4" fmla="*/ 428282 h 435157"/>
                <a:gd name="connsiteX5" fmla="*/ 0 w 1612041"/>
                <a:gd name="connsiteY5" fmla="*/ 0 h 43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2041" h="435157">
                  <a:moveTo>
                    <a:pt x="0" y="0"/>
                  </a:moveTo>
                  <a:lnTo>
                    <a:pt x="1485041" y="0"/>
                  </a:lnTo>
                  <a:lnTo>
                    <a:pt x="1612041" y="231432"/>
                  </a:lnTo>
                  <a:lnTo>
                    <a:pt x="1498791" y="435157"/>
                  </a:lnTo>
                  <a:lnTo>
                    <a:pt x="0" y="4282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42808" y="1727712"/>
              <a:ext cx="12978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200" b="1" dirty="0" smtClean="0">
                  <a:latin typeface="Arial" charset="0"/>
                  <a:ea typeface="Arial" charset="0"/>
                  <a:cs typeface="Arial" charset="0"/>
                </a:rPr>
                <a:t>Vurdere å flytte</a:t>
              </a:r>
              <a:endParaRPr lang="nb-NO" sz="12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454505" y="1686012"/>
            <a:ext cx="1476001" cy="378504"/>
            <a:chOff x="2467641" y="1686012"/>
            <a:chExt cx="1476001" cy="378504"/>
          </a:xfrm>
        </p:grpSpPr>
        <p:sp>
          <p:nvSpPr>
            <p:cNvPr id="79" name="Rectangle 13"/>
            <p:cNvSpPr/>
            <p:nvPr/>
          </p:nvSpPr>
          <p:spPr>
            <a:xfrm>
              <a:off x="2467642" y="1686012"/>
              <a:ext cx="1476000" cy="378504"/>
            </a:xfrm>
            <a:custGeom>
              <a:avLst/>
              <a:gdLst>
                <a:gd name="connsiteX0" fmla="*/ 0 w 1485041"/>
                <a:gd name="connsiteY0" fmla="*/ 0 h 428282"/>
                <a:gd name="connsiteX1" fmla="*/ 1485041 w 1485041"/>
                <a:gd name="connsiteY1" fmla="*/ 0 h 428282"/>
                <a:gd name="connsiteX2" fmla="*/ 1485041 w 1485041"/>
                <a:gd name="connsiteY2" fmla="*/ 428282 h 428282"/>
                <a:gd name="connsiteX3" fmla="*/ 0 w 1485041"/>
                <a:gd name="connsiteY3" fmla="*/ 428282 h 428282"/>
                <a:gd name="connsiteX4" fmla="*/ 0 w 1485041"/>
                <a:gd name="connsiteY4" fmla="*/ 0 h 428282"/>
                <a:gd name="connsiteX0" fmla="*/ 0 w 1498791"/>
                <a:gd name="connsiteY0" fmla="*/ 0 h 435157"/>
                <a:gd name="connsiteX1" fmla="*/ 1485041 w 1498791"/>
                <a:gd name="connsiteY1" fmla="*/ 0 h 435157"/>
                <a:gd name="connsiteX2" fmla="*/ 1485041 w 1498791"/>
                <a:gd name="connsiteY2" fmla="*/ 428282 h 435157"/>
                <a:gd name="connsiteX3" fmla="*/ 1498791 w 1498791"/>
                <a:gd name="connsiteY3" fmla="*/ 435157 h 435157"/>
                <a:gd name="connsiteX4" fmla="*/ 0 w 1498791"/>
                <a:gd name="connsiteY4" fmla="*/ 428282 h 435157"/>
                <a:gd name="connsiteX5" fmla="*/ 0 w 1498791"/>
                <a:gd name="connsiteY5" fmla="*/ 0 h 435157"/>
                <a:gd name="connsiteX0" fmla="*/ 0 w 1612041"/>
                <a:gd name="connsiteY0" fmla="*/ 0 h 435157"/>
                <a:gd name="connsiteX1" fmla="*/ 1485041 w 1612041"/>
                <a:gd name="connsiteY1" fmla="*/ 0 h 435157"/>
                <a:gd name="connsiteX2" fmla="*/ 1612041 w 1612041"/>
                <a:gd name="connsiteY2" fmla="*/ 231432 h 435157"/>
                <a:gd name="connsiteX3" fmla="*/ 1498791 w 1612041"/>
                <a:gd name="connsiteY3" fmla="*/ 435157 h 435157"/>
                <a:gd name="connsiteX4" fmla="*/ 0 w 1612041"/>
                <a:gd name="connsiteY4" fmla="*/ 428282 h 435157"/>
                <a:gd name="connsiteX5" fmla="*/ 0 w 1612041"/>
                <a:gd name="connsiteY5" fmla="*/ 0 h 43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2041" h="435157">
                  <a:moveTo>
                    <a:pt x="0" y="0"/>
                  </a:moveTo>
                  <a:lnTo>
                    <a:pt x="1485041" y="0"/>
                  </a:lnTo>
                  <a:lnTo>
                    <a:pt x="1612041" y="231432"/>
                  </a:lnTo>
                  <a:lnTo>
                    <a:pt x="1498791" y="435157"/>
                  </a:lnTo>
                  <a:lnTo>
                    <a:pt x="0" y="4282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467641" y="1727712"/>
              <a:ext cx="12634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200" b="1" dirty="0" smtClean="0">
                  <a:latin typeface="Arial" charset="0"/>
                  <a:ea typeface="Arial" charset="0"/>
                  <a:cs typeface="Arial" charset="0"/>
                </a:rPr>
                <a:t>Flytte til Norge</a:t>
              </a:r>
              <a:endParaRPr lang="nb-NO" sz="12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115694" y="1686012"/>
            <a:ext cx="1476276" cy="378504"/>
            <a:chOff x="7742776" y="1686012"/>
            <a:chExt cx="1476276" cy="378504"/>
          </a:xfrm>
        </p:grpSpPr>
        <p:sp>
          <p:nvSpPr>
            <p:cNvPr id="81" name="Rectangle 13"/>
            <p:cNvSpPr/>
            <p:nvPr/>
          </p:nvSpPr>
          <p:spPr>
            <a:xfrm>
              <a:off x="7742776" y="1686012"/>
              <a:ext cx="1476276" cy="378504"/>
            </a:xfrm>
            <a:custGeom>
              <a:avLst/>
              <a:gdLst>
                <a:gd name="connsiteX0" fmla="*/ 0 w 1485041"/>
                <a:gd name="connsiteY0" fmla="*/ 0 h 428282"/>
                <a:gd name="connsiteX1" fmla="*/ 1485041 w 1485041"/>
                <a:gd name="connsiteY1" fmla="*/ 0 h 428282"/>
                <a:gd name="connsiteX2" fmla="*/ 1485041 w 1485041"/>
                <a:gd name="connsiteY2" fmla="*/ 428282 h 428282"/>
                <a:gd name="connsiteX3" fmla="*/ 0 w 1485041"/>
                <a:gd name="connsiteY3" fmla="*/ 428282 h 428282"/>
                <a:gd name="connsiteX4" fmla="*/ 0 w 1485041"/>
                <a:gd name="connsiteY4" fmla="*/ 0 h 428282"/>
                <a:gd name="connsiteX0" fmla="*/ 0 w 1498791"/>
                <a:gd name="connsiteY0" fmla="*/ 0 h 435157"/>
                <a:gd name="connsiteX1" fmla="*/ 1485041 w 1498791"/>
                <a:gd name="connsiteY1" fmla="*/ 0 h 435157"/>
                <a:gd name="connsiteX2" fmla="*/ 1485041 w 1498791"/>
                <a:gd name="connsiteY2" fmla="*/ 428282 h 435157"/>
                <a:gd name="connsiteX3" fmla="*/ 1498791 w 1498791"/>
                <a:gd name="connsiteY3" fmla="*/ 435157 h 435157"/>
                <a:gd name="connsiteX4" fmla="*/ 0 w 1498791"/>
                <a:gd name="connsiteY4" fmla="*/ 428282 h 435157"/>
                <a:gd name="connsiteX5" fmla="*/ 0 w 1498791"/>
                <a:gd name="connsiteY5" fmla="*/ 0 h 435157"/>
                <a:gd name="connsiteX0" fmla="*/ 0 w 1612041"/>
                <a:gd name="connsiteY0" fmla="*/ 0 h 435157"/>
                <a:gd name="connsiteX1" fmla="*/ 1485041 w 1612041"/>
                <a:gd name="connsiteY1" fmla="*/ 0 h 435157"/>
                <a:gd name="connsiteX2" fmla="*/ 1612041 w 1612041"/>
                <a:gd name="connsiteY2" fmla="*/ 231432 h 435157"/>
                <a:gd name="connsiteX3" fmla="*/ 1498791 w 1612041"/>
                <a:gd name="connsiteY3" fmla="*/ 435157 h 435157"/>
                <a:gd name="connsiteX4" fmla="*/ 0 w 1612041"/>
                <a:gd name="connsiteY4" fmla="*/ 428282 h 435157"/>
                <a:gd name="connsiteX5" fmla="*/ 0 w 1612041"/>
                <a:gd name="connsiteY5" fmla="*/ 0 h 43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2041" h="435157">
                  <a:moveTo>
                    <a:pt x="0" y="0"/>
                  </a:moveTo>
                  <a:lnTo>
                    <a:pt x="1485041" y="0"/>
                  </a:lnTo>
                  <a:lnTo>
                    <a:pt x="1612041" y="231432"/>
                  </a:lnTo>
                  <a:lnTo>
                    <a:pt x="1498791" y="435157"/>
                  </a:lnTo>
                  <a:lnTo>
                    <a:pt x="0" y="4282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848935" y="1727712"/>
              <a:ext cx="12506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200" b="1" dirty="0" smtClean="0">
                  <a:latin typeface="Arial" charset="0"/>
                  <a:ea typeface="Arial" charset="0"/>
                  <a:cs typeface="Arial" charset="0"/>
                </a:rPr>
                <a:t>Registrere seg</a:t>
              </a:r>
              <a:endParaRPr lang="nb-NO" sz="12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4534039" y="3033839"/>
            <a:ext cx="1407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/>
              <a:t>Workinnorway.com</a:t>
            </a:r>
            <a:endParaRPr lang="nb-NO" sz="1200" dirty="0"/>
          </a:p>
        </p:txBody>
      </p:sp>
      <p:sp>
        <p:nvSpPr>
          <p:cNvPr id="56" name="Rectangle 55"/>
          <p:cNvSpPr/>
          <p:nvPr/>
        </p:nvSpPr>
        <p:spPr>
          <a:xfrm>
            <a:off x="474922" y="3424225"/>
            <a:ext cx="11717078" cy="31805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7" name="TextBox 56"/>
          <p:cNvSpPr txBox="1"/>
          <p:nvPr/>
        </p:nvSpPr>
        <p:spPr>
          <a:xfrm>
            <a:off x="4534039" y="3431949"/>
            <a:ext cx="1407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dirty="0"/>
              <a:t>N</a:t>
            </a:r>
            <a:r>
              <a:rPr lang="nb-NO" sz="1200" dirty="0" smtClean="0"/>
              <a:t>yinorge.no</a:t>
            </a:r>
            <a:endParaRPr lang="nb-NO" sz="1200" dirty="0"/>
          </a:p>
        </p:txBody>
      </p:sp>
      <p:sp>
        <p:nvSpPr>
          <p:cNvPr id="58" name="Rectangle 57"/>
          <p:cNvSpPr/>
          <p:nvPr/>
        </p:nvSpPr>
        <p:spPr>
          <a:xfrm>
            <a:off x="5774428" y="3840988"/>
            <a:ext cx="4420864" cy="3180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9" name="TextBox 58"/>
          <p:cNvSpPr txBox="1"/>
          <p:nvPr/>
        </p:nvSpPr>
        <p:spPr>
          <a:xfrm>
            <a:off x="7177031" y="3860557"/>
            <a:ext cx="1407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dirty="0" smtClean="0"/>
              <a:t>SUA.no</a:t>
            </a:r>
            <a:endParaRPr lang="nb-NO" sz="1200" dirty="0"/>
          </a:p>
        </p:txBody>
      </p:sp>
      <p:grpSp>
        <p:nvGrpSpPr>
          <p:cNvPr id="5" name="Group 4"/>
          <p:cNvGrpSpPr/>
          <p:nvPr/>
        </p:nvGrpSpPr>
        <p:grpSpPr>
          <a:xfrm>
            <a:off x="4779095" y="1686012"/>
            <a:ext cx="2511782" cy="378504"/>
            <a:chOff x="4487797" y="1686012"/>
            <a:chExt cx="2511782" cy="378504"/>
          </a:xfrm>
        </p:grpSpPr>
        <p:sp>
          <p:nvSpPr>
            <p:cNvPr id="80" name="Rectangle 13"/>
            <p:cNvSpPr/>
            <p:nvPr/>
          </p:nvSpPr>
          <p:spPr>
            <a:xfrm>
              <a:off x="4487797" y="1686012"/>
              <a:ext cx="2511782" cy="378504"/>
            </a:xfrm>
            <a:custGeom>
              <a:avLst/>
              <a:gdLst>
                <a:gd name="connsiteX0" fmla="*/ 0 w 1485041"/>
                <a:gd name="connsiteY0" fmla="*/ 0 h 428282"/>
                <a:gd name="connsiteX1" fmla="*/ 1485041 w 1485041"/>
                <a:gd name="connsiteY1" fmla="*/ 0 h 428282"/>
                <a:gd name="connsiteX2" fmla="*/ 1485041 w 1485041"/>
                <a:gd name="connsiteY2" fmla="*/ 428282 h 428282"/>
                <a:gd name="connsiteX3" fmla="*/ 0 w 1485041"/>
                <a:gd name="connsiteY3" fmla="*/ 428282 h 428282"/>
                <a:gd name="connsiteX4" fmla="*/ 0 w 1485041"/>
                <a:gd name="connsiteY4" fmla="*/ 0 h 428282"/>
                <a:gd name="connsiteX0" fmla="*/ 0 w 1498791"/>
                <a:gd name="connsiteY0" fmla="*/ 0 h 435157"/>
                <a:gd name="connsiteX1" fmla="*/ 1485041 w 1498791"/>
                <a:gd name="connsiteY1" fmla="*/ 0 h 435157"/>
                <a:gd name="connsiteX2" fmla="*/ 1485041 w 1498791"/>
                <a:gd name="connsiteY2" fmla="*/ 428282 h 435157"/>
                <a:gd name="connsiteX3" fmla="*/ 1498791 w 1498791"/>
                <a:gd name="connsiteY3" fmla="*/ 435157 h 435157"/>
                <a:gd name="connsiteX4" fmla="*/ 0 w 1498791"/>
                <a:gd name="connsiteY4" fmla="*/ 428282 h 435157"/>
                <a:gd name="connsiteX5" fmla="*/ 0 w 1498791"/>
                <a:gd name="connsiteY5" fmla="*/ 0 h 435157"/>
                <a:gd name="connsiteX0" fmla="*/ 0 w 1612041"/>
                <a:gd name="connsiteY0" fmla="*/ 0 h 435157"/>
                <a:gd name="connsiteX1" fmla="*/ 1485041 w 1612041"/>
                <a:gd name="connsiteY1" fmla="*/ 0 h 435157"/>
                <a:gd name="connsiteX2" fmla="*/ 1612041 w 1612041"/>
                <a:gd name="connsiteY2" fmla="*/ 231432 h 435157"/>
                <a:gd name="connsiteX3" fmla="*/ 1498791 w 1612041"/>
                <a:gd name="connsiteY3" fmla="*/ 435157 h 435157"/>
                <a:gd name="connsiteX4" fmla="*/ 0 w 1612041"/>
                <a:gd name="connsiteY4" fmla="*/ 428282 h 435157"/>
                <a:gd name="connsiteX5" fmla="*/ 0 w 1612041"/>
                <a:gd name="connsiteY5" fmla="*/ 0 h 43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2041" h="435157">
                  <a:moveTo>
                    <a:pt x="0" y="0"/>
                  </a:moveTo>
                  <a:lnTo>
                    <a:pt x="1485041" y="0"/>
                  </a:lnTo>
                  <a:lnTo>
                    <a:pt x="1612041" y="231432"/>
                  </a:lnTo>
                  <a:lnTo>
                    <a:pt x="1498791" y="435157"/>
                  </a:lnTo>
                  <a:lnTo>
                    <a:pt x="0" y="4282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17692" y="1727712"/>
              <a:ext cx="2380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200" b="1" dirty="0" smtClean="0">
                  <a:latin typeface="Arial" charset="0"/>
                  <a:ea typeface="Arial" charset="0"/>
                  <a:cs typeface="Arial" charset="0"/>
                </a:rPr>
                <a:t>Komme inn i arbeidsmarkedet</a:t>
              </a:r>
              <a:endParaRPr lang="nb-NO" sz="12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51" name="Rectangle 50"/>
          <p:cNvSpPr/>
          <p:nvPr/>
        </p:nvSpPr>
        <p:spPr>
          <a:xfrm>
            <a:off x="8115694" y="4260478"/>
            <a:ext cx="1175335" cy="3180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2" name="TextBox 51"/>
          <p:cNvSpPr txBox="1"/>
          <p:nvPr/>
        </p:nvSpPr>
        <p:spPr>
          <a:xfrm>
            <a:off x="8286005" y="4274663"/>
            <a:ext cx="855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dirty="0" smtClean="0"/>
              <a:t>UDI.no</a:t>
            </a:r>
            <a:endParaRPr lang="nb-NO" sz="1200" dirty="0"/>
          </a:p>
        </p:txBody>
      </p:sp>
      <p:sp>
        <p:nvSpPr>
          <p:cNvPr id="53" name="Rectangle 52"/>
          <p:cNvSpPr/>
          <p:nvPr/>
        </p:nvSpPr>
        <p:spPr>
          <a:xfrm>
            <a:off x="3749749" y="4673858"/>
            <a:ext cx="2016548" cy="318052"/>
          </a:xfrm>
          <a:prstGeom prst="rect">
            <a:avLst/>
          </a:prstGeom>
          <a:solidFill>
            <a:srgbClr val="FF000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0" name="TextBox 59"/>
          <p:cNvSpPr txBox="1"/>
          <p:nvPr/>
        </p:nvSpPr>
        <p:spPr>
          <a:xfrm>
            <a:off x="4314079" y="4694384"/>
            <a:ext cx="853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dirty="0" smtClean="0"/>
              <a:t>NAV.no</a:t>
            </a:r>
            <a:endParaRPr lang="nb-NO" sz="1200" dirty="0"/>
          </a:p>
        </p:txBody>
      </p:sp>
      <p:sp>
        <p:nvSpPr>
          <p:cNvPr id="62" name="Rectangle 61"/>
          <p:cNvSpPr/>
          <p:nvPr/>
        </p:nvSpPr>
        <p:spPr>
          <a:xfrm>
            <a:off x="5766297" y="5066396"/>
            <a:ext cx="6425701" cy="318052"/>
          </a:xfrm>
          <a:prstGeom prst="rect">
            <a:avLst/>
          </a:prstGeom>
          <a:solidFill>
            <a:schemeClr val="tx2">
              <a:lumMod val="40000"/>
              <a:lumOff val="60000"/>
              <a:alpha val="4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3" name="TextBox 62"/>
          <p:cNvSpPr txBox="1"/>
          <p:nvPr/>
        </p:nvSpPr>
        <p:spPr>
          <a:xfrm>
            <a:off x="7443917" y="5074205"/>
            <a:ext cx="3608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dirty="0" smtClean="0"/>
              <a:t>Skatteetaten.no</a:t>
            </a:r>
            <a:endParaRPr lang="nb-NO" sz="1200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995634" y="4260478"/>
            <a:ext cx="468927" cy="3180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-5630" y="3013313"/>
            <a:ext cx="12204000" cy="0"/>
          </a:xfrm>
          <a:prstGeom prst="lin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-5630" y="3331365"/>
            <a:ext cx="12204000" cy="0"/>
          </a:xfrm>
          <a:prstGeom prst="lin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-29345" y="3424225"/>
            <a:ext cx="12221345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-29345" y="3742277"/>
            <a:ext cx="12221345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-29345" y="3834463"/>
            <a:ext cx="12221345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-29345" y="4152515"/>
            <a:ext cx="12221345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-29345" y="4254181"/>
            <a:ext cx="12221345" cy="0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-29345" y="4572233"/>
            <a:ext cx="12221345" cy="0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-29345" y="4673948"/>
            <a:ext cx="12221345" cy="0"/>
          </a:xfrm>
          <a:prstGeom prst="line">
            <a:avLst/>
          </a:prstGeom>
          <a:ln>
            <a:solidFill>
              <a:srgbClr val="FFC2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-29345" y="4992000"/>
            <a:ext cx="12221345" cy="0"/>
          </a:xfrm>
          <a:prstGeom prst="line">
            <a:avLst/>
          </a:prstGeom>
          <a:ln>
            <a:solidFill>
              <a:srgbClr val="FFC2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-29345" y="5066396"/>
            <a:ext cx="12221345" cy="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-29345" y="5384448"/>
            <a:ext cx="12221345" cy="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10464332" y="1686012"/>
            <a:ext cx="1476276" cy="378504"/>
            <a:chOff x="10464332" y="1686012"/>
            <a:chExt cx="1476276" cy="378504"/>
          </a:xfrm>
        </p:grpSpPr>
        <p:sp>
          <p:nvSpPr>
            <p:cNvPr id="49" name="Rectangle 13"/>
            <p:cNvSpPr/>
            <p:nvPr/>
          </p:nvSpPr>
          <p:spPr>
            <a:xfrm>
              <a:off x="10464332" y="1686012"/>
              <a:ext cx="1476276" cy="378504"/>
            </a:xfrm>
            <a:custGeom>
              <a:avLst/>
              <a:gdLst>
                <a:gd name="connsiteX0" fmla="*/ 0 w 1485041"/>
                <a:gd name="connsiteY0" fmla="*/ 0 h 428282"/>
                <a:gd name="connsiteX1" fmla="*/ 1485041 w 1485041"/>
                <a:gd name="connsiteY1" fmla="*/ 0 h 428282"/>
                <a:gd name="connsiteX2" fmla="*/ 1485041 w 1485041"/>
                <a:gd name="connsiteY2" fmla="*/ 428282 h 428282"/>
                <a:gd name="connsiteX3" fmla="*/ 0 w 1485041"/>
                <a:gd name="connsiteY3" fmla="*/ 428282 h 428282"/>
                <a:gd name="connsiteX4" fmla="*/ 0 w 1485041"/>
                <a:gd name="connsiteY4" fmla="*/ 0 h 428282"/>
                <a:gd name="connsiteX0" fmla="*/ 0 w 1498791"/>
                <a:gd name="connsiteY0" fmla="*/ 0 h 435157"/>
                <a:gd name="connsiteX1" fmla="*/ 1485041 w 1498791"/>
                <a:gd name="connsiteY1" fmla="*/ 0 h 435157"/>
                <a:gd name="connsiteX2" fmla="*/ 1485041 w 1498791"/>
                <a:gd name="connsiteY2" fmla="*/ 428282 h 435157"/>
                <a:gd name="connsiteX3" fmla="*/ 1498791 w 1498791"/>
                <a:gd name="connsiteY3" fmla="*/ 435157 h 435157"/>
                <a:gd name="connsiteX4" fmla="*/ 0 w 1498791"/>
                <a:gd name="connsiteY4" fmla="*/ 428282 h 435157"/>
                <a:gd name="connsiteX5" fmla="*/ 0 w 1498791"/>
                <a:gd name="connsiteY5" fmla="*/ 0 h 435157"/>
                <a:gd name="connsiteX0" fmla="*/ 0 w 1612041"/>
                <a:gd name="connsiteY0" fmla="*/ 0 h 435157"/>
                <a:gd name="connsiteX1" fmla="*/ 1485041 w 1612041"/>
                <a:gd name="connsiteY1" fmla="*/ 0 h 435157"/>
                <a:gd name="connsiteX2" fmla="*/ 1612041 w 1612041"/>
                <a:gd name="connsiteY2" fmla="*/ 231432 h 435157"/>
                <a:gd name="connsiteX3" fmla="*/ 1498791 w 1612041"/>
                <a:gd name="connsiteY3" fmla="*/ 435157 h 435157"/>
                <a:gd name="connsiteX4" fmla="*/ 0 w 1612041"/>
                <a:gd name="connsiteY4" fmla="*/ 428282 h 435157"/>
                <a:gd name="connsiteX5" fmla="*/ 0 w 1612041"/>
                <a:gd name="connsiteY5" fmla="*/ 0 h 43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2041" h="435157">
                  <a:moveTo>
                    <a:pt x="0" y="0"/>
                  </a:moveTo>
                  <a:lnTo>
                    <a:pt x="1485041" y="0"/>
                  </a:lnTo>
                  <a:lnTo>
                    <a:pt x="1612041" y="231432"/>
                  </a:lnTo>
                  <a:lnTo>
                    <a:pt x="1498791" y="435157"/>
                  </a:lnTo>
                  <a:lnTo>
                    <a:pt x="0" y="4282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528927" y="1727712"/>
              <a:ext cx="10983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200" b="1" dirty="0" smtClean="0">
                  <a:latin typeface="Arial" charset="0"/>
                  <a:ea typeface="Arial" charset="0"/>
                  <a:cs typeface="Arial" charset="0"/>
                </a:rPr>
                <a:t>Etablere seg</a:t>
              </a:r>
              <a:endParaRPr lang="nb-NO" sz="12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54" name="Rectangle 53"/>
          <p:cNvSpPr/>
          <p:nvPr/>
        </p:nvSpPr>
        <p:spPr>
          <a:xfrm>
            <a:off x="5766297" y="5485496"/>
            <a:ext cx="6425701" cy="318052"/>
          </a:xfrm>
          <a:prstGeom prst="rect">
            <a:avLst/>
          </a:prstGeom>
          <a:solidFill>
            <a:schemeClr val="tx2">
              <a:lumMod val="40000"/>
              <a:lumOff val="60000"/>
              <a:alpha val="4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1" name="TextBox 60"/>
          <p:cNvSpPr txBox="1"/>
          <p:nvPr/>
        </p:nvSpPr>
        <p:spPr>
          <a:xfrm>
            <a:off x="7443917" y="5493305"/>
            <a:ext cx="3608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dirty="0" smtClean="0"/>
              <a:t>Taxnorway.no</a:t>
            </a:r>
            <a:endParaRPr lang="nb-NO" sz="1200" dirty="0">
              <a:solidFill>
                <a:srgbClr val="FF0000"/>
              </a:solidFill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-29345" y="5485496"/>
            <a:ext cx="12221345" cy="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92</a:t>
            </a:fld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279632" y="299580"/>
            <a:ext cx="11912368" cy="775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endParaRPr lang="nb-NO" sz="12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nb-NO" sz="1200" b="1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nb-NO" sz="12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nb-NO" sz="1200" b="1" dirty="0">
                <a:solidFill>
                  <a:schemeClr val="accent5">
                    <a:lumMod val="50000"/>
                  </a:schemeClr>
                </a:solidFill>
              </a:rPr>
              <a:t>HOVEDFUNN #2 </a:t>
            </a:r>
            <a:r>
              <a:rPr lang="mr-IN" sz="1200" b="1" dirty="0">
                <a:solidFill>
                  <a:schemeClr val="accent5">
                    <a:lumMod val="50000"/>
                  </a:schemeClr>
                </a:solidFill>
              </a:rPr>
              <a:t>–</a:t>
            </a:r>
            <a:r>
              <a:rPr lang="nb-NO" sz="12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nb-NO" sz="1200" b="1" dirty="0" smtClean="0">
                <a:solidFill>
                  <a:schemeClr val="accent5">
                    <a:lumMod val="50000"/>
                  </a:schemeClr>
                </a:solidFill>
              </a:rPr>
              <a:t>Supplerende informasjon </a:t>
            </a:r>
            <a:r>
              <a:rPr lang="nb-NO" sz="2200" b="1" dirty="0">
                <a:solidFill>
                  <a:schemeClr val="accent5">
                    <a:lumMod val="50000"/>
                  </a:schemeClr>
                </a:solidFill>
              </a:rPr>
              <a:t/>
            </a:r>
            <a:br>
              <a:rPr lang="nb-NO" sz="2200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nb-NO" sz="2200" b="1" dirty="0">
                <a:solidFill>
                  <a:schemeClr val="accent5">
                    <a:lumMod val="50000"/>
                  </a:schemeClr>
                </a:solidFill>
              </a:rPr>
              <a:t>Hvor i brukerreisen tilbys nyttig informasjon på  nett</a:t>
            </a:r>
            <a:r>
              <a:rPr lang="nb-NO" sz="2200" b="1" dirty="0" smtClean="0">
                <a:solidFill>
                  <a:schemeClr val="accent5">
                    <a:lumMod val="50000"/>
                  </a:schemeClr>
                </a:solidFill>
              </a:rPr>
              <a:t>?</a:t>
            </a:r>
            <a:endParaRPr lang="nb-NO" sz="22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66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8" r="10868"/>
          <a:stretch/>
        </p:blipFill>
        <p:spPr>
          <a:xfrm>
            <a:off x="407456" y="1250805"/>
            <a:ext cx="5157579" cy="3551273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6312595" y="1098630"/>
            <a:ext cx="529012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400" b="1" dirty="0" smtClean="0">
                <a:ea typeface="Helvetica Light" charset="0"/>
                <a:cs typeface="Helvetica Light" charset="0"/>
              </a:rPr>
              <a:t>https://www.workinnorway.no: </a:t>
            </a:r>
          </a:p>
          <a:p>
            <a:r>
              <a:rPr lang="nb-NO" sz="1400" dirty="0" smtClean="0">
                <a:ea typeface="Helvetica Light" charset="0"/>
                <a:cs typeface="Helvetica Light" charset="0"/>
              </a:rPr>
              <a:t>Guide for å jobbe og drive bedrift i Norge.</a:t>
            </a:r>
          </a:p>
          <a:p>
            <a:endParaRPr lang="nb-NO" sz="1400" dirty="0" smtClean="0">
              <a:ea typeface="Helvetica Light" charset="0"/>
              <a:cs typeface="Helvetica Light" charset="0"/>
            </a:endParaRPr>
          </a:p>
          <a:p>
            <a:r>
              <a:rPr lang="nb-NO" sz="1400" dirty="0" smtClean="0">
                <a:ea typeface="Helvetica Light" charset="0"/>
                <a:cs typeface="Helvetica Light" charset="0"/>
              </a:rPr>
              <a:t>Workinnorway.no er en nettveiviser for de som ønsker å jobbe i Norge og trenger råd og informasjon om jobbsøking, arbeidsliv og flytting.</a:t>
            </a:r>
          </a:p>
          <a:p>
            <a:endParaRPr lang="nb-NO" sz="1400" dirty="0" smtClean="0">
              <a:ea typeface="Helvetica Light" charset="0"/>
              <a:cs typeface="Helvetica Light" charset="0"/>
            </a:endParaRPr>
          </a:p>
          <a:p>
            <a:r>
              <a:rPr lang="nb-NO" sz="1400" dirty="0" smtClean="0">
                <a:ea typeface="Helvetica Light" charset="0"/>
                <a:cs typeface="Helvetica Light" charset="0"/>
              </a:rPr>
              <a:t>Workinnorway.no er et samarbeid mellom </a:t>
            </a:r>
            <a:r>
              <a:rPr lang="nb-NO" sz="1400" b="1" dirty="0" smtClean="0">
                <a:ea typeface="Helvetica Light" charset="0"/>
                <a:cs typeface="Helvetica Light" charset="0"/>
              </a:rPr>
              <a:t>NAV, Skatteetaten, Utlendingsdirektoratet (UDI), Arbeidstilsynet og Politiet. </a:t>
            </a:r>
          </a:p>
          <a:p>
            <a:endParaRPr lang="nb-NO" sz="1400" b="1" dirty="0">
              <a:ea typeface="Helvetica Light" charset="0"/>
              <a:cs typeface="Helvetica Light" charset="0"/>
            </a:endParaRPr>
          </a:p>
          <a:p>
            <a:r>
              <a:rPr lang="nb-NO" sz="1400" dirty="0" smtClean="0">
                <a:ea typeface="Helvetica Light" charset="0"/>
                <a:cs typeface="Helvetica Light" charset="0"/>
              </a:rPr>
              <a:t>NAV har hovedansvar for drift og forvaltning for nettsiden.</a:t>
            </a:r>
            <a:endParaRPr lang="nb-NO" sz="1400" b="1" dirty="0" smtClean="0">
              <a:ea typeface="Helvetica Light" charset="0"/>
              <a:cs typeface="Helvetica Light" charset="0"/>
            </a:endParaRPr>
          </a:p>
          <a:p>
            <a:endParaRPr lang="nb-NO" sz="14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246" y="4550756"/>
            <a:ext cx="2919984" cy="218236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46347" y="4958697"/>
            <a:ext cx="259978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b-NO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«Første gangen jeg var på </a:t>
            </a:r>
          </a:p>
          <a:p>
            <a:pPr algn="ctr"/>
            <a:r>
              <a:rPr lang="nb-NO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denne siden gikk jeg ut igjen, fordi jeg ikke trodde den var for meg. Siden ser uvennlig </a:t>
            </a:r>
          </a:p>
          <a:p>
            <a:pPr algn="ctr"/>
            <a:r>
              <a:rPr lang="nb-NO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og grå ut.»</a:t>
            </a:r>
          </a:p>
        </p:txBody>
      </p:sp>
      <p:sp>
        <p:nvSpPr>
          <p:cNvPr id="6" name="Rectangle 5"/>
          <p:cNvSpPr/>
          <p:nvPr/>
        </p:nvSpPr>
        <p:spPr>
          <a:xfrm>
            <a:off x="6312594" y="3767473"/>
            <a:ext cx="556444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400" b="1" dirty="0" smtClean="0">
                <a:ea typeface="Helvetica Light" charset="0"/>
                <a:cs typeface="Helvetica Light" charset="0"/>
              </a:rPr>
              <a:t>Forbedringspotensial:</a:t>
            </a:r>
          </a:p>
          <a:p>
            <a:endParaRPr lang="nb-NO" sz="1400" b="1" dirty="0" smtClean="0">
              <a:ea typeface="Helvetica Light" charset="0"/>
              <a:cs typeface="Helvetica Light" charset="0"/>
            </a:endParaRPr>
          </a:p>
          <a:p>
            <a:pPr marL="171450" indent="-171450">
              <a:buFont typeface="Arial" charset="0"/>
              <a:buChar char="•"/>
            </a:pPr>
            <a:r>
              <a:rPr lang="nb-NO" sz="1400" dirty="0" smtClean="0">
                <a:ea typeface="Helvetica Light" charset="0"/>
                <a:cs typeface="Helvetica Light" charset="0"/>
              </a:rPr>
              <a:t>Siden er ikke </a:t>
            </a:r>
            <a:r>
              <a:rPr lang="nb-NO" sz="1400" dirty="0" err="1" smtClean="0">
                <a:ea typeface="Helvetica Light" charset="0"/>
                <a:cs typeface="Helvetica Light" charset="0"/>
              </a:rPr>
              <a:t>responsiv</a:t>
            </a:r>
            <a:r>
              <a:rPr lang="nb-NO" sz="1400" dirty="0" smtClean="0">
                <a:ea typeface="Helvetica Light" charset="0"/>
                <a:cs typeface="Helvetica Light" charset="0"/>
              </a:rPr>
              <a:t> (tilpasser seg ikke mindre skjermer og mobil)</a:t>
            </a:r>
          </a:p>
          <a:p>
            <a:pPr marL="171450" indent="-171450">
              <a:buFont typeface="Arial" charset="0"/>
              <a:buChar char="•"/>
            </a:pPr>
            <a:r>
              <a:rPr lang="nb-NO" sz="1400" dirty="0" smtClean="0">
                <a:ea typeface="Helvetica Light" charset="0"/>
                <a:cs typeface="Helvetica Light" charset="0"/>
              </a:rPr>
              <a:t>Kun tilgjengelig på to språk</a:t>
            </a:r>
          </a:p>
          <a:p>
            <a:pPr marL="171450" indent="-171450">
              <a:buFont typeface="Arial" charset="0"/>
              <a:buChar char="•"/>
            </a:pPr>
            <a:r>
              <a:rPr lang="nb-NO" sz="1400" dirty="0" smtClean="0">
                <a:ea typeface="Helvetica Light" charset="0"/>
                <a:cs typeface="Helvetica Light" charset="0"/>
              </a:rPr>
              <a:t>Det er vanskelig å se fanen "</a:t>
            </a:r>
            <a:r>
              <a:rPr lang="nb-NO" sz="1400" dirty="0" err="1" smtClean="0">
                <a:ea typeface="Helvetica Light" charset="0"/>
                <a:cs typeface="Helvetica Light" charset="0"/>
              </a:rPr>
              <a:t>useful</a:t>
            </a:r>
            <a:r>
              <a:rPr lang="nb-NO" sz="1400" dirty="0" smtClean="0">
                <a:ea typeface="Helvetica Light" charset="0"/>
                <a:cs typeface="Helvetica Light" charset="0"/>
              </a:rPr>
              <a:t> </a:t>
            </a:r>
            <a:r>
              <a:rPr lang="nb-NO" sz="1400" dirty="0" err="1" smtClean="0">
                <a:ea typeface="Helvetica Light" charset="0"/>
                <a:cs typeface="Helvetica Light" charset="0"/>
              </a:rPr>
              <a:t>information</a:t>
            </a:r>
            <a:r>
              <a:rPr lang="nb-NO" sz="1400" dirty="0" smtClean="0">
                <a:ea typeface="Helvetica Light" charset="0"/>
                <a:cs typeface="Helvetica Light" charset="0"/>
              </a:rPr>
              <a:t> </a:t>
            </a:r>
            <a:r>
              <a:rPr lang="nb-NO" sz="1400" dirty="0" err="1" smtClean="0">
                <a:ea typeface="Helvetica Light" charset="0"/>
                <a:cs typeface="Helvetica Light" charset="0"/>
              </a:rPr>
              <a:t>about</a:t>
            </a:r>
            <a:r>
              <a:rPr lang="nb-NO" sz="1400" dirty="0" smtClean="0">
                <a:ea typeface="Helvetica Light" charset="0"/>
                <a:cs typeface="Helvetica Light" charset="0"/>
              </a:rPr>
              <a:t> </a:t>
            </a:r>
            <a:r>
              <a:rPr lang="nb-NO" sz="1400" dirty="0" err="1" smtClean="0">
                <a:ea typeface="Helvetica Light" charset="0"/>
                <a:cs typeface="Helvetica Light" charset="0"/>
              </a:rPr>
              <a:t>living</a:t>
            </a:r>
            <a:r>
              <a:rPr lang="nb-NO" sz="1400" dirty="0" smtClean="0">
                <a:ea typeface="Helvetica Light" charset="0"/>
                <a:cs typeface="Helvetica Light" charset="0"/>
              </a:rPr>
              <a:t> and </a:t>
            </a:r>
            <a:r>
              <a:rPr lang="nb-NO" sz="1400" dirty="0" err="1" smtClean="0">
                <a:ea typeface="Helvetica Light" charset="0"/>
                <a:cs typeface="Helvetica Light" charset="0"/>
              </a:rPr>
              <a:t>working</a:t>
            </a:r>
            <a:r>
              <a:rPr lang="nb-NO" sz="1400" dirty="0" smtClean="0">
                <a:ea typeface="Helvetica Light" charset="0"/>
                <a:cs typeface="Helvetica Light" charset="0"/>
              </a:rPr>
              <a:t> in Norway", og den</a:t>
            </a:r>
            <a:r>
              <a:rPr lang="nb-NO" sz="1400" dirty="0" smtClean="0">
                <a:solidFill>
                  <a:srgbClr val="FF0000"/>
                </a:solidFill>
                <a:ea typeface="Helvetica Light" charset="0"/>
                <a:cs typeface="Helvetica Light" charset="0"/>
              </a:rPr>
              <a:t> </a:t>
            </a:r>
            <a:r>
              <a:rPr lang="nb-NO" sz="1400" dirty="0" smtClean="0">
                <a:ea typeface="Helvetica Light" charset="0"/>
                <a:cs typeface="Helvetica Light" charset="0"/>
              </a:rPr>
              <a:t>blir ikke klikket på.</a:t>
            </a:r>
          </a:p>
          <a:p>
            <a:pPr marL="171450" indent="-171450">
              <a:buFont typeface="Arial" charset="0"/>
              <a:buChar char="•"/>
            </a:pPr>
            <a:r>
              <a:rPr lang="nb-NO" sz="1400" dirty="0" smtClean="0">
                <a:ea typeface="Helvetica Light" charset="0"/>
                <a:cs typeface="Helvetica Light" charset="0"/>
              </a:rPr>
              <a:t>De to hovedinndelingene virker ikke intuitive</a:t>
            </a:r>
          </a:p>
          <a:p>
            <a:pPr marL="171450" indent="-171450">
              <a:buFont typeface="Arial" charset="0"/>
              <a:buChar char="•"/>
            </a:pPr>
            <a:r>
              <a:rPr lang="nb-NO" sz="1400" dirty="0" smtClean="0">
                <a:ea typeface="Helvetica Light" charset="0"/>
                <a:cs typeface="Helvetica Light" charset="0"/>
              </a:rPr>
              <a:t>Innholdet i siden er ikke dekkende for hele reisen for å flytte til Norge. Det mangler særlig informasjon i fasen </a:t>
            </a:r>
            <a:r>
              <a:rPr lang="nb-NO" sz="1400" i="1" dirty="0" smtClean="0">
                <a:ea typeface="Helvetica Light" charset="0"/>
                <a:cs typeface="Helvetica Light" charset="0"/>
              </a:rPr>
              <a:t>før</a:t>
            </a:r>
            <a:r>
              <a:rPr lang="nb-NO" sz="1400" dirty="0" smtClean="0">
                <a:ea typeface="Helvetica Light" charset="0"/>
                <a:cs typeface="Helvetica Light" charset="0"/>
              </a:rPr>
              <a:t> man flytter</a:t>
            </a:r>
          </a:p>
          <a:p>
            <a:pPr marL="171450" indent="-171450">
              <a:buFont typeface="Arial" charset="0"/>
              <a:buChar char="•"/>
            </a:pPr>
            <a:r>
              <a:rPr lang="nb-NO" sz="1400" dirty="0" smtClean="0">
                <a:ea typeface="Helvetica Light" charset="0"/>
                <a:cs typeface="Helvetica Light" charset="0"/>
              </a:rPr>
              <a:t>Siden oppfattes ikke som innbydende og fristende.</a:t>
            </a:r>
            <a:endParaRPr lang="nb-NO" sz="1400" dirty="0">
              <a:ea typeface="Helvetica Light" charset="0"/>
              <a:cs typeface="Helvetica Light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93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79632" y="299580"/>
            <a:ext cx="11912368" cy="775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endParaRPr lang="nb-NO" sz="12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nb-NO" sz="1200" b="1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nb-NO" sz="12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nb-NO" sz="1200" b="1" dirty="0">
                <a:solidFill>
                  <a:schemeClr val="accent5">
                    <a:lumMod val="50000"/>
                  </a:schemeClr>
                </a:solidFill>
              </a:rPr>
              <a:t>HOVEDFUNN #2 </a:t>
            </a:r>
            <a:r>
              <a:rPr lang="mr-IN" sz="1200" b="1" dirty="0">
                <a:solidFill>
                  <a:schemeClr val="accent5">
                    <a:lumMod val="50000"/>
                  </a:schemeClr>
                </a:solidFill>
              </a:rPr>
              <a:t>–</a:t>
            </a:r>
            <a:r>
              <a:rPr lang="nb-NO" sz="12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nb-NO" sz="1200" b="1" dirty="0" smtClean="0">
                <a:solidFill>
                  <a:schemeClr val="accent5">
                    <a:lumMod val="50000"/>
                  </a:schemeClr>
                </a:solidFill>
              </a:rPr>
              <a:t>Supplerende informasjon </a:t>
            </a:r>
            <a:r>
              <a:rPr lang="nb-NO" sz="2200" b="1" dirty="0">
                <a:solidFill>
                  <a:schemeClr val="accent5">
                    <a:lumMod val="50000"/>
                  </a:schemeClr>
                </a:solidFill>
              </a:rPr>
              <a:t/>
            </a:r>
            <a:br>
              <a:rPr lang="nb-NO" sz="2200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nb-NO" sz="2200" b="1" dirty="0" smtClean="0">
                <a:solidFill>
                  <a:schemeClr val="accent5">
                    <a:lumMod val="50000"/>
                  </a:schemeClr>
                </a:solidFill>
              </a:rPr>
              <a:t>Overordnet vurdering av Workinnorway.no</a:t>
            </a:r>
            <a:endParaRPr lang="nb-NO" sz="22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98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8" r="13248"/>
          <a:stretch/>
        </p:blipFill>
        <p:spPr>
          <a:xfrm>
            <a:off x="366758" y="1238621"/>
            <a:ext cx="3841855" cy="281665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4" name="Rectangle 13"/>
          <p:cNvSpPr/>
          <p:nvPr/>
        </p:nvSpPr>
        <p:spPr>
          <a:xfrm>
            <a:off x="6306107" y="1103613"/>
            <a:ext cx="519501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400" b="1" dirty="0" smtClean="0">
                <a:ea typeface="Helvetica Light" charset="0"/>
                <a:cs typeface="Helvetica Light" charset="0"/>
              </a:rPr>
              <a:t>https://www.nyinorge.no: </a:t>
            </a:r>
          </a:p>
          <a:p>
            <a:r>
              <a:rPr lang="nb-NO" sz="1400" dirty="0" smtClean="0">
                <a:ea typeface="Helvetica Light" charset="0"/>
                <a:cs typeface="Helvetica Light" charset="0"/>
              </a:rPr>
              <a:t>Praktisk informasjon om livet i Norge fra offentlige etater.</a:t>
            </a:r>
          </a:p>
          <a:p>
            <a:endParaRPr lang="nb-NO" sz="1400" dirty="0" smtClean="0">
              <a:ea typeface="Helvetica Light" charset="0"/>
              <a:cs typeface="Helvetica Light" charset="0"/>
            </a:endParaRPr>
          </a:p>
          <a:p>
            <a:r>
              <a:rPr lang="nb-NO" sz="1400" dirty="0" smtClean="0">
                <a:ea typeface="Helvetica Light" charset="0"/>
                <a:cs typeface="Helvetica Light" charset="0"/>
              </a:rPr>
              <a:t>Nyinorge.no er utarbeidet i utgangspunktet for arbeidsinnvandrere og familiegjenforente med norske borgere, men informasjonen er nyttig for flere. </a:t>
            </a:r>
          </a:p>
          <a:p>
            <a:endParaRPr lang="nb-NO" sz="1400" dirty="0" smtClean="0">
              <a:ea typeface="Helvetica Light" charset="0"/>
              <a:cs typeface="Helvetica Light" charset="0"/>
            </a:endParaRPr>
          </a:p>
          <a:p>
            <a:r>
              <a:rPr lang="nb-NO" sz="1400" dirty="0">
                <a:ea typeface="Helvetica Light" charset="0"/>
                <a:cs typeface="Helvetica Light" charset="0"/>
              </a:rPr>
              <a:t>N</a:t>
            </a:r>
            <a:r>
              <a:rPr lang="nb-NO" sz="1400" dirty="0" smtClean="0">
                <a:ea typeface="Helvetica Light" charset="0"/>
                <a:cs typeface="Helvetica Light" charset="0"/>
              </a:rPr>
              <a:t>yinorge.no inneholder informasjon fra ulike direktorat og etater.</a:t>
            </a:r>
          </a:p>
          <a:p>
            <a:endParaRPr lang="nb-NO" sz="1400" dirty="0" smtClean="0">
              <a:ea typeface="Helvetica Light" charset="0"/>
              <a:cs typeface="Helvetica Light" charset="0"/>
            </a:endParaRPr>
          </a:p>
          <a:p>
            <a:r>
              <a:rPr lang="nb-NO" sz="1400" dirty="0" smtClean="0">
                <a:ea typeface="Helvetica Light" charset="0"/>
                <a:cs typeface="Helvetica Light" charset="0"/>
              </a:rPr>
              <a:t>Ansvaret for drift og forvaltning av nyinorge.no ligger hos </a:t>
            </a:r>
            <a:r>
              <a:rPr lang="nb-NO" sz="1400" b="1" dirty="0" smtClean="0">
                <a:ea typeface="Helvetica Light" charset="0"/>
                <a:cs typeface="Helvetica Light" charset="0"/>
              </a:rPr>
              <a:t>Integrerings- og </a:t>
            </a:r>
            <a:r>
              <a:rPr lang="nb-NO" sz="1400" b="1" dirty="0" err="1" smtClean="0">
                <a:ea typeface="Helvetica Light" charset="0"/>
                <a:cs typeface="Helvetica Light" charset="0"/>
              </a:rPr>
              <a:t>mangfoldsdirektoratet</a:t>
            </a:r>
            <a:r>
              <a:rPr lang="nb-NO" sz="1400" b="1" dirty="0" smtClean="0">
                <a:ea typeface="Helvetica Light" charset="0"/>
                <a:cs typeface="Helvetica Light" charset="0"/>
              </a:rPr>
              <a:t> (</a:t>
            </a:r>
            <a:r>
              <a:rPr lang="nb-NO" sz="1400" b="1" dirty="0" err="1" smtClean="0">
                <a:ea typeface="Helvetica Light" charset="0"/>
                <a:cs typeface="Helvetica Light" charset="0"/>
              </a:rPr>
              <a:t>IMDi</a:t>
            </a:r>
            <a:r>
              <a:rPr lang="nb-NO" sz="1400" b="1" dirty="0" smtClean="0">
                <a:ea typeface="Helvetica Light" charset="0"/>
                <a:cs typeface="Helvetica Light" charset="0"/>
              </a:rPr>
              <a:t>).</a:t>
            </a:r>
            <a:endParaRPr lang="nb-NO" sz="1400" b="1" dirty="0">
              <a:ea typeface="Helvetica Light" charset="0"/>
              <a:cs typeface="Helvetica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401" y="4163602"/>
            <a:ext cx="3077729" cy="23952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58" y="4191879"/>
            <a:ext cx="2632747" cy="192063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0976" y="4597247"/>
            <a:ext cx="21643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b-NO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«Siden har veldig mye tekst, og gammel og uviktig informasjon kommer øverst.»</a:t>
            </a:r>
          </a:p>
        </p:txBody>
      </p:sp>
      <p:sp>
        <p:nvSpPr>
          <p:cNvPr id="7" name="Rectangle 6"/>
          <p:cNvSpPr/>
          <p:nvPr/>
        </p:nvSpPr>
        <p:spPr>
          <a:xfrm>
            <a:off x="3330370" y="4506838"/>
            <a:ext cx="2599781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b-NO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«Nettsiden er ikke så veldig intuitiv å finne frem i, og kategoriene henger ikke sammen. Jeg hadde forventet en liste over hva jeg må gjøre etter at jeg klikket på"have you been offered a job?"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06106" y="3933981"/>
            <a:ext cx="538805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400" b="1" dirty="0" smtClean="0">
                <a:ea typeface="Helvetica Light" charset="0"/>
                <a:cs typeface="Helvetica Light" charset="0"/>
              </a:rPr>
              <a:t>Forbedringspotensial:</a:t>
            </a:r>
          </a:p>
          <a:p>
            <a:endParaRPr lang="nb-NO" sz="1400" b="1" dirty="0" smtClean="0">
              <a:ea typeface="Helvetica Light" charset="0"/>
              <a:cs typeface="Helvetica Light" charset="0"/>
            </a:endParaRPr>
          </a:p>
          <a:p>
            <a:pPr marL="171450" indent="-171450">
              <a:buFont typeface="Arial" charset="0"/>
              <a:buChar char="•"/>
            </a:pPr>
            <a:r>
              <a:rPr lang="nb-NO" sz="1400" dirty="0" smtClean="0">
                <a:ea typeface="Helvetica Light" charset="0"/>
                <a:cs typeface="Helvetica Light" charset="0"/>
              </a:rPr>
              <a:t>Siden er ikke </a:t>
            </a:r>
            <a:r>
              <a:rPr lang="nb-NO" sz="1400" dirty="0" err="1" smtClean="0">
                <a:ea typeface="Helvetica Light" charset="0"/>
                <a:cs typeface="Helvetica Light" charset="0"/>
              </a:rPr>
              <a:t>responsiv</a:t>
            </a:r>
            <a:r>
              <a:rPr lang="nb-NO" sz="1400" dirty="0" smtClean="0">
                <a:ea typeface="Helvetica Light" charset="0"/>
                <a:cs typeface="Helvetica Light" charset="0"/>
              </a:rPr>
              <a:t> (tilpasser seg ikke mindre skjermer og mobil)</a:t>
            </a:r>
          </a:p>
          <a:p>
            <a:pPr marL="171450" indent="-171450">
              <a:buFont typeface="Arial" charset="0"/>
              <a:buChar char="•"/>
            </a:pPr>
            <a:r>
              <a:rPr lang="nb-NO" sz="1400" dirty="0" smtClean="0">
                <a:ea typeface="Helvetica Light" charset="0"/>
                <a:cs typeface="Helvetica Light" charset="0"/>
              </a:rPr>
              <a:t>Det oppleves utydelig hvilket innhold søkefeltet søker i. Er det et søkefelt for hele nettsiden, eller kun for siden man er på?</a:t>
            </a:r>
          </a:p>
          <a:p>
            <a:pPr marL="171450" indent="-171450">
              <a:buFont typeface="Arial" charset="0"/>
              <a:buChar char="•"/>
            </a:pPr>
            <a:r>
              <a:rPr lang="nb-NO" sz="1400" dirty="0" smtClean="0">
                <a:ea typeface="Helvetica Light" charset="0"/>
                <a:cs typeface="Helvetica Light" charset="0"/>
              </a:rPr>
              <a:t>Spørsmålene som velges på forsiden oppleves ikke som å ha verdi</a:t>
            </a:r>
          </a:p>
          <a:p>
            <a:pPr marL="171450" indent="-171450">
              <a:buFont typeface="Arial" charset="0"/>
              <a:buChar char="•"/>
            </a:pPr>
            <a:r>
              <a:rPr lang="nb-NO" sz="1400" dirty="0" smtClean="0">
                <a:ea typeface="Helvetica Light" charset="0"/>
                <a:cs typeface="Helvetica Light" charset="0"/>
              </a:rPr>
              <a:t>Teksttungt og utdatert innhold og inspirerer ikke til lesning</a:t>
            </a:r>
          </a:p>
          <a:p>
            <a:pPr marL="171450" indent="-171450">
              <a:buFont typeface="Arial" charset="0"/>
              <a:buChar char="•"/>
            </a:pPr>
            <a:r>
              <a:rPr lang="nb-NO" sz="1400" dirty="0" smtClean="0">
                <a:ea typeface="Helvetica Light" charset="0"/>
                <a:cs typeface="Helvetica Light" charset="0"/>
              </a:rPr>
              <a:t>Målgruppen for nettsiden oppleves som uklar</a:t>
            </a:r>
            <a:endParaRPr lang="nb-NO" sz="1400" dirty="0">
              <a:ea typeface="Helvetica Light" charset="0"/>
              <a:cs typeface="Helvetica Light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94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9632" y="299580"/>
            <a:ext cx="11912368" cy="775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endParaRPr lang="nb-NO" sz="12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nb-NO" sz="1200" b="1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nb-NO" sz="12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nb-NO" sz="1200" b="1" dirty="0">
                <a:solidFill>
                  <a:schemeClr val="accent5">
                    <a:lumMod val="50000"/>
                  </a:schemeClr>
                </a:solidFill>
              </a:rPr>
              <a:t>HOVEDFUNN #2 </a:t>
            </a:r>
            <a:r>
              <a:rPr lang="mr-IN" sz="1200" b="1" dirty="0">
                <a:solidFill>
                  <a:schemeClr val="accent5">
                    <a:lumMod val="50000"/>
                  </a:schemeClr>
                </a:solidFill>
              </a:rPr>
              <a:t>–</a:t>
            </a:r>
            <a:r>
              <a:rPr lang="nb-NO" sz="12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nb-NO" sz="1200" b="1" dirty="0" smtClean="0">
                <a:solidFill>
                  <a:schemeClr val="accent5">
                    <a:lumMod val="50000"/>
                  </a:schemeClr>
                </a:solidFill>
              </a:rPr>
              <a:t>Supplerende informasjon </a:t>
            </a:r>
            <a:r>
              <a:rPr lang="nb-NO" sz="2200" b="1" dirty="0">
                <a:solidFill>
                  <a:schemeClr val="accent5">
                    <a:lumMod val="50000"/>
                  </a:schemeClr>
                </a:solidFill>
              </a:rPr>
              <a:t/>
            </a:r>
            <a:br>
              <a:rPr lang="nb-NO" sz="2200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nb-NO" sz="2200" b="1" dirty="0" smtClean="0">
                <a:solidFill>
                  <a:schemeClr val="accent5">
                    <a:lumMod val="50000"/>
                  </a:schemeClr>
                </a:solidFill>
              </a:rPr>
              <a:t>Overordnet vurdering av Nyinorge.no</a:t>
            </a:r>
            <a:endParaRPr lang="nb-NO" sz="22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51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32" y="1249684"/>
            <a:ext cx="5168665" cy="2787272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3" name="Rectangle 12"/>
          <p:cNvSpPr/>
          <p:nvPr/>
        </p:nvSpPr>
        <p:spPr>
          <a:xfrm>
            <a:off x="6340514" y="1107967"/>
            <a:ext cx="505260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ea typeface="Helvetica Light" charset="0"/>
                <a:cs typeface="Helvetica Light" charset="0"/>
              </a:rPr>
              <a:t>https</a:t>
            </a:r>
            <a:r>
              <a:rPr lang="en-US" sz="1400" b="1" dirty="0" smtClean="0">
                <a:ea typeface="Helvetica Light" charset="0"/>
                <a:cs typeface="Helvetica Light" charset="0"/>
              </a:rPr>
              <a:t>://</a:t>
            </a:r>
            <a:r>
              <a:rPr lang="nb-NO" sz="1400" b="1" dirty="0" smtClean="0">
                <a:ea typeface="Helvetica Light" charset="0"/>
                <a:cs typeface="Helvetica Light" charset="0"/>
              </a:rPr>
              <a:t>www.sua.no: </a:t>
            </a:r>
          </a:p>
          <a:p>
            <a:r>
              <a:rPr lang="nb-NO" sz="1400" dirty="0" smtClean="0">
                <a:ea typeface="Helvetica Light" charset="0"/>
                <a:cs typeface="Helvetica Light" charset="0"/>
              </a:rPr>
              <a:t>Side for Servicesenter for utenlandske arbeidstakere.</a:t>
            </a:r>
          </a:p>
          <a:p>
            <a:endParaRPr lang="nb-NO" sz="1400" dirty="0" smtClean="0">
              <a:ea typeface="Helvetica Light" charset="0"/>
              <a:cs typeface="Helvetica Light" charset="0"/>
            </a:endParaRPr>
          </a:p>
          <a:p>
            <a:r>
              <a:rPr lang="nb-NO" sz="1400" dirty="0" smtClean="0">
                <a:ea typeface="Helvetica Light" charset="0"/>
                <a:cs typeface="Helvetica Light" charset="0"/>
              </a:rPr>
              <a:t>Servicesenter for utenlandske arbeidstakere (SUA) er et senter hvor </a:t>
            </a:r>
            <a:r>
              <a:rPr lang="nb-NO" sz="1400" b="1" dirty="0" smtClean="0">
                <a:ea typeface="Helvetica Light" charset="0"/>
                <a:cs typeface="Helvetica Light" charset="0"/>
              </a:rPr>
              <a:t>Arbeidstilsynet, Politiet, Skatteetaten og Utlendingsdirektoratet (UDI)</a:t>
            </a:r>
            <a:r>
              <a:rPr lang="nb-NO" sz="1400" dirty="0" smtClean="0">
                <a:ea typeface="Helvetica Light" charset="0"/>
                <a:cs typeface="Helvetica Light" charset="0"/>
              </a:rPr>
              <a:t> jobber sammen for at utlendinger som kommer til Norge for å jobbe, skal få god veiledning og kort saksbehandlingstid på søknadene sine. </a:t>
            </a:r>
          </a:p>
          <a:p>
            <a:endParaRPr lang="nb-NO" sz="1400" dirty="0">
              <a:ea typeface="Helvetica Light" charset="0"/>
              <a:cs typeface="Helvetica Light" charset="0"/>
            </a:endParaRPr>
          </a:p>
          <a:p>
            <a:r>
              <a:rPr lang="nb-NO" sz="1400" dirty="0" smtClean="0">
                <a:ea typeface="Helvetica Light" charset="0"/>
                <a:cs typeface="Helvetica Light" charset="0"/>
              </a:rPr>
              <a:t>Nettsiden driftes og forvaltes av SUA.</a:t>
            </a:r>
          </a:p>
          <a:p>
            <a:endParaRPr lang="nb-NO" sz="1400" dirty="0">
              <a:ea typeface="Helvetica Light" charset="0"/>
              <a:cs typeface="Helvetica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79" y="3925185"/>
            <a:ext cx="2550343" cy="218236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57500" y="4359876"/>
            <a:ext cx="218070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b-NO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«Dette ser ut som en offentlig side, og det er fint med åpningstider på forsiden»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691" y="4507943"/>
            <a:ext cx="2638778" cy="197334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603180" y="4944651"/>
            <a:ext cx="235757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b-NO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«Jeg liker at det er en punktliste over hva jeg trenger å gjøre.»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40514" y="3580339"/>
            <a:ext cx="434485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400" b="1" dirty="0" smtClean="0">
                <a:ea typeface="Helvetica Light" charset="0"/>
                <a:cs typeface="Helvetica Light" charset="0"/>
              </a:rPr>
              <a:t>Forbedringspotensial:</a:t>
            </a:r>
          </a:p>
          <a:p>
            <a:endParaRPr lang="nb-NO" sz="1400" b="1" dirty="0" smtClean="0">
              <a:ea typeface="Helvetica Light" charset="0"/>
              <a:cs typeface="Helvetica Light" charset="0"/>
            </a:endParaRPr>
          </a:p>
          <a:p>
            <a:pPr marL="171450" indent="-171450">
              <a:buFont typeface="Arial" charset="0"/>
              <a:buChar char="•"/>
            </a:pPr>
            <a:r>
              <a:rPr lang="nb-NO" sz="1400" dirty="0" smtClean="0">
                <a:ea typeface="Helvetica Light" charset="0"/>
                <a:cs typeface="Helvetica Light" charset="0"/>
              </a:rPr>
              <a:t>Siden er litt </a:t>
            </a:r>
            <a:r>
              <a:rPr lang="nb-NO" sz="1400" dirty="0" err="1" smtClean="0">
                <a:ea typeface="Helvetica Light" charset="0"/>
                <a:cs typeface="Helvetica Light" charset="0"/>
              </a:rPr>
              <a:t>teksttung</a:t>
            </a:r>
            <a:endParaRPr lang="nb-NO" sz="1400" dirty="0" smtClean="0">
              <a:ea typeface="Helvetica Light" charset="0"/>
              <a:cs typeface="Helvetica Light" charset="0"/>
            </a:endParaRPr>
          </a:p>
          <a:p>
            <a:pPr marL="171450" indent="-171450">
              <a:buFont typeface="Arial" charset="0"/>
              <a:buChar char="•"/>
            </a:pPr>
            <a:r>
              <a:rPr lang="nb-NO" sz="1400" dirty="0" smtClean="0">
                <a:ea typeface="Helvetica Light" charset="0"/>
                <a:cs typeface="Helvetica Light" charset="0"/>
              </a:rPr>
              <a:t>Det kan være vanskelig å forstå logoene på toppen av siden for utlendinger</a:t>
            </a:r>
            <a:endParaRPr lang="nb-NO" sz="1400" dirty="0">
              <a:ea typeface="Helvetica Light" charset="0"/>
              <a:cs typeface="Helvetica Light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95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9632" y="299580"/>
            <a:ext cx="11912368" cy="775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endParaRPr lang="nb-NO" sz="12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nb-NO" sz="1200" b="1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nb-NO" sz="12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nb-NO" sz="1200" b="1" dirty="0">
                <a:solidFill>
                  <a:schemeClr val="accent5">
                    <a:lumMod val="50000"/>
                  </a:schemeClr>
                </a:solidFill>
              </a:rPr>
              <a:t>HOVEDFUNN #2 </a:t>
            </a:r>
            <a:r>
              <a:rPr lang="mr-IN" sz="1200" b="1" dirty="0">
                <a:solidFill>
                  <a:schemeClr val="accent5">
                    <a:lumMod val="50000"/>
                  </a:schemeClr>
                </a:solidFill>
              </a:rPr>
              <a:t>–</a:t>
            </a:r>
            <a:r>
              <a:rPr lang="nb-NO" sz="12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nb-NO" sz="1200" b="1" dirty="0" smtClean="0">
                <a:solidFill>
                  <a:schemeClr val="accent5">
                    <a:lumMod val="50000"/>
                  </a:schemeClr>
                </a:solidFill>
              </a:rPr>
              <a:t>Supplerende informasjon</a:t>
            </a:r>
          </a:p>
          <a:p>
            <a:r>
              <a:rPr lang="nb-NO" sz="10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nb-NO" sz="2200" b="1" dirty="0">
                <a:solidFill>
                  <a:schemeClr val="accent5">
                    <a:lumMod val="50000"/>
                  </a:schemeClr>
                </a:solidFill>
              </a:rPr>
              <a:t/>
            </a:r>
            <a:br>
              <a:rPr lang="nb-NO" sz="2200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nb-NO" sz="2200" b="1" dirty="0" smtClean="0">
                <a:solidFill>
                  <a:schemeClr val="accent5">
                    <a:lumMod val="50000"/>
                  </a:schemeClr>
                </a:solidFill>
              </a:rPr>
              <a:t>Overordnet vurdering av SUA.no</a:t>
            </a:r>
            <a:endParaRPr lang="nb-NO" sz="22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92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2" r="11481"/>
          <a:stretch/>
        </p:blipFill>
        <p:spPr>
          <a:xfrm>
            <a:off x="632418" y="1260574"/>
            <a:ext cx="4884826" cy="3377112"/>
          </a:xfrm>
          <a:prstGeom prst="rect">
            <a:avLst/>
          </a:prstGeom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96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79632" y="299580"/>
            <a:ext cx="11912368" cy="775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endParaRPr lang="nb-NO" sz="12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nb-NO" sz="1200" b="1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nb-NO" sz="12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nb-NO" sz="1200" b="1" dirty="0">
                <a:solidFill>
                  <a:schemeClr val="accent5">
                    <a:lumMod val="50000"/>
                  </a:schemeClr>
                </a:solidFill>
              </a:rPr>
              <a:t>HOVEDFUNN #2 </a:t>
            </a:r>
            <a:r>
              <a:rPr lang="mr-IN" sz="1200" b="1" dirty="0">
                <a:solidFill>
                  <a:schemeClr val="accent5">
                    <a:lumMod val="50000"/>
                  </a:schemeClr>
                </a:solidFill>
              </a:rPr>
              <a:t>–</a:t>
            </a:r>
            <a:r>
              <a:rPr lang="nb-NO" sz="12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nb-NO" sz="1200" b="1" dirty="0" smtClean="0">
                <a:solidFill>
                  <a:schemeClr val="accent5">
                    <a:lumMod val="50000"/>
                  </a:schemeClr>
                </a:solidFill>
              </a:rPr>
              <a:t>Supplerende informasjon</a:t>
            </a:r>
            <a:r>
              <a:rPr lang="nb-NO" sz="2200" b="1" dirty="0">
                <a:solidFill>
                  <a:schemeClr val="accent5">
                    <a:lumMod val="50000"/>
                  </a:schemeClr>
                </a:solidFill>
              </a:rPr>
              <a:t/>
            </a:r>
            <a:br>
              <a:rPr lang="nb-NO" sz="2200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nb-NO" sz="2200" b="1" dirty="0" smtClean="0">
                <a:solidFill>
                  <a:schemeClr val="accent5">
                    <a:lumMod val="50000"/>
                  </a:schemeClr>
                </a:solidFill>
              </a:rPr>
              <a:t>Overordnet vurdering av NAV.no</a:t>
            </a:r>
            <a:endParaRPr lang="nb-NO" sz="2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40514" y="1107967"/>
            <a:ext cx="505260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ea typeface="Helvetica Light" charset="0"/>
                <a:cs typeface="Helvetica Light" charset="0"/>
              </a:rPr>
              <a:t>https</a:t>
            </a:r>
            <a:r>
              <a:rPr lang="en-US" sz="1400" b="1" dirty="0" smtClean="0">
                <a:ea typeface="Helvetica Light" charset="0"/>
                <a:cs typeface="Helvetica Light" charset="0"/>
              </a:rPr>
              <a:t>://</a:t>
            </a:r>
            <a:r>
              <a:rPr lang="nb-NO" sz="1400" b="1" dirty="0" smtClean="0">
                <a:ea typeface="Helvetica Light" charset="0"/>
                <a:cs typeface="Helvetica Light" charset="0"/>
              </a:rPr>
              <a:t>www.nav.no: </a:t>
            </a:r>
          </a:p>
          <a:p>
            <a:r>
              <a:rPr lang="nb-NO" sz="1400" dirty="0" smtClean="0">
                <a:ea typeface="Helvetica Light" charset="0"/>
                <a:cs typeface="Helvetica Light" charset="0"/>
              </a:rPr>
              <a:t>Nettsiden til NAV. </a:t>
            </a:r>
          </a:p>
          <a:p>
            <a:endParaRPr lang="nb-NO" sz="1400" dirty="0">
              <a:ea typeface="Helvetica Light" charset="0"/>
              <a:cs typeface="Helvetica Light" charset="0"/>
            </a:endParaRPr>
          </a:p>
          <a:p>
            <a:r>
              <a:rPr lang="nb-NO" sz="1400" dirty="0" smtClean="0">
                <a:ea typeface="Helvetica Light" charset="0"/>
                <a:cs typeface="Helvetica Light" charset="0"/>
              </a:rPr>
              <a:t>Nettsiden gir informasjon om sosiale tjenester fra NAV, og gir veiledning til arbeidssøking og rekruttering. Målgruppen er alle som søker jobb og/eller har krav på sosiale tjenester samt arbeidsgivere. Den inneholder «Min side» funksjonalitet og CV- og stillingsportal.</a:t>
            </a:r>
          </a:p>
          <a:p>
            <a:endParaRPr lang="nb-NO" sz="1400" dirty="0" smtClean="0">
              <a:ea typeface="Helvetica Light" charset="0"/>
              <a:cs typeface="Helvetica Light" charset="0"/>
            </a:endParaRPr>
          </a:p>
          <a:p>
            <a:r>
              <a:rPr lang="nb-NO" sz="1400" dirty="0" smtClean="0">
                <a:ea typeface="Helvetica Light" charset="0"/>
                <a:cs typeface="Helvetica Light" charset="0"/>
              </a:rPr>
              <a:t>Nettsiden driftes og forvaltes av NAV.</a:t>
            </a:r>
          </a:p>
          <a:p>
            <a:endParaRPr lang="nb-NO" sz="1400" dirty="0">
              <a:ea typeface="Helvetica Light" charset="0"/>
              <a:cs typeface="Helvetica Light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340514" y="3641299"/>
            <a:ext cx="487612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400" b="1" dirty="0" smtClean="0">
                <a:ea typeface="Helvetica Light" charset="0"/>
                <a:cs typeface="Helvetica Light" charset="0"/>
              </a:rPr>
              <a:t>Forbedringspotensial:</a:t>
            </a:r>
          </a:p>
          <a:p>
            <a:endParaRPr lang="nb-NO" sz="1400" b="1" dirty="0" smtClean="0">
              <a:ea typeface="Helvetica Light" charset="0"/>
              <a:cs typeface="Helvetica Light" charset="0"/>
            </a:endParaRPr>
          </a:p>
          <a:p>
            <a:pPr marL="171450" indent="-171450">
              <a:buFont typeface="Arial" charset="0"/>
              <a:buChar char="•"/>
            </a:pPr>
            <a:r>
              <a:rPr lang="nb-NO" sz="1400" dirty="0">
                <a:ea typeface="Helvetica Light" charset="0"/>
                <a:cs typeface="Helvetica Light" charset="0"/>
              </a:rPr>
              <a:t>Siden burde vært tilgjengelig på flere språk, den er kun tilgjengelig på norsk, engelsk og </a:t>
            </a:r>
            <a:r>
              <a:rPr lang="nb-NO" sz="1400" dirty="0" smtClean="0">
                <a:ea typeface="Helvetica Light" charset="0"/>
                <a:cs typeface="Helvetica Light" charset="0"/>
              </a:rPr>
              <a:t>samisk</a:t>
            </a:r>
            <a:endParaRPr lang="nb-NO" sz="1400" dirty="0">
              <a:ea typeface="Helvetica Light" charset="0"/>
              <a:cs typeface="Helvetica Light" charset="0"/>
            </a:endParaRPr>
          </a:p>
          <a:p>
            <a:pPr marL="171450" indent="-171450">
              <a:buFont typeface="Arial" charset="0"/>
              <a:buChar char="•"/>
            </a:pPr>
            <a:r>
              <a:rPr lang="nb-NO" sz="1400" dirty="0">
                <a:ea typeface="Helvetica Light" charset="0"/>
                <a:cs typeface="Helvetica Light" charset="0"/>
              </a:rPr>
              <a:t>Det er vanskelig å finne ut hvordan man kan registrere </a:t>
            </a:r>
            <a:r>
              <a:rPr lang="nb-NO" sz="1400" dirty="0" err="1" smtClean="0">
                <a:ea typeface="Helvetica Light" charset="0"/>
                <a:cs typeface="Helvetica Light" charset="0"/>
              </a:rPr>
              <a:t>CVen</a:t>
            </a:r>
            <a:r>
              <a:rPr lang="nb-NO" sz="1400" dirty="0" smtClean="0">
                <a:ea typeface="Helvetica Light" charset="0"/>
                <a:cs typeface="Helvetica Light" charset="0"/>
              </a:rPr>
              <a:t> </a:t>
            </a:r>
            <a:r>
              <a:rPr lang="nb-NO" sz="1400" dirty="0">
                <a:ea typeface="Helvetica Light" charset="0"/>
                <a:cs typeface="Helvetica Light" charset="0"/>
              </a:rPr>
              <a:t>sin når engelsk språk er valgt</a:t>
            </a:r>
          </a:p>
          <a:p>
            <a:pPr marL="171450" indent="-171450">
              <a:buFont typeface="Arial" charset="0"/>
              <a:buChar char="•"/>
            </a:pPr>
            <a:r>
              <a:rPr lang="nb-NO" sz="1400" dirty="0">
                <a:ea typeface="Helvetica Light" charset="0"/>
                <a:cs typeface="Helvetica Light" charset="0"/>
              </a:rPr>
              <a:t>Det er vanskelig å finne ut at det </a:t>
            </a:r>
            <a:r>
              <a:rPr lang="nb-NO" sz="1400" dirty="0" smtClean="0">
                <a:ea typeface="Helvetica Light" charset="0"/>
                <a:cs typeface="Helvetica Light" charset="0"/>
              </a:rPr>
              <a:t>finnes informasjonsmøter </a:t>
            </a:r>
            <a:r>
              <a:rPr lang="nb-NO" sz="1400" dirty="0">
                <a:ea typeface="Helvetica Light" charset="0"/>
                <a:cs typeface="Helvetica Light" charset="0"/>
              </a:rPr>
              <a:t>i regi av EURES</a:t>
            </a:r>
          </a:p>
          <a:p>
            <a:pPr marL="171450" indent="-171450">
              <a:buFont typeface="Arial" charset="0"/>
              <a:buChar char="•"/>
            </a:pPr>
            <a:r>
              <a:rPr lang="nb-NO" sz="1400" dirty="0">
                <a:ea typeface="Helvetica Light" charset="0"/>
                <a:cs typeface="Helvetica Light" charset="0"/>
              </a:rPr>
              <a:t>Innholdet på engelsk er begrenset sammenlignet med norsk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719" y="4433185"/>
            <a:ext cx="2550343" cy="218236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336541" y="4938996"/>
            <a:ext cx="218070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b-NO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«Jeg prøvde å legge til CV-en min på nav.no, men jeg fikk det ikke til før det ble vist på EURES-kurset</a:t>
            </a:r>
            <a:r>
              <a:rPr lang="nb-NO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.»</a:t>
            </a:r>
            <a:endParaRPr lang="nb-NO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97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9"/>
          <a:stretch/>
        </p:blipFill>
        <p:spPr>
          <a:xfrm>
            <a:off x="343058" y="1273999"/>
            <a:ext cx="4949201" cy="279241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97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79632" y="299580"/>
            <a:ext cx="11912368" cy="775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endParaRPr lang="nb-NO" sz="12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nb-NO" sz="1200" b="1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nb-NO" sz="12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nb-NO" sz="1200" b="1" dirty="0">
                <a:solidFill>
                  <a:schemeClr val="accent5">
                    <a:lumMod val="50000"/>
                  </a:schemeClr>
                </a:solidFill>
              </a:rPr>
              <a:t>HOVEDFUNN #2 </a:t>
            </a:r>
            <a:r>
              <a:rPr lang="mr-IN" sz="1200" b="1" dirty="0">
                <a:solidFill>
                  <a:schemeClr val="accent5">
                    <a:lumMod val="50000"/>
                  </a:schemeClr>
                </a:solidFill>
              </a:rPr>
              <a:t>–</a:t>
            </a:r>
            <a:r>
              <a:rPr lang="nb-NO" sz="12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nb-NO" sz="1200" b="1" dirty="0" smtClean="0">
                <a:solidFill>
                  <a:schemeClr val="accent5">
                    <a:lumMod val="50000"/>
                  </a:schemeClr>
                </a:solidFill>
              </a:rPr>
              <a:t>Supplerende informasjon </a:t>
            </a:r>
          </a:p>
          <a:p>
            <a:r>
              <a:rPr lang="nb-NO" sz="2200" b="1" dirty="0" smtClean="0">
                <a:solidFill>
                  <a:schemeClr val="accent5">
                    <a:lumMod val="50000"/>
                  </a:schemeClr>
                </a:solidFill>
              </a:rPr>
              <a:t>Overordnet vurdering av UDI.no</a:t>
            </a:r>
            <a:endParaRPr lang="nb-NO" sz="2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40514" y="1107967"/>
            <a:ext cx="5052607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ea typeface="Helvetica Light" charset="0"/>
                <a:cs typeface="Helvetica Light" charset="0"/>
              </a:rPr>
              <a:t>https</a:t>
            </a:r>
            <a:r>
              <a:rPr lang="en-US" sz="1400" b="1" dirty="0" smtClean="0">
                <a:ea typeface="Helvetica Light" charset="0"/>
                <a:cs typeface="Helvetica Light" charset="0"/>
              </a:rPr>
              <a:t>://</a:t>
            </a:r>
            <a:r>
              <a:rPr lang="nb-NO" sz="1400" b="1" dirty="0" smtClean="0">
                <a:ea typeface="Helvetica Light" charset="0"/>
                <a:cs typeface="Helvetica Light" charset="0"/>
              </a:rPr>
              <a:t>www.udi.no: </a:t>
            </a:r>
          </a:p>
          <a:p>
            <a:r>
              <a:rPr lang="nb-NO" sz="1400" dirty="0" smtClean="0">
                <a:ea typeface="Helvetica Light" charset="0"/>
                <a:cs typeface="Helvetica Light" charset="0"/>
              </a:rPr>
              <a:t>Nettsiden til UDI. </a:t>
            </a:r>
          </a:p>
          <a:p>
            <a:endParaRPr lang="nb-NO" sz="1400" dirty="0">
              <a:ea typeface="Helvetica Light" charset="0"/>
              <a:cs typeface="Helvetica Light" charset="0"/>
            </a:endParaRPr>
          </a:p>
          <a:p>
            <a:r>
              <a:rPr lang="nb-NO" sz="1400" dirty="0" smtClean="0">
                <a:ea typeface="Helvetica Light" charset="0"/>
                <a:cs typeface="Helvetica Light" charset="0"/>
              </a:rPr>
              <a:t>Nettsiden er rettet mot utenlandske statsborgere som er interessert i innvandring til Norge eller befinner seg allerede i landet samt deres pårørende. Den informerer om søknadsprosesser for </a:t>
            </a:r>
            <a:r>
              <a:rPr lang="nb-NO" sz="1400" dirty="0"/>
              <a:t>beskyttelse (asyl), besøksvisum, familieinnvandring, oppholdstillatelser for å arbeide og studere, statsborgerskap, permanent oppholdstillatelse og </a:t>
            </a:r>
            <a:r>
              <a:rPr lang="nb-NO" sz="1400" dirty="0" smtClean="0"/>
              <a:t>reisedokumenter*</a:t>
            </a:r>
            <a:r>
              <a:rPr lang="nb-NO" sz="1400" dirty="0" smtClean="0">
                <a:ea typeface="Helvetica Light" charset="0"/>
                <a:cs typeface="Helvetica Light" charset="0"/>
              </a:rPr>
              <a:t>. </a:t>
            </a:r>
            <a:r>
              <a:rPr lang="nb-NO" sz="1400" dirty="0" smtClean="0">
                <a:ea typeface="Helvetica Light" charset="0"/>
                <a:cs typeface="Helvetica Light" charset="0"/>
              </a:rPr>
              <a:t>Nettsiden er lenket opp til tjenesteportal selfservice.udi.no.</a:t>
            </a:r>
          </a:p>
          <a:p>
            <a:endParaRPr lang="nb-NO" sz="1400" dirty="0" smtClean="0">
              <a:ea typeface="Helvetica Light" charset="0"/>
              <a:cs typeface="Helvetica Light" charset="0"/>
            </a:endParaRPr>
          </a:p>
          <a:p>
            <a:r>
              <a:rPr lang="nb-NO" sz="1400" dirty="0" smtClean="0">
                <a:ea typeface="Helvetica Light" charset="0"/>
                <a:cs typeface="Helvetica Light" charset="0"/>
              </a:rPr>
              <a:t>Nettsiden driftes og forvaltes av UDI.</a:t>
            </a:r>
          </a:p>
          <a:p>
            <a:endParaRPr lang="nb-NO" sz="1400" dirty="0">
              <a:ea typeface="Helvetica Light" charset="0"/>
              <a:cs typeface="Helvetica Light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340514" y="4057859"/>
            <a:ext cx="43448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400" b="1" dirty="0" smtClean="0">
                <a:ea typeface="Helvetica Light" charset="0"/>
                <a:cs typeface="Helvetica Light" charset="0"/>
              </a:rPr>
              <a:t>Forbedringspotensial:</a:t>
            </a:r>
          </a:p>
          <a:p>
            <a:endParaRPr lang="nb-NO" sz="1400" b="1" dirty="0" smtClean="0">
              <a:ea typeface="Helvetica Light" charset="0"/>
              <a:cs typeface="Helvetica Light" charset="0"/>
            </a:endParaRPr>
          </a:p>
          <a:p>
            <a:pPr marL="171450" indent="-171450">
              <a:buFont typeface="Arial" charset="0"/>
              <a:buChar char="•"/>
            </a:pPr>
            <a:r>
              <a:rPr lang="nb-NO" sz="1400" dirty="0">
                <a:ea typeface="Helvetica Light" charset="0"/>
                <a:cs typeface="Helvetica Light" charset="0"/>
              </a:rPr>
              <a:t>Siden burde vært tilgjengelig på flere språk, den er kun tilgjengelig på norsk og engelsk.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079" y="4066409"/>
            <a:ext cx="2550343" cy="218236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295901" y="4572220"/>
            <a:ext cx="21807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b-NO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«Det var fint å få informasjon som er tilpasset MIN situasjon.»</a:t>
            </a:r>
            <a:endParaRPr lang="nb-NO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6581978"/>
            <a:ext cx="67104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 smtClean="0"/>
              <a:t>*</a:t>
            </a:r>
            <a:r>
              <a:rPr lang="nb-NO" sz="1000" dirty="0"/>
              <a:t>R</a:t>
            </a:r>
            <a:r>
              <a:rPr lang="nb-NO" sz="1000" dirty="0" smtClean="0"/>
              <a:t>egistering </a:t>
            </a:r>
            <a:r>
              <a:rPr lang="nb-NO" sz="1000" dirty="0"/>
              <a:t>for EØS-borgere og </a:t>
            </a:r>
            <a:r>
              <a:rPr lang="nb-NO" sz="1000" dirty="0" err="1"/>
              <a:t>oppholdskort</a:t>
            </a:r>
            <a:r>
              <a:rPr lang="nb-NO" sz="1000" dirty="0"/>
              <a:t> for deres familiemedlemmer er noe annet enn øvrige tillatelser som gis av UDI.</a:t>
            </a:r>
            <a:endParaRPr lang="nb-NO" sz="1000" dirty="0"/>
          </a:p>
        </p:txBody>
      </p:sp>
    </p:spTree>
    <p:extLst>
      <p:ext uri="{BB962C8B-B14F-4D97-AF65-F5344CB8AC3E}">
        <p14:creationId xmlns:p14="http://schemas.microsoft.com/office/powerpoint/2010/main" val="74020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949" b="28954"/>
          <a:stretch/>
        </p:blipFill>
        <p:spPr>
          <a:xfrm>
            <a:off x="469952" y="1152289"/>
            <a:ext cx="4991464" cy="2733463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1" r="13124" b="32631"/>
          <a:stretch/>
        </p:blipFill>
        <p:spPr>
          <a:xfrm>
            <a:off x="5914874" y="1152288"/>
            <a:ext cx="5733449" cy="273346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0" name="Rectangle 19"/>
          <p:cNvSpPr/>
          <p:nvPr/>
        </p:nvSpPr>
        <p:spPr>
          <a:xfrm>
            <a:off x="480018" y="3920595"/>
            <a:ext cx="498139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400" b="1" dirty="0">
                <a:ea typeface="Helvetica Light" charset="0"/>
                <a:cs typeface="Helvetica Light" charset="0"/>
              </a:rPr>
              <a:t>https</a:t>
            </a:r>
            <a:r>
              <a:rPr lang="nb-NO" sz="1400" b="1" dirty="0" smtClean="0">
                <a:ea typeface="Helvetica Light" charset="0"/>
                <a:cs typeface="Helvetica Light" charset="0"/>
              </a:rPr>
              <a:t>://taxnorway.no:</a:t>
            </a:r>
          </a:p>
          <a:p>
            <a:endParaRPr lang="nb-NO" sz="1400" b="1" dirty="0" smtClean="0">
              <a:ea typeface="Helvetica Light" charset="0"/>
              <a:cs typeface="Helvetica Light" charset="0"/>
            </a:endParaRPr>
          </a:p>
          <a:p>
            <a:r>
              <a:rPr lang="nb-NO" sz="1400" dirty="0" smtClean="0">
                <a:ea typeface="Helvetica Light" charset="0"/>
                <a:cs typeface="Helvetica Light" charset="0"/>
              </a:rPr>
              <a:t>Skatteetatens nettside rettet mot arbeidsinnvandrere.</a:t>
            </a:r>
            <a:endParaRPr lang="nb-NO" sz="1400" dirty="0">
              <a:ea typeface="Helvetica Light" charset="0"/>
              <a:cs typeface="Helvetica Light" charset="0"/>
            </a:endParaRPr>
          </a:p>
          <a:p>
            <a:endParaRPr lang="nb-NO" sz="1400" b="1" dirty="0" smtClean="0">
              <a:ea typeface="Helvetica Light" charset="0"/>
              <a:cs typeface="Helvetica Light" charset="0"/>
            </a:endParaRPr>
          </a:p>
          <a:p>
            <a:r>
              <a:rPr lang="nb-NO" sz="1400" b="1" dirty="0" smtClean="0">
                <a:ea typeface="Helvetica Light" charset="0"/>
                <a:cs typeface="Helvetica Light" charset="0"/>
              </a:rPr>
              <a:t>Forbedringspotensial:</a:t>
            </a:r>
          </a:p>
          <a:p>
            <a:endParaRPr lang="nb-NO" sz="1400" b="1" dirty="0" smtClean="0">
              <a:ea typeface="Helvetica Light" charset="0"/>
              <a:cs typeface="Helvetica Light" charset="0"/>
            </a:endParaRPr>
          </a:p>
          <a:p>
            <a:pPr marL="171450" indent="-171450">
              <a:buFont typeface="Arial" charset="0"/>
              <a:buChar char="•"/>
            </a:pPr>
            <a:r>
              <a:rPr lang="nb-NO" sz="1400" dirty="0" smtClean="0">
                <a:ea typeface="Helvetica Light" charset="0"/>
                <a:cs typeface="Helvetica Light" charset="0"/>
              </a:rPr>
              <a:t>Siden burde vært tilgjengelig på flere språk, den er kun tilgjengelig på norsk engelsk og polsk</a:t>
            </a:r>
          </a:p>
          <a:p>
            <a:pPr marL="171450" indent="-171450">
              <a:buFont typeface="Arial" charset="0"/>
              <a:buChar char="•"/>
            </a:pPr>
            <a:r>
              <a:rPr lang="nb-NO" sz="1400" dirty="0" smtClean="0">
                <a:ea typeface="Helvetica Light" charset="0"/>
                <a:cs typeface="Helvetica Light" charset="0"/>
              </a:rPr>
              <a:t>Siden henger ikke visuelt sammen med skatteetaten.no og virker utdatert</a:t>
            </a:r>
          </a:p>
          <a:p>
            <a:pPr marL="171450" indent="-171450">
              <a:buFont typeface="Arial" charset="0"/>
              <a:buChar char="•"/>
            </a:pPr>
            <a:r>
              <a:rPr lang="nb-NO" sz="1400" dirty="0" smtClean="0">
                <a:ea typeface="Helvetica Light" charset="0"/>
                <a:cs typeface="Helvetica Light" charset="0"/>
              </a:rPr>
              <a:t>Det er overlapp i informasjonen som finnes på denne siden og skatteetaten.no </a:t>
            </a:r>
          </a:p>
          <a:p>
            <a:pPr marL="171450" indent="-171450">
              <a:buFont typeface="Arial" charset="0"/>
              <a:buChar char="•"/>
            </a:pPr>
            <a:r>
              <a:rPr lang="nb-NO" sz="1400" dirty="0" smtClean="0">
                <a:ea typeface="Helvetica Light" charset="0"/>
                <a:cs typeface="Helvetica Light" charset="0"/>
              </a:rPr>
              <a:t>Søk på engelsk gir treff på norskspråklige sider</a:t>
            </a:r>
          </a:p>
          <a:p>
            <a:pPr marL="171450" indent="-171450">
              <a:buFont typeface="Arial" charset="0"/>
              <a:buChar char="•"/>
            </a:pPr>
            <a:endParaRPr lang="nb-NO" sz="1400" dirty="0" smtClean="0">
              <a:ea typeface="Helvetica Light" charset="0"/>
              <a:cs typeface="Helvetica Light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933195" y="3920595"/>
            <a:ext cx="571512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400" b="1" dirty="0">
                <a:ea typeface="Helvetica Light" charset="0"/>
                <a:cs typeface="Helvetica Light" charset="0"/>
              </a:rPr>
              <a:t>https</a:t>
            </a:r>
            <a:r>
              <a:rPr lang="nb-NO" sz="1400" b="1" dirty="0" smtClean="0">
                <a:ea typeface="Helvetica Light" charset="0"/>
                <a:cs typeface="Helvetica Light" charset="0"/>
              </a:rPr>
              <a:t>://skatteetaten.no:</a:t>
            </a:r>
          </a:p>
          <a:p>
            <a:endParaRPr lang="nb-NO" sz="1400" b="1" dirty="0" smtClean="0">
              <a:ea typeface="Helvetica Light" charset="0"/>
              <a:cs typeface="Helvetica Light" charset="0"/>
            </a:endParaRPr>
          </a:p>
          <a:p>
            <a:r>
              <a:rPr lang="nb-NO" sz="1400" dirty="0" smtClean="0">
                <a:ea typeface="Helvetica Light" charset="0"/>
                <a:cs typeface="Helvetica Light" charset="0"/>
              </a:rPr>
              <a:t>Hovednettsiden til Skatteetaten rettet mot alle som er skattepliktige i Norge.</a:t>
            </a:r>
            <a:endParaRPr lang="nb-NO" sz="1400" dirty="0">
              <a:ea typeface="Helvetica Light" charset="0"/>
              <a:cs typeface="Helvetica Light" charset="0"/>
            </a:endParaRPr>
          </a:p>
          <a:p>
            <a:endParaRPr lang="nb-NO" sz="1400" b="1" dirty="0" smtClean="0">
              <a:ea typeface="Helvetica Light" charset="0"/>
              <a:cs typeface="Helvetica Light" charset="0"/>
            </a:endParaRPr>
          </a:p>
          <a:p>
            <a:r>
              <a:rPr lang="nb-NO" sz="1400" b="1" dirty="0" smtClean="0">
                <a:ea typeface="Helvetica Light" charset="0"/>
                <a:cs typeface="Helvetica Light" charset="0"/>
              </a:rPr>
              <a:t>Forbedringspotensial:</a:t>
            </a:r>
          </a:p>
          <a:p>
            <a:endParaRPr lang="nb-NO" sz="1400" b="1" dirty="0" smtClean="0">
              <a:ea typeface="Helvetica Light" charset="0"/>
              <a:cs typeface="Helvetica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nb-NO" sz="1400" dirty="0">
                <a:ea typeface="Helvetica Light" charset="0"/>
                <a:cs typeface="Helvetica Light" charset="0"/>
              </a:rPr>
              <a:t>Siden burde vært tilgjengelig på flere språk, den er kun tilgjengelig på </a:t>
            </a:r>
            <a:r>
              <a:rPr lang="nb-NO" sz="1400" dirty="0" smtClean="0">
                <a:ea typeface="Helvetica Light" charset="0"/>
                <a:cs typeface="Helvetica Light" charset="0"/>
              </a:rPr>
              <a:t>norsk, engelsk </a:t>
            </a:r>
            <a:r>
              <a:rPr lang="nb-NO" sz="1400" dirty="0">
                <a:ea typeface="Helvetica Light" charset="0"/>
                <a:cs typeface="Helvetica Light" charset="0"/>
              </a:rPr>
              <a:t>og </a:t>
            </a:r>
            <a:r>
              <a:rPr lang="nb-NO" sz="1400" dirty="0" smtClean="0">
                <a:ea typeface="Helvetica Light" charset="0"/>
                <a:cs typeface="Helvetica Light" charset="0"/>
              </a:rPr>
              <a:t>samisk</a:t>
            </a:r>
          </a:p>
          <a:p>
            <a:endParaRPr lang="nb-NO" sz="1400" b="1" dirty="0" smtClean="0">
              <a:ea typeface="Helvetica Light" charset="0"/>
              <a:cs typeface="Helvetica Light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98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9632" y="299580"/>
            <a:ext cx="11912368" cy="775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endParaRPr lang="nb-NO" sz="12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nb-NO" sz="1200" b="1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nb-NO" sz="12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nb-NO" sz="1200" b="1" dirty="0">
                <a:solidFill>
                  <a:schemeClr val="accent5">
                    <a:lumMod val="50000"/>
                  </a:schemeClr>
                </a:solidFill>
              </a:rPr>
              <a:t>HOVEDFUNN #2 </a:t>
            </a:r>
            <a:r>
              <a:rPr lang="mr-IN" sz="1200" b="1" dirty="0">
                <a:solidFill>
                  <a:schemeClr val="accent5">
                    <a:lumMod val="50000"/>
                  </a:schemeClr>
                </a:solidFill>
              </a:rPr>
              <a:t>–</a:t>
            </a:r>
            <a:r>
              <a:rPr lang="nb-NO" sz="12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nb-NO" sz="1200" b="1" dirty="0" smtClean="0">
                <a:solidFill>
                  <a:schemeClr val="accent5">
                    <a:lumMod val="50000"/>
                  </a:schemeClr>
                </a:solidFill>
              </a:rPr>
              <a:t>Supplerende informasjon </a:t>
            </a:r>
            <a:r>
              <a:rPr lang="nb-NO" sz="2200" b="1" dirty="0">
                <a:solidFill>
                  <a:schemeClr val="accent5">
                    <a:lumMod val="50000"/>
                  </a:schemeClr>
                </a:solidFill>
              </a:rPr>
              <a:t/>
            </a:r>
            <a:br>
              <a:rPr lang="nb-NO" sz="2200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nb-NO" sz="2200" b="1" dirty="0" smtClean="0">
                <a:solidFill>
                  <a:schemeClr val="accent5">
                    <a:lumMod val="50000"/>
                  </a:schemeClr>
                </a:solidFill>
              </a:rPr>
              <a:t>Overordnet vurdering av Taxnorway.no og Skatteetaten.no</a:t>
            </a:r>
            <a:endParaRPr lang="nb-NO" sz="22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21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28600" y="-152400"/>
            <a:ext cx="12661900" cy="7213600"/>
          </a:xfrm>
          <a:prstGeom prst="rect">
            <a:avLst/>
          </a:prstGeom>
          <a:solidFill>
            <a:schemeClr val="accent5">
              <a:lumMod val="20000"/>
              <a:lumOff val="80000"/>
              <a:alpha val="39608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435796" y="2222500"/>
            <a:ext cx="533312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 smtClean="0">
                <a:solidFill>
                  <a:srgbClr val="002060"/>
                </a:solidFill>
              </a:rPr>
              <a:t>VEDLEGG 3</a:t>
            </a:r>
            <a:endParaRPr lang="en-US" sz="8800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84397" y="4038600"/>
            <a:ext cx="4223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002060"/>
                </a:solidFill>
              </a:rPr>
              <a:t>- Detaljert beskrivelse av tiltak på kort sikt -</a:t>
            </a:r>
            <a:endParaRPr lang="nb-NO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DD603-FD65-4EEE-9B87-2A59E920CFCD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8729E7C2EEC1B42A7423A6B82BD56AD" ma:contentTypeVersion="2" ma:contentTypeDescription="Opprett et nytt dokument." ma:contentTypeScope="" ma:versionID="951d3bd730662d4995eea833e0e0ba66">
  <xsd:schema xmlns:xsd="http://www.w3.org/2001/XMLSchema" xmlns:xs="http://www.w3.org/2001/XMLSchema" xmlns:p="http://schemas.microsoft.com/office/2006/metadata/properties" xmlns:ns2="3383d57f-dcb9-4fcb-8dde-d9a3ea1b5e20" xmlns:ns3="81448f4b-db3b-4f15-9072-bf6670cc5b67" xmlns:ns4="3c93b8af-5f43-4634-b832-fa52a77845f3" targetNamespace="http://schemas.microsoft.com/office/2006/metadata/properties" ma:root="true" ma:fieldsID="2db19dabb6c2050e7bbb4b661b7e6605" ns2:_="" ns3:_="" ns4:_="">
    <xsd:import namespace="3383d57f-dcb9-4fcb-8dde-d9a3ea1b5e20"/>
    <xsd:import namespace="81448f4b-db3b-4f15-9072-bf6670cc5b67"/>
    <xsd:import namespace="3c93b8af-5f43-4634-b832-fa52a77845f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SharedWithDetails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83d57f-dcb9-4fcb-8dde-d9a3ea1b5e2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Delt med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448f4b-db3b-4f15-9072-bf6670cc5b67" elementFormDefault="qualified">
    <xsd:import namespace="http://schemas.microsoft.com/office/2006/documentManagement/types"/>
    <xsd:import namespace="http://schemas.microsoft.com/office/infopath/2007/PartnerControls"/>
    <xsd:element name="SharedWithDetails" ma:index="9" nillable="true" ma:displayName="Delingsdetaljer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93b8af-5f43-4634-b832-fa52a77845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54F2823-0EBE-4480-850F-F0CF7602B339}"/>
</file>

<file path=customXml/itemProps2.xml><?xml version="1.0" encoding="utf-8"?>
<ds:datastoreItem xmlns:ds="http://schemas.openxmlformats.org/officeDocument/2006/customXml" ds:itemID="{D9E01E1E-0DEE-409C-B97C-9B63B8322DE1}"/>
</file>

<file path=customXml/itemProps3.xml><?xml version="1.0" encoding="utf-8"?>
<ds:datastoreItem xmlns:ds="http://schemas.openxmlformats.org/officeDocument/2006/customXml" ds:itemID="{5FD0E812-B01E-4626-88E5-213283EBE89C}"/>
</file>

<file path=docProps/app.xml><?xml version="1.0" encoding="utf-8"?>
<Properties xmlns="http://schemas.openxmlformats.org/officeDocument/2006/extended-properties" xmlns:vt="http://schemas.openxmlformats.org/officeDocument/2006/docPropsVTypes">
  <TotalTime>47795</TotalTime>
  <Words>15380</Words>
  <Application>Microsoft Office PowerPoint</Application>
  <PresentationFormat>Widescreen</PresentationFormat>
  <Paragraphs>2827</Paragraphs>
  <Slides>123</Slides>
  <Notes>44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31" baseType="lpstr">
      <vt:lpstr>Arial</vt:lpstr>
      <vt:lpstr>Calibri</vt:lpstr>
      <vt:lpstr>Calibri Light</vt:lpstr>
      <vt:lpstr>Helvetica Light</vt:lpstr>
      <vt:lpstr>Mangal</vt:lpstr>
      <vt:lpstr>Wingdings</vt:lpstr>
      <vt:lpstr>Office Theme</vt:lpstr>
      <vt:lpstr>think-cell Slide</vt:lpstr>
      <vt:lpstr>Ny i Norge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Hva er en brukerreise?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Informasjon og veiledning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Registreringsprosess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Tilgang til private og offentlige tjenester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Hva er designprinsipper?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Christina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3</dc:title>
  <dc:creator>Eirik Hjelmeland</dc:creator>
  <cp:lastModifiedBy>Grete Kvernland-Berg</cp:lastModifiedBy>
  <cp:revision>1264</cp:revision>
  <cp:lastPrinted>2017-05-04T08:50:22Z</cp:lastPrinted>
  <dcterms:created xsi:type="dcterms:W3CDTF">2017-01-23T11:30:51Z</dcterms:created>
  <dcterms:modified xsi:type="dcterms:W3CDTF">2017-09-22T05:23:05Z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0x01010058729E7C2EEC1B42A7423A6B82BD56AD</vt:lpwstr>
  </property>
</Properties>
</file>